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84"/>
  </p:notesMasterIdLst>
  <p:sldIdLst>
    <p:sldId id="278" r:id="rId2"/>
    <p:sldId id="475" r:id="rId3"/>
    <p:sldId id="279" r:id="rId4"/>
    <p:sldId id="280" r:id="rId5"/>
    <p:sldId id="295" r:id="rId6"/>
    <p:sldId id="294" r:id="rId7"/>
    <p:sldId id="296" r:id="rId8"/>
    <p:sldId id="297" r:id="rId9"/>
    <p:sldId id="467" r:id="rId10"/>
    <p:sldId id="298" r:id="rId11"/>
    <p:sldId id="299" r:id="rId12"/>
    <p:sldId id="468" r:id="rId13"/>
    <p:sldId id="300" r:id="rId14"/>
    <p:sldId id="301" r:id="rId15"/>
    <p:sldId id="302" r:id="rId16"/>
    <p:sldId id="303" r:id="rId17"/>
    <p:sldId id="463" r:id="rId18"/>
    <p:sldId id="281"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282" r:id="rId54"/>
    <p:sldId id="362" r:id="rId55"/>
    <p:sldId id="338" r:id="rId56"/>
    <p:sldId id="342" r:id="rId57"/>
    <p:sldId id="343" r:id="rId58"/>
    <p:sldId id="344" r:id="rId59"/>
    <p:sldId id="345" r:id="rId60"/>
    <p:sldId id="346" r:id="rId61"/>
    <p:sldId id="347" r:id="rId62"/>
    <p:sldId id="348" r:id="rId63"/>
    <p:sldId id="349" r:id="rId64"/>
    <p:sldId id="350" r:id="rId65"/>
    <p:sldId id="341" r:id="rId66"/>
    <p:sldId id="352" r:id="rId67"/>
    <p:sldId id="353" r:id="rId68"/>
    <p:sldId id="474" r:id="rId69"/>
    <p:sldId id="292" r:id="rId70"/>
    <p:sldId id="354" r:id="rId71"/>
    <p:sldId id="357" r:id="rId72"/>
    <p:sldId id="356" r:id="rId73"/>
    <p:sldId id="359" r:id="rId74"/>
    <p:sldId id="360" r:id="rId75"/>
    <p:sldId id="363" r:id="rId76"/>
    <p:sldId id="358" r:id="rId77"/>
    <p:sldId id="355" r:id="rId78"/>
    <p:sldId id="459" r:id="rId79"/>
    <p:sldId id="364" r:id="rId80"/>
    <p:sldId id="365" r:id="rId81"/>
    <p:sldId id="366" r:id="rId82"/>
    <p:sldId id="367" r:id="rId83"/>
    <p:sldId id="368" r:id="rId84"/>
    <p:sldId id="469" r:id="rId85"/>
    <p:sldId id="369" r:id="rId86"/>
    <p:sldId id="370" r:id="rId87"/>
    <p:sldId id="371" r:id="rId88"/>
    <p:sldId id="372" r:id="rId89"/>
    <p:sldId id="462" r:id="rId90"/>
    <p:sldId id="373" r:id="rId91"/>
    <p:sldId id="374" r:id="rId92"/>
    <p:sldId id="375" r:id="rId93"/>
    <p:sldId id="461" r:id="rId94"/>
    <p:sldId id="376" r:id="rId95"/>
    <p:sldId id="377" r:id="rId96"/>
    <p:sldId id="378" r:id="rId97"/>
    <p:sldId id="470" r:id="rId98"/>
    <p:sldId id="471" r:id="rId99"/>
    <p:sldId id="472" r:id="rId100"/>
    <p:sldId id="473" r:id="rId101"/>
    <p:sldId id="379" r:id="rId102"/>
    <p:sldId id="380" r:id="rId103"/>
    <p:sldId id="381" r:id="rId104"/>
    <p:sldId id="382" r:id="rId105"/>
    <p:sldId id="383" r:id="rId106"/>
    <p:sldId id="384" r:id="rId107"/>
    <p:sldId id="385" r:id="rId108"/>
    <p:sldId id="386" r:id="rId109"/>
    <p:sldId id="387" r:id="rId110"/>
    <p:sldId id="388" r:id="rId111"/>
    <p:sldId id="389" r:id="rId112"/>
    <p:sldId id="390" r:id="rId113"/>
    <p:sldId id="391" r:id="rId114"/>
    <p:sldId id="392" r:id="rId115"/>
    <p:sldId id="393" r:id="rId116"/>
    <p:sldId id="394" r:id="rId117"/>
    <p:sldId id="395" r:id="rId118"/>
    <p:sldId id="396" r:id="rId119"/>
    <p:sldId id="397" r:id="rId120"/>
    <p:sldId id="398" r:id="rId121"/>
    <p:sldId id="399" r:id="rId122"/>
    <p:sldId id="400" r:id="rId123"/>
    <p:sldId id="401" r:id="rId124"/>
    <p:sldId id="402" r:id="rId125"/>
    <p:sldId id="403" r:id="rId126"/>
    <p:sldId id="404" r:id="rId127"/>
    <p:sldId id="405" r:id="rId128"/>
    <p:sldId id="406" r:id="rId129"/>
    <p:sldId id="407" r:id="rId130"/>
    <p:sldId id="408" r:id="rId131"/>
    <p:sldId id="409" r:id="rId132"/>
    <p:sldId id="410" r:id="rId133"/>
    <p:sldId id="411" r:id="rId134"/>
    <p:sldId id="412" r:id="rId135"/>
    <p:sldId id="413" r:id="rId136"/>
    <p:sldId id="414" r:id="rId137"/>
    <p:sldId id="415" r:id="rId138"/>
    <p:sldId id="416" r:id="rId139"/>
    <p:sldId id="417" r:id="rId140"/>
    <p:sldId id="418" r:id="rId141"/>
    <p:sldId id="419" r:id="rId142"/>
    <p:sldId id="420" r:id="rId143"/>
    <p:sldId id="421" r:id="rId144"/>
    <p:sldId id="422" r:id="rId145"/>
    <p:sldId id="423" r:id="rId146"/>
    <p:sldId id="424" r:id="rId147"/>
    <p:sldId id="425" r:id="rId148"/>
    <p:sldId id="426" r:id="rId149"/>
    <p:sldId id="427" r:id="rId150"/>
    <p:sldId id="428" r:id="rId151"/>
    <p:sldId id="429" r:id="rId152"/>
    <p:sldId id="430" r:id="rId153"/>
    <p:sldId id="431" r:id="rId154"/>
    <p:sldId id="432" r:id="rId155"/>
    <p:sldId id="433" r:id="rId156"/>
    <p:sldId id="434" r:id="rId157"/>
    <p:sldId id="435" r:id="rId158"/>
    <p:sldId id="436" r:id="rId159"/>
    <p:sldId id="437" r:id="rId160"/>
    <p:sldId id="438" r:id="rId161"/>
    <p:sldId id="439" r:id="rId162"/>
    <p:sldId id="440" r:id="rId163"/>
    <p:sldId id="441" r:id="rId164"/>
    <p:sldId id="442" r:id="rId165"/>
    <p:sldId id="443" r:id="rId166"/>
    <p:sldId id="444" r:id="rId167"/>
    <p:sldId id="445" r:id="rId168"/>
    <p:sldId id="446" r:id="rId169"/>
    <p:sldId id="447" r:id="rId170"/>
    <p:sldId id="464" r:id="rId171"/>
    <p:sldId id="448" r:id="rId172"/>
    <p:sldId id="449" r:id="rId173"/>
    <p:sldId id="450" r:id="rId174"/>
    <p:sldId id="451" r:id="rId175"/>
    <p:sldId id="452" r:id="rId176"/>
    <p:sldId id="453" r:id="rId177"/>
    <p:sldId id="454" r:id="rId178"/>
    <p:sldId id="455" r:id="rId179"/>
    <p:sldId id="465" r:id="rId180"/>
    <p:sldId id="466" r:id="rId181"/>
    <p:sldId id="458" r:id="rId182"/>
    <p:sldId id="293" r:id="rId183"/>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D593"/>
    <a:srgbClr val="FDFBF6"/>
    <a:srgbClr val="202C8F"/>
    <a:srgbClr val="AAC4E9"/>
    <a:srgbClr val="F5CDCE"/>
    <a:srgbClr val="DF8C8C"/>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94249" autoAdjust="0"/>
  </p:normalViewPr>
  <p:slideViewPr>
    <p:cSldViewPr snapToGrid="0" snapToObjects="1">
      <p:cViewPr varScale="1">
        <p:scale>
          <a:sx n="79" d="100"/>
          <a:sy n="79" d="100"/>
        </p:scale>
        <p:origin x="708" y="7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notesMaster" Target="notesMasters/notesMaster1.xml"/><Relationship Id="rId189" Type="http://schemas.microsoft.com/office/2018/10/relationships/authors" Target="author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xmlns=""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xmlns=""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xmlns=""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xmlns=""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xmlns=""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xmlns=""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xmlns=""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xmlns=""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xmlns=""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xmlns=""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xmlns=""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xmlns=""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xmlns=""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xmlns=""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xmlns=""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xmlns=""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xmlns=""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xmlns=""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xmlns=""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xmlns=""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6" name="Text Placeholder 51">
            <a:extLst>
              <a:ext uri="{FF2B5EF4-FFF2-40B4-BE49-F238E27FC236}">
                <a16:creationId xmlns:a16="http://schemas.microsoft.com/office/drawing/2014/main" xmlns=""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xmlns=""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xmlns=""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xmlns=""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xmlns=""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xmlns=""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xmlns=""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1" name="Image 0" descr="preencoded.png">
            <a:extLst>
              <a:ext uri="{FF2B5EF4-FFF2-40B4-BE49-F238E27FC236}">
                <a16:creationId xmlns:a16="http://schemas.microsoft.com/office/drawing/2014/main" xmlns=""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xmlns=""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xmlns=""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xmlns=""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xmlns=""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317B5E29-6335-83BC-FA01-FAE422D2658B}"/>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xmlns=""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xmlns=""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xmlns=""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xmlns=""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xmlns=""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xmlns=""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xmlns=""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xmlns=""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xmlns=""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xmlns=""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xmlns=""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xmlns=""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xmlns=""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xmlns=""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xmlns=""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endParaRPr lang="en-US" dirty="0"/>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4" name="Footer Placeholder 3">
            <a:extLst>
              <a:ext uri="{FF2B5EF4-FFF2-40B4-BE49-F238E27FC236}">
                <a16:creationId xmlns:a16="http://schemas.microsoft.com/office/drawing/2014/main" xmlns="" id="{E1F9FD95-086F-282B-820C-8CDAD4A6EEB6}"/>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xmlns=""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xmlns=""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xmlns=""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xmlns=""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xmlns=""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xmlns=""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xmlns=""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xmlns=""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p:blipFill>
        <p:spPr>
          <a:xfrm>
            <a:off x="1718457" y="3440504"/>
            <a:ext cx="1719263"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xmlns=""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xmlns=""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xmlns=""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xmlns=""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xmlns=""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xmlns=""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xmlns=""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xmlns=""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xmlns=""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xmlns=""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xmlns=""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xmlns=""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endParaRPr lang="en-US" dirty="0"/>
          </a:p>
        </p:txBody>
      </p:sp>
      <p:sp>
        <p:nvSpPr>
          <p:cNvPr id="13" name="Content Placeholder 2">
            <a:extLst>
              <a:ext uri="{FF2B5EF4-FFF2-40B4-BE49-F238E27FC236}">
                <a16:creationId xmlns:a16="http://schemas.microsoft.com/office/drawing/2014/main" xmlns=""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xmlns=""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xmlns=""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a:solidFill>
            <a:srgbClr val="FFC000"/>
          </a:solidFill>
        </p:spPr>
        <p:txBody>
          <a:bodyPr>
            <a:noAutofit/>
          </a:bodyPr>
          <a:lstStyle>
            <a:lvl1pPr algn="r" rtl="1">
              <a:lnSpc>
                <a:spcPct val="100000"/>
              </a:lnSpc>
              <a:defRPr b="1"/>
            </a:lvl1pPr>
          </a:lstStyle>
          <a:p>
            <a:r>
              <a:rPr lang="en-US" dirty="0"/>
              <a:t>Click to edit Master title style</a:t>
            </a: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lgn="r" rtl="1">
              <a:buNone/>
              <a:defRPr sz="2000">
                <a:solidFill>
                  <a:schemeClr val="tx1"/>
                </a:solidFill>
                <a:cs typeface="2  Titr" panose="00000700000000000000" pitchFamily="2" charset="-78"/>
              </a:defRPr>
            </a:lvl1pPr>
            <a:lvl2pPr algn="r" rtl="1">
              <a:defRPr sz="2000">
                <a:solidFill>
                  <a:schemeClr val="tx1"/>
                </a:solidFill>
                <a:cs typeface="2  Titr" panose="00000700000000000000" pitchFamily="2" charset="-78"/>
              </a:defRPr>
            </a:lvl2pPr>
            <a:lvl3pPr algn="r" rtl="1">
              <a:defRPr sz="2000">
                <a:solidFill>
                  <a:schemeClr val="tx1"/>
                </a:solidFill>
                <a:cs typeface="2  Titr" panose="00000700000000000000" pitchFamily="2" charset="-78"/>
              </a:defRPr>
            </a:lvl3pPr>
            <a:lvl4pPr algn="r" rtl="1">
              <a:defRPr sz="2000">
                <a:solidFill>
                  <a:schemeClr val="tx1"/>
                </a:solidFill>
                <a:cs typeface="2  Titr" panose="00000700000000000000" pitchFamily="2" charset="-78"/>
              </a:defRPr>
            </a:lvl4pPr>
            <a:lvl5pPr algn="r" rtl="1">
              <a:defRPr sz="2000">
                <a:solidFill>
                  <a:schemeClr val="tx1"/>
                </a:solidFill>
                <a:cs typeface="2  Titr" panose="00000700000000000000" pitchFamily="2" charset="-7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xmlns=""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xmlns=""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xmlns=""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xmlns=""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xmlns=""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xmlns=""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xmlns=""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endParaRPr lang="en-US" dirty="0"/>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xmlns=""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7" name="Text Placeholder 54">
            <a:extLst>
              <a:ext uri="{FF2B5EF4-FFF2-40B4-BE49-F238E27FC236}">
                <a16:creationId xmlns:a16="http://schemas.microsoft.com/office/drawing/2014/main" xmlns=""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xmlns=""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xmlns=""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
        <p:nvSpPr>
          <p:cNvPr id="32" name="Image 1" descr="preencoded.png">
            <a:extLst>
              <a:ext uri="{FF2B5EF4-FFF2-40B4-BE49-F238E27FC236}">
                <a16:creationId xmlns:a16="http://schemas.microsoft.com/office/drawing/2014/main" xmlns=""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xmlns=""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xmlns=""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xmlns=""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xmlns=""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xmlns=""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Title</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xmlns=""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xmlns=""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xmlns=""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xmlns=""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xmlns=""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xmlns=""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xmlns=""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xmlns=""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xmlns=""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xmlns=""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xmlns=""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xmlns=""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xmlns=""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xmlns=""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xmlns=""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xmlns=""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xmlns=""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xmlns=""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xmlns=""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xmlns=""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xmlns=""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xmlns=""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xmlns=""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xmlns=""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xmlns=""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a:t>Presentation title</a:t>
            </a:r>
            <a:endParaRPr lang="en-US" dirty="0"/>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hyperlink" Target="https://www.ntsw.ir/" TargetMode="Externa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hyperlink" Target="https://rc.majlis.ir/fa/law/show/789891" TargetMode="Externa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hyperlink" Target="https://qavanin.ir/Law/PrintText/265763"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oh.muq.ac.ir/uploads/125/2022/May/19/&#1570;&#1740;&#1740;&#1606;%20&#1606;&#1575;&#1605;&#1607;%20&#1581;&#1605;&#1604;%20&#1608;%20&#1606;&#1602;&#1604;%20&#1605;&#1608;&#1575;&#1583;%20&#1588;&#1740;&#1605;&#1740;&#1575;&#1740;&#1740;.pdf" TargetMode="External"/><Relationship Id="rId2" Type="http://schemas.openxmlformats.org/officeDocument/2006/relationships/slide" Target="slide79.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gi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hyperlink" Target="https://en.wikipedia.org/wiki/Hazmat" TargetMode="Externa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xmlns="" id="{77E9213E-0F29-4A3A-9BCD-0C6A81A4E28A}"/>
              </a:ext>
            </a:extLst>
          </p:cNvPr>
          <p:cNvSpPr txBox="1">
            <a:spLocks/>
          </p:cNvSpPr>
          <p:nvPr/>
        </p:nvSpPr>
        <p:spPr>
          <a:xfrm>
            <a:off x="4256452" y="5862901"/>
            <a:ext cx="3493008" cy="551151"/>
          </a:xfrm>
          <a:prstGeom prst="rect">
            <a:avLst/>
          </a:prstGeom>
        </p:spPr>
        <p:txBody>
          <a:bodyPr vert="horz" lIns="0" tIns="0" rIns="0" bIns="0" rtlCol="0">
            <a:noAutofit/>
          </a:bodyPr>
          <a:lstStyle>
            <a:lvl1pPr marL="0" indent="0" algn="ctr" defTabSz="914400" rtl="0" eaLnBrk="1" latinLnBrk="0" hangingPunct="1">
              <a:lnSpc>
                <a:spcPct val="100000"/>
              </a:lnSpc>
              <a:spcBef>
                <a:spcPts val="360"/>
              </a:spcBef>
              <a:buFont typeface="Arial" panose="020B0604020202020204" pitchFamily="34" charset="0"/>
              <a:buNone/>
              <a:defRPr sz="2400" kern="1200">
                <a:solidFill>
                  <a:schemeClr val="accent6"/>
                </a:solidFill>
                <a:latin typeface="+mn-lt"/>
                <a:ea typeface="+mn-ea"/>
                <a:cs typeface="+mn-cs"/>
              </a:defRPr>
            </a:lvl1pPr>
            <a:lvl2pPr marL="457200" indent="0" algn="ctr" defTabSz="914400" rtl="0" eaLnBrk="1" latinLnBrk="0" hangingPunct="1">
              <a:lnSpc>
                <a:spcPct val="100000"/>
              </a:lnSpc>
              <a:spcBef>
                <a:spcPts val="360"/>
              </a:spcBef>
              <a:buFont typeface="Arial" panose="020B0604020202020204" pitchFamily="34" charset="0"/>
              <a:buNone/>
              <a:defRPr sz="2000" kern="1200">
                <a:solidFill>
                  <a:schemeClr val="accent6"/>
                </a:solidFill>
                <a:latin typeface="+mn-lt"/>
                <a:ea typeface="+mn-ea"/>
                <a:cs typeface="+mn-cs"/>
              </a:defRPr>
            </a:lvl2pPr>
            <a:lvl3pPr marL="914400" indent="0" algn="ctr" defTabSz="914400" rtl="0" eaLnBrk="1" latinLnBrk="0" hangingPunct="1">
              <a:lnSpc>
                <a:spcPct val="100000"/>
              </a:lnSpc>
              <a:spcBef>
                <a:spcPts val="360"/>
              </a:spcBef>
              <a:buFont typeface="Arial" panose="020B0604020202020204" pitchFamily="34" charset="0"/>
              <a:buNone/>
              <a:defRPr sz="1800" kern="1200">
                <a:solidFill>
                  <a:schemeClr val="accent6"/>
                </a:solidFill>
                <a:latin typeface="+mn-lt"/>
                <a:ea typeface="+mn-ea"/>
                <a:cs typeface="+mn-cs"/>
              </a:defRPr>
            </a:lvl3pPr>
            <a:lvl4pPr marL="1371600" indent="0" algn="ctr"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4pPr>
            <a:lvl5pPr marL="1828800" indent="0" algn="ctr"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a-IR" dirty="0">
                <a:solidFill>
                  <a:schemeClr val="bg1"/>
                </a:solidFill>
                <a:cs typeface="2  Titr" panose="00000700000000000000" pitchFamily="2" charset="-78"/>
              </a:rPr>
              <a:t>مهندس جواد برازنده</a:t>
            </a:r>
            <a:endParaRPr lang="en-US" dirty="0">
              <a:solidFill>
                <a:schemeClr val="bg1"/>
              </a:solidFill>
              <a:cs typeface="2  Titr" panose="00000700000000000000" pitchFamily="2" charset="-78"/>
            </a:endParaRPr>
          </a:p>
          <a:p>
            <a:endParaRPr lang="en-US" dirty="0">
              <a:solidFill>
                <a:schemeClr val="bg1"/>
              </a:solidFill>
              <a:cs typeface="2  Titr" panose="00000700000000000000" pitchFamily="2" charset="-78"/>
            </a:endParaRPr>
          </a:p>
        </p:txBody>
      </p:sp>
      <p:sp>
        <p:nvSpPr>
          <p:cNvPr id="11" name="Title 1">
            <a:extLst>
              <a:ext uri="{FF2B5EF4-FFF2-40B4-BE49-F238E27FC236}">
                <a16:creationId xmlns:a16="http://schemas.microsoft.com/office/drawing/2014/main" xmlns="" id="{8B9D15D6-8950-4415-BFD1-D4584F6080CF}"/>
              </a:ext>
            </a:extLst>
          </p:cNvPr>
          <p:cNvSpPr txBox="1">
            <a:spLocks/>
          </p:cNvSpPr>
          <p:nvPr/>
        </p:nvSpPr>
        <p:spPr>
          <a:xfrm>
            <a:off x="3482605" y="3580662"/>
            <a:ext cx="5385816" cy="1225296"/>
          </a:xfrm>
          <a:prstGeom prst="rect">
            <a:avLst/>
          </a:prstGeom>
        </p:spPr>
        <p:txBody>
          <a:bodyPr vert="horz" lIns="91440" tIns="0" rIns="91440" bIns="45720" rtlCol="0" anchor="t">
            <a:noAutofit/>
          </a:bodyPr>
          <a:lst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r>
              <a:rPr lang="fa-IR" dirty="0">
                <a:cs typeface="B Titr" panose="00000700000000000000" pitchFamily="2" charset="-78"/>
              </a:rPr>
              <a:t>حمل و نقل جاده ای مواد خطرناک</a:t>
            </a:r>
          </a:p>
        </p:txBody>
      </p:sp>
      <p:sp>
        <p:nvSpPr>
          <p:cNvPr id="2" name="Rectangle 1">
            <a:extLst>
              <a:ext uri="{FF2B5EF4-FFF2-40B4-BE49-F238E27FC236}">
                <a16:creationId xmlns:a16="http://schemas.microsoft.com/office/drawing/2014/main" xmlns="" id="{B7610852-AB59-46CF-B789-5FC497F59AE3}"/>
              </a:ext>
            </a:extLst>
          </p:cNvPr>
          <p:cNvSpPr/>
          <p:nvPr/>
        </p:nvSpPr>
        <p:spPr>
          <a:xfrm>
            <a:off x="2438400" y="0"/>
            <a:ext cx="7474226" cy="2849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0C672E48-8DE2-49CA-988F-8C801A5C8F22}"/>
              </a:ext>
            </a:extLst>
          </p:cNvPr>
          <p:cNvPicPr>
            <a:picLocks noChangeAspect="1"/>
          </p:cNvPicPr>
          <p:nvPr/>
        </p:nvPicPr>
        <p:blipFill>
          <a:blip r:embed="rId2"/>
          <a:stretch>
            <a:fillRect/>
          </a:stretch>
        </p:blipFill>
        <p:spPr>
          <a:xfrm>
            <a:off x="4256452" y="-1"/>
            <a:ext cx="3838122" cy="2849217"/>
          </a:xfrm>
          <a:prstGeom prst="rect">
            <a:avLst/>
          </a:prstGeom>
        </p:spPr>
      </p:pic>
    </p:spTree>
    <p:extLst>
      <p:ext uri="{BB962C8B-B14F-4D97-AF65-F5344CB8AC3E}">
        <p14:creationId xmlns:p14="http://schemas.microsoft.com/office/powerpoint/2010/main" val="2131568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283D5-D6B8-4A40-A72C-F6B5BE5C33F6}"/>
              </a:ext>
            </a:extLst>
          </p:cNvPr>
          <p:cNvSpPr>
            <a:spLocks noGrp="1"/>
          </p:cNvSpPr>
          <p:nvPr>
            <p:ph type="title"/>
          </p:nvPr>
        </p:nvSpPr>
        <p:spPr>
          <a:xfrm>
            <a:off x="4224528" y="938605"/>
            <a:ext cx="7185594" cy="768096"/>
          </a:xfrm>
        </p:spPr>
        <p:txBody>
          <a:bodyPr/>
          <a:lstStyle/>
          <a:p>
            <a:pPr algn="r" rtl="1"/>
            <a:r>
              <a:rPr lang="fa-IR" dirty="0"/>
              <a:t>طبقه </a:t>
            </a:r>
            <a:r>
              <a:rPr lang="fa-IR" dirty="0" err="1"/>
              <a:t>بندی‌نه</a:t>
            </a:r>
            <a:r>
              <a:rPr lang="fa-IR" dirty="0"/>
              <a:t> گانه مواد خطرناک </a:t>
            </a:r>
            <a:endParaRPr lang="en-US" dirty="0"/>
          </a:p>
        </p:txBody>
      </p:sp>
      <p:sp>
        <p:nvSpPr>
          <p:cNvPr id="3" name="Content Placeholder 2">
            <a:extLst>
              <a:ext uri="{FF2B5EF4-FFF2-40B4-BE49-F238E27FC236}">
                <a16:creationId xmlns:a16="http://schemas.microsoft.com/office/drawing/2014/main" xmlns="" id="{E6D27A45-03CA-4855-9ACB-6A50E7EFBBF6}"/>
              </a:ext>
            </a:extLst>
          </p:cNvPr>
          <p:cNvSpPr>
            <a:spLocks noGrp="1"/>
          </p:cNvSpPr>
          <p:nvPr>
            <p:ph idx="1"/>
          </p:nvPr>
        </p:nvSpPr>
        <p:spPr>
          <a:xfrm>
            <a:off x="4224528" y="2690191"/>
            <a:ext cx="6766560" cy="3882887"/>
          </a:xfrm>
        </p:spPr>
        <p:txBody>
          <a:bodyPr/>
          <a:lstStyle/>
          <a:p>
            <a:pPr algn="r" rtl="1"/>
            <a:r>
              <a:rPr lang="fa-IR" sz="2400" dirty="0"/>
              <a:t>4- طبقه چهار: این طبقه به سه دسته تقسیم بندی </a:t>
            </a:r>
            <a:r>
              <a:rPr lang="fa-IR" sz="2400" dirty="0" err="1"/>
              <a:t>می‌شود</a:t>
            </a:r>
            <a:r>
              <a:rPr lang="fa-IR" sz="2400" dirty="0"/>
              <a:t>:</a:t>
            </a:r>
            <a:br>
              <a:rPr lang="fa-IR" sz="2400" dirty="0"/>
            </a:br>
            <a:r>
              <a:rPr lang="fa-IR" sz="2400" dirty="0"/>
              <a:t>1-4- جامدات قابل اشتعال.</a:t>
            </a:r>
          </a:p>
          <a:p>
            <a:pPr algn="r" rtl="1"/>
            <a:r>
              <a:rPr lang="fa-IR" sz="2400" dirty="0"/>
              <a:t>مثال: </a:t>
            </a:r>
            <a:r>
              <a:rPr lang="fa-IR" sz="2400" dirty="0" err="1"/>
              <a:t>نیتروسلولز</a:t>
            </a:r>
            <a:r>
              <a:rPr lang="fa-IR" sz="2400" dirty="0"/>
              <a:t>، </a:t>
            </a:r>
            <a:r>
              <a:rPr lang="fa-IR" sz="2400" dirty="0" err="1"/>
              <a:t>فسفرها</a:t>
            </a:r>
            <a:r>
              <a:rPr lang="fa-IR" sz="2400" dirty="0"/>
              <a:t>، کبریت ها، و اسید </a:t>
            </a:r>
            <a:r>
              <a:rPr lang="fa-IR" sz="2400" dirty="0" err="1"/>
              <a:t>پیکریک</a:t>
            </a:r>
            <a:r>
              <a:rPr lang="fa-IR" sz="2400" dirty="0"/>
              <a:t/>
            </a:r>
            <a:br>
              <a:rPr lang="fa-IR" sz="2400" dirty="0"/>
            </a:br>
            <a:r>
              <a:rPr lang="fa-IR" sz="2400" dirty="0"/>
              <a:t>2-4- موادی که دارای قابلیت آتش سوزی و آتش افروزی خود به خود </a:t>
            </a:r>
            <a:r>
              <a:rPr lang="fa-IR" sz="2400" dirty="0" err="1"/>
              <a:t>می‌باشند</a:t>
            </a:r>
            <a:r>
              <a:rPr lang="fa-IR" sz="2400" dirty="0"/>
              <a:t>.</a:t>
            </a:r>
          </a:p>
          <a:p>
            <a:pPr algn="r" rtl="1"/>
            <a:r>
              <a:rPr lang="fa-IR" sz="2400" dirty="0" err="1"/>
              <a:t>مثال:ذغال</a:t>
            </a:r>
            <a:r>
              <a:rPr lang="fa-IR" sz="2400" dirty="0"/>
              <a:t>، پنبه، و </a:t>
            </a:r>
            <a:r>
              <a:rPr lang="fa-IR" sz="2400" dirty="0" err="1"/>
              <a:t>فسفر</a:t>
            </a:r>
            <a:r>
              <a:rPr lang="fa-IR" sz="2400" dirty="0"/>
              <a:t> سفید</a:t>
            </a:r>
            <a:br>
              <a:rPr lang="fa-IR" sz="2400" dirty="0"/>
            </a:br>
            <a:r>
              <a:rPr lang="fa-IR" sz="2400" dirty="0"/>
              <a:t>3-4- موادی که بر اثر تماس با آب یا مجاور با رطوبت، گازهای قابل اشتعال تولید</a:t>
            </a:r>
            <a:r>
              <a:rPr lang="en-US" sz="2400" dirty="0"/>
              <a:t> </a:t>
            </a:r>
            <a:r>
              <a:rPr lang="fa-IR" sz="2400" dirty="0" err="1"/>
              <a:t>می‌کنند</a:t>
            </a:r>
            <a:r>
              <a:rPr lang="fa-IR" sz="2400" dirty="0"/>
              <a:t>.</a:t>
            </a:r>
          </a:p>
          <a:p>
            <a:pPr algn="r" rtl="1"/>
            <a:r>
              <a:rPr lang="fa-IR" sz="2400" dirty="0"/>
              <a:t>مثال: </a:t>
            </a:r>
            <a:r>
              <a:rPr lang="fa-IR" sz="2400" dirty="0" err="1"/>
              <a:t>فسفید</a:t>
            </a:r>
            <a:r>
              <a:rPr lang="fa-IR" sz="2400" dirty="0"/>
              <a:t> آلومینیوم و </a:t>
            </a:r>
            <a:r>
              <a:rPr lang="fa-IR" sz="2400" dirty="0" err="1"/>
              <a:t>کاربید</a:t>
            </a:r>
            <a:r>
              <a:rPr lang="fa-IR" sz="2400" dirty="0"/>
              <a:t> کلسیم</a:t>
            </a:r>
            <a:endParaRPr lang="en-US" sz="2400" dirty="0"/>
          </a:p>
        </p:txBody>
      </p:sp>
      <p:sp>
        <p:nvSpPr>
          <p:cNvPr id="4" name="Footer Placeholder 3">
            <a:extLst>
              <a:ext uri="{FF2B5EF4-FFF2-40B4-BE49-F238E27FC236}">
                <a16:creationId xmlns:a16="http://schemas.microsoft.com/office/drawing/2014/main" xmlns="" id="{102FEFEF-EABE-4EA7-A722-4539A527F7B2}"/>
              </a:ext>
            </a:extLst>
          </p:cNvPr>
          <p:cNvSpPr>
            <a:spLocks noGrp="1"/>
          </p:cNvSpPr>
          <p:nvPr>
            <p:ph type="ftr" sz="quarter" idx="4294967295"/>
          </p:nvPr>
        </p:nvSpPr>
        <p:spPr>
          <a:xfrm>
            <a:off x="4224528" y="457200"/>
            <a:ext cx="3200400" cy="274320"/>
          </a:xfrm>
        </p:spPr>
        <p:txBody>
          <a:bodyPr/>
          <a:lstStyle/>
          <a:p>
            <a:r>
              <a:rPr lang="fa-IR" dirty="0"/>
              <a:t>فصل اول: کلیات و تعاریف</a:t>
            </a:r>
            <a:endParaRPr lang="en-US" dirty="0"/>
          </a:p>
        </p:txBody>
      </p:sp>
      <p:sp>
        <p:nvSpPr>
          <p:cNvPr id="5" name="Slide Number Placeholder 4">
            <a:extLst>
              <a:ext uri="{FF2B5EF4-FFF2-40B4-BE49-F238E27FC236}">
                <a16:creationId xmlns:a16="http://schemas.microsoft.com/office/drawing/2014/main" xmlns="" id="{CF7C5370-4BEC-4C58-9EF9-6490C3D3DF7C}"/>
              </a:ext>
            </a:extLst>
          </p:cNvPr>
          <p:cNvSpPr>
            <a:spLocks noGrp="1"/>
          </p:cNvSpPr>
          <p:nvPr>
            <p:ph type="sldNum" sz="quarter" idx="12"/>
          </p:nvPr>
        </p:nvSpPr>
        <p:spPr/>
        <p:txBody>
          <a:bodyPr/>
          <a:lstStyle/>
          <a:p>
            <a:fld id="{48F63A3B-78C7-47BE-AE5E-E10140E04643}" type="slidenum">
              <a:rPr lang="en-US" smtClean="0"/>
              <a:t>10</a:t>
            </a:fld>
            <a:endParaRPr lang="en-US" dirty="0"/>
          </a:p>
        </p:txBody>
      </p:sp>
      <p:pic>
        <p:nvPicPr>
          <p:cNvPr id="7" name="Picture 6">
            <a:extLst>
              <a:ext uri="{FF2B5EF4-FFF2-40B4-BE49-F238E27FC236}">
                <a16:creationId xmlns:a16="http://schemas.microsoft.com/office/drawing/2014/main" xmlns="" id="{F092391D-8757-427B-B981-C6055F958FE0}"/>
              </a:ext>
            </a:extLst>
          </p:cNvPr>
          <p:cNvPicPr>
            <a:picLocks noChangeAspect="1"/>
          </p:cNvPicPr>
          <p:nvPr/>
        </p:nvPicPr>
        <p:blipFill>
          <a:blip r:embed="rId2"/>
          <a:stretch>
            <a:fillRect/>
          </a:stretch>
        </p:blipFill>
        <p:spPr>
          <a:xfrm>
            <a:off x="480496" y="874862"/>
            <a:ext cx="2011204" cy="2011204"/>
          </a:xfrm>
          <a:prstGeom prst="rect">
            <a:avLst/>
          </a:prstGeom>
        </p:spPr>
      </p:pic>
      <p:pic>
        <p:nvPicPr>
          <p:cNvPr id="9" name="Picture 8">
            <a:extLst>
              <a:ext uri="{FF2B5EF4-FFF2-40B4-BE49-F238E27FC236}">
                <a16:creationId xmlns:a16="http://schemas.microsoft.com/office/drawing/2014/main" xmlns="" id="{2D99C0D4-E86A-43C2-90C6-8ADF87B66635}"/>
              </a:ext>
            </a:extLst>
          </p:cNvPr>
          <p:cNvPicPr>
            <a:picLocks noChangeAspect="1"/>
          </p:cNvPicPr>
          <p:nvPr/>
        </p:nvPicPr>
        <p:blipFill>
          <a:blip r:embed="rId3"/>
          <a:stretch>
            <a:fillRect/>
          </a:stretch>
        </p:blipFill>
        <p:spPr>
          <a:xfrm>
            <a:off x="428839" y="3044952"/>
            <a:ext cx="1865139" cy="1865139"/>
          </a:xfrm>
          <a:prstGeom prst="rect">
            <a:avLst/>
          </a:prstGeom>
        </p:spPr>
      </p:pic>
      <p:pic>
        <p:nvPicPr>
          <p:cNvPr id="11" name="Picture 10">
            <a:extLst>
              <a:ext uri="{FF2B5EF4-FFF2-40B4-BE49-F238E27FC236}">
                <a16:creationId xmlns:a16="http://schemas.microsoft.com/office/drawing/2014/main" xmlns="" id="{7A2113A1-DDB8-48F1-A70A-B45B8F88A013}"/>
              </a:ext>
            </a:extLst>
          </p:cNvPr>
          <p:cNvPicPr>
            <a:picLocks noChangeAspect="1"/>
          </p:cNvPicPr>
          <p:nvPr/>
        </p:nvPicPr>
        <p:blipFill>
          <a:blip r:embed="rId4"/>
          <a:stretch>
            <a:fillRect/>
          </a:stretch>
        </p:blipFill>
        <p:spPr>
          <a:xfrm>
            <a:off x="480496" y="5227864"/>
            <a:ext cx="1865139" cy="1865139"/>
          </a:xfrm>
          <a:prstGeom prst="rect">
            <a:avLst/>
          </a:prstGeom>
        </p:spPr>
      </p:pic>
    </p:spTree>
    <p:extLst>
      <p:ext uri="{BB962C8B-B14F-4D97-AF65-F5344CB8AC3E}">
        <p14:creationId xmlns:p14="http://schemas.microsoft.com/office/powerpoint/2010/main" val="165538580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0076F2-40EA-475D-A259-B066AF6592B9}"/>
              </a:ext>
            </a:extLst>
          </p:cNvPr>
          <p:cNvSpPr>
            <a:spLocks noGrp="1"/>
          </p:cNvSpPr>
          <p:nvPr>
            <p:ph type="title"/>
          </p:nvPr>
        </p:nvSpPr>
        <p:spPr>
          <a:xfrm>
            <a:off x="4178808" y="457200"/>
            <a:ext cx="6766560" cy="768096"/>
          </a:xfrm>
        </p:spPr>
        <p:txBody>
          <a:bodyPr/>
          <a:lstStyle/>
          <a:p>
            <a:r>
              <a:rPr lang="ar-SA" sz="4400" dirty="0">
                <a:effectLst/>
                <a:cs typeface="2  Titr" panose="00000700000000000000" pitchFamily="2" charset="-78"/>
              </a:rPr>
              <a:t>نمونه ای از جدول</a:t>
            </a:r>
            <a:r>
              <a:rPr lang="fa-IR" sz="4400" dirty="0">
                <a:effectLst/>
                <a:cs typeface="2  Titr" panose="00000700000000000000" pitchFamily="2" charset="-78"/>
              </a:rPr>
              <a:t> مواد ناسازگار</a:t>
            </a:r>
            <a:endParaRPr lang="en-US" dirty="0"/>
          </a:p>
        </p:txBody>
      </p:sp>
      <p:graphicFrame>
        <p:nvGraphicFramePr>
          <p:cNvPr id="5" name="Content Placeholder 4">
            <a:extLst>
              <a:ext uri="{FF2B5EF4-FFF2-40B4-BE49-F238E27FC236}">
                <a16:creationId xmlns:a16="http://schemas.microsoft.com/office/drawing/2014/main" xmlns="" id="{70857AA8-3F3A-40A4-86CD-D3B77915445C}"/>
              </a:ext>
            </a:extLst>
          </p:cNvPr>
          <p:cNvGraphicFramePr>
            <a:graphicFrameLocks noGrp="1"/>
          </p:cNvGraphicFramePr>
          <p:nvPr>
            <p:ph idx="1"/>
            <p:extLst>
              <p:ext uri="{D42A27DB-BD31-4B8C-83A1-F6EECF244321}">
                <p14:modId xmlns:p14="http://schemas.microsoft.com/office/powerpoint/2010/main" val="2476074428"/>
              </p:ext>
            </p:extLst>
          </p:nvPr>
        </p:nvGraphicFramePr>
        <p:xfrm>
          <a:off x="3262552" y="1628299"/>
          <a:ext cx="8176592" cy="5252046"/>
        </p:xfrm>
        <a:graphic>
          <a:graphicData uri="http://schemas.openxmlformats.org/drawingml/2006/table">
            <a:tbl>
              <a:tblPr rtl="1" firstRow="1" firstCol="1" bandRow="1">
                <a:tableStyleId>{5C22544A-7EE6-4342-B048-85BDC9FD1C3A}</a:tableStyleId>
              </a:tblPr>
              <a:tblGrid>
                <a:gridCol w="3628772">
                  <a:extLst>
                    <a:ext uri="{9D8B030D-6E8A-4147-A177-3AD203B41FA5}">
                      <a16:colId xmlns:a16="http://schemas.microsoft.com/office/drawing/2014/main" xmlns="" val="985860224"/>
                    </a:ext>
                  </a:extLst>
                </a:gridCol>
                <a:gridCol w="4547820">
                  <a:extLst>
                    <a:ext uri="{9D8B030D-6E8A-4147-A177-3AD203B41FA5}">
                      <a16:colId xmlns:a16="http://schemas.microsoft.com/office/drawing/2014/main" xmlns="" val="2096172152"/>
                    </a:ext>
                  </a:extLst>
                </a:gridCol>
              </a:tblGrid>
              <a:tr h="829931">
                <a:tc>
                  <a:txBody>
                    <a:bodyPr/>
                    <a:lstStyle/>
                    <a:p>
                      <a:pPr algn="ctr" rtl="1">
                        <a:lnSpc>
                          <a:spcPct val="107000"/>
                        </a:lnSpc>
                        <a:spcAft>
                          <a:spcPts val="800"/>
                        </a:spcAft>
                      </a:pPr>
                      <a:r>
                        <a:rPr lang="ar-SA" sz="2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ماده شيميايي</a:t>
                      </a:r>
                      <a:endParaRPr lang="en-US" sz="280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nchor="ctr"/>
                </a:tc>
                <a:tc>
                  <a:txBody>
                    <a:bodyPr/>
                    <a:lstStyle/>
                    <a:p>
                      <a:pPr algn="ctr" rtl="1">
                        <a:lnSpc>
                          <a:spcPct val="107000"/>
                        </a:lnSpc>
                        <a:spcAft>
                          <a:spcPts val="800"/>
                        </a:spcAft>
                      </a:pPr>
                      <a:r>
                        <a:rPr lang="ar-SA" sz="2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ناسازگار با …</a:t>
                      </a:r>
                      <a:endParaRPr lang="en-US" sz="2800"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nchor="ctr"/>
                </a:tc>
                <a:extLst>
                  <a:ext uri="{0D108BD9-81ED-4DB2-BD59-A6C34878D82A}">
                    <a16:rowId xmlns:a16="http://schemas.microsoft.com/office/drawing/2014/main" xmlns="" val="904882149"/>
                  </a:ext>
                </a:extLst>
              </a:tr>
              <a:tr h="829931">
                <a:tc>
                  <a:txBody>
                    <a:bodyPr/>
                    <a:lstStyle/>
                    <a:p>
                      <a:pPr algn="ctr" rtl="1">
                        <a:lnSpc>
                          <a:spcPct val="107000"/>
                        </a:lnSpc>
                        <a:spcAft>
                          <a:spcPts val="800"/>
                        </a:spcAft>
                      </a:pPr>
                      <a:r>
                        <a:rPr lang="ar-SA" sz="1600" dirty="0">
                          <a:solidFill>
                            <a:schemeClr val="tx1"/>
                          </a:solidFill>
                          <a:effectLst/>
                          <a:cs typeface="2  Titr" panose="00000700000000000000" pitchFamily="2" charset="-78"/>
                        </a:rPr>
                        <a:t>اسيد نيتريك</a:t>
                      </a:r>
                      <a:endParaRPr lang="en-US" sz="2000" dirty="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600">
                          <a:solidFill>
                            <a:schemeClr val="tx1"/>
                          </a:solidFill>
                          <a:effectLst/>
                          <a:cs typeface="2  Titr" panose="00000700000000000000" pitchFamily="2" charset="-78"/>
                        </a:rPr>
                        <a:t>استيك اسيد- آنيلين- اسيد كرميك- هيدروسيانيد اسيد- سولفيد هيدروژن- گازها و محلولهاي قابل اشتعال- مس- آلياژ برنج-فلزات سنگين- قليايي ها</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3128063371"/>
                  </a:ext>
                </a:extLst>
              </a:tr>
              <a:tr h="405331">
                <a:tc>
                  <a:txBody>
                    <a:bodyPr/>
                    <a:lstStyle/>
                    <a:p>
                      <a:pPr algn="ctr" rtl="1">
                        <a:lnSpc>
                          <a:spcPct val="107000"/>
                        </a:lnSpc>
                        <a:spcAft>
                          <a:spcPts val="800"/>
                        </a:spcAft>
                      </a:pPr>
                      <a:r>
                        <a:rPr lang="ar-SA" sz="1600">
                          <a:solidFill>
                            <a:schemeClr val="tx1"/>
                          </a:solidFill>
                          <a:effectLst/>
                          <a:cs typeface="2  Titr" panose="00000700000000000000" pitchFamily="2" charset="-78"/>
                        </a:rPr>
                        <a:t>نيتريت ها</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600">
                          <a:solidFill>
                            <a:schemeClr val="tx1"/>
                          </a:solidFill>
                          <a:effectLst/>
                          <a:cs typeface="2  Titr" panose="00000700000000000000" pitchFamily="2" charset="-78"/>
                        </a:rPr>
                        <a:t>نمكهاي آمونيوم- آميدها- فسفيدها- عوامل كاهنده</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1788584776"/>
                  </a:ext>
                </a:extLst>
              </a:tr>
              <a:tr h="405331">
                <a:tc>
                  <a:txBody>
                    <a:bodyPr/>
                    <a:lstStyle/>
                    <a:p>
                      <a:pPr algn="ctr" rtl="1">
                        <a:lnSpc>
                          <a:spcPct val="107000"/>
                        </a:lnSpc>
                        <a:spcAft>
                          <a:spcPts val="800"/>
                        </a:spcAft>
                      </a:pPr>
                      <a:r>
                        <a:rPr lang="ar-SA" sz="1600">
                          <a:solidFill>
                            <a:schemeClr val="tx1"/>
                          </a:solidFill>
                          <a:effectLst/>
                          <a:cs typeface="2  Titr" panose="00000700000000000000" pitchFamily="2" charset="-78"/>
                        </a:rPr>
                        <a:t>نيترو پارافين ها</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600">
                          <a:solidFill>
                            <a:schemeClr val="tx1"/>
                          </a:solidFill>
                          <a:effectLst/>
                          <a:cs typeface="2  Titr" panose="00000700000000000000" pitchFamily="2" charset="-78"/>
                        </a:rPr>
                        <a:t>اسيدها- بازها- آمين ها- هاليدها</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3906982599"/>
                  </a:ext>
                </a:extLst>
              </a:tr>
              <a:tr h="405331">
                <a:tc>
                  <a:txBody>
                    <a:bodyPr/>
                    <a:lstStyle/>
                    <a:p>
                      <a:pPr algn="ctr" rtl="1">
                        <a:lnSpc>
                          <a:spcPct val="107000"/>
                        </a:lnSpc>
                        <a:spcAft>
                          <a:spcPts val="800"/>
                        </a:spcAft>
                      </a:pPr>
                      <a:r>
                        <a:rPr lang="ar-SA" sz="1600">
                          <a:solidFill>
                            <a:schemeClr val="tx1"/>
                          </a:solidFill>
                          <a:effectLst/>
                          <a:cs typeface="2  Titr" panose="00000700000000000000" pitchFamily="2" charset="-78"/>
                        </a:rPr>
                        <a:t>اسيد اگزاليك</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600">
                          <a:solidFill>
                            <a:schemeClr val="tx1"/>
                          </a:solidFill>
                          <a:effectLst/>
                          <a:cs typeface="2  Titr" panose="00000700000000000000" pitchFamily="2" charset="-78"/>
                        </a:rPr>
                        <a:t>نقره- كلريت ها- اوره</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526204649"/>
                  </a:ext>
                </a:extLst>
              </a:tr>
              <a:tr h="405331">
                <a:tc>
                  <a:txBody>
                    <a:bodyPr/>
                    <a:lstStyle/>
                    <a:p>
                      <a:pPr algn="ctr" rtl="1">
                        <a:lnSpc>
                          <a:spcPct val="107000"/>
                        </a:lnSpc>
                        <a:spcAft>
                          <a:spcPts val="800"/>
                        </a:spcAft>
                      </a:pPr>
                      <a:r>
                        <a:rPr lang="ar-SA" sz="1600">
                          <a:solidFill>
                            <a:schemeClr val="tx1"/>
                          </a:solidFill>
                          <a:effectLst/>
                          <a:cs typeface="2  Titr" panose="00000700000000000000" pitchFamily="2" charset="-78"/>
                        </a:rPr>
                        <a:t>اكسيژن</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600">
                          <a:solidFill>
                            <a:schemeClr val="tx1"/>
                          </a:solidFill>
                          <a:effectLst/>
                          <a:cs typeface="2  Titr" panose="00000700000000000000" pitchFamily="2" charset="-78"/>
                        </a:rPr>
                        <a:t>روغنها- گريس- هيدروژن- ساير عوامل كاهنده شامل گازها، محلولها و مواد جامد قابل اشتعال</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2707073012"/>
                  </a:ext>
                </a:extLst>
              </a:tr>
              <a:tr h="405331">
                <a:tc>
                  <a:txBody>
                    <a:bodyPr/>
                    <a:lstStyle/>
                    <a:p>
                      <a:pPr algn="ctr" rtl="1">
                        <a:lnSpc>
                          <a:spcPct val="107000"/>
                        </a:lnSpc>
                        <a:spcAft>
                          <a:spcPts val="800"/>
                        </a:spcAft>
                      </a:pPr>
                      <a:r>
                        <a:rPr lang="ar-SA" sz="1600">
                          <a:solidFill>
                            <a:schemeClr val="tx1"/>
                          </a:solidFill>
                          <a:effectLst/>
                          <a:cs typeface="2  Titr" panose="00000700000000000000" pitchFamily="2" charset="-78"/>
                        </a:rPr>
                        <a:t>پركلرات ها</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600">
                          <a:solidFill>
                            <a:schemeClr val="tx1"/>
                          </a:solidFill>
                          <a:effectLst/>
                          <a:cs typeface="2  Titr" panose="00000700000000000000" pitchFamily="2" charset="-78"/>
                        </a:rPr>
                        <a:t>مشابه كلرات ها</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2175115943"/>
                  </a:ext>
                </a:extLst>
              </a:tr>
              <a:tr h="405331">
                <a:tc>
                  <a:txBody>
                    <a:bodyPr/>
                    <a:lstStyle/>
                    <a:p>
                      <a:pPr algn="ctr" rtl="1">
                        <a:lnSpc>
                          <a:spcPct val="107000"/>
                        </a:lnSpc>
                        <a:spcAft>
                          <a:spcPts val="800"/>
                        </a:spcAft>
                      </a:pPr>
                      <a:r>
                        <a:rPr lang="ar-SA" sz="1600">
                          <a:solidFill>
                            <a:schemeClr val="tx1"/>
                          </a:solidFill>
                          <a:effectLst/>
                          <a:cs typeface="2  Titr" panose="00000700000000000000" pitchFamily="2" charset="-78"/>
                        </a:rPr>
                        <a:t>پركلريك اسيد</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600">
                          <a:solidFill>
                            <a:schemeClr val="tx1"/>
                          </a:solidFill>
                          <a:effectLst/>
                          <a:cs typeface="2  Titr" panose="00000700000000000000" pitchFamily="2" charset="-78"/>
                        </a:rPr>
                        <a:t>عوامل كاهنده مانند : استيك انيدريد- بيسموت و آلياژهاي آن- الكها- كاغذ – پشم- گريس- روغنها</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3749261667"/>
                  </a:ext>
                </a:extLst>
              </a:tr>
              <a:tr h="405331">
                <a:tc>
                  <a:txBody>
                    <a:bodyPr/>
                    <a:lstStyle/>
                    <a:p>
                      <a:pPr algn="ctr" rtl="1">
                        <a:lnSpc>
                          <a:spcPct val="107000"/>
                        </a:lnSpc>
                        <a:spcAft>
                          <a:spcPts val="800"/>
                        </a:spcAft>
                      </a:pPr>
                      <a:r>
                        <a:rPr lang="ar-SA" sz="1600">
                          <a:solidFill>
                            <a:schemeClr val="tx1"/>
                          </a:solidFill>
                          <a:effectLst/>
                          <a:cs typeface="2  Titr" panose="00000700000000000000" pitchFamily="2" charset="-78"/>
                        </a:rPr>
                        <a:t>فسفر (سفيد)</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600">
                          <a:solidFill>
                            <a:schemeClr val="tx1"/>
                          </a:solidFill>
                          <a:effectLst/>
                          <a:cs typeface="2  Titr" panose="00000700000000000000" pitchFamily="2" charset="-78"/>
                        </a:rPr>
                        <a:t>هوا- اكسيژن- قلياها- هالوژنها- اكسيدهاي هالوژن- عوامل اكسيدكننده</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399807401"/>
                  </a:ext>
                </a:extLst>
              </a:tr>
              <a:tr h="405331">
                <a:tc>
                  <a:txBody>
                    <a:bodyPr/>
                    <a:lstStyle/>
                    <a:p>
                      <a:pPr algn="ctr" rtl="1">
                        <a:lnSpc>
                          <a:spcPct val="107000"/>
                        </a:lnSpc>
                        <a:spcAft>
                          <a:spcPts val="800"/>
                        </a:spcAft>
                      </a:pPr>
                      <a:r>
                        <a:rPr lang="ar-SA" sz="1600">
                          <a:solidFill>
                            <a:schemeClr val="tx1"/>
                          </a:solidFill>
                          <a:effectLst/>
                          <a:cs typeface="2  Titr" panose="00000700000000000000" pitchFamily="2" charset="-78"/>
                        </a:rPr>
                        <a:t>پتاسيم</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600" dirty="0">
                          <a:solidFill>
                            <a:schemeClr val="tx1"/>
                          </a:solidFill>
                          <a:effectLst/>
                          <a:cs typeface="2  Titr" panose="00000700000000000000" pitchFamily="2" charset="-78"/>
                        </a:rPr>
                        <a:t>تتراكلريد كرين- دي اكسيد كربن – آب</a:t>
                      </a:r>
                      <a:endParaRPr lang="en-US" sz="2000" dirty="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4181620263"/>
                  </a:ext>
                </a:extLst>
              </a:tr>
            </a:tbl>
          </a:graphicData>
        </a:graphic>
      </p:graphicFrame>
      <p:sp>
        <p:nvSpPr>
          <p:cNvPr id="4" name="Slide Number Placeholder 3">
            <a:extLst>
              <a:ext uri="{FF2B5EF4-FFF2-40B4-BE49-F238E27FC236}">
                <a16:creationId xmlns:a16="http://schemas.microsoft.com/office/drawing/2014/main" xmlns="" id="{739D373E-79F7-44BA-92F1-D35E46331A53}"/>
              </a:ext>
            </a:extLst>
          </p:cNvPr>
          <p:cNvSpPr>
            <a:spLocks noGrp="1"/>
          </p:cNvSpPr>
          <p:nvPr>
            <p:ph type="sldNum" sz="quarter" idx="12"/>
          </p:nvPr>
        </p:nvSpPr>
        <p:spPr/>
        <p:txBody>
          <a:bodyPr/>
          <a:lstStyle/>
          <a:p>
            <a:fld id="{48F63A3B-78C7-47BE-AE5E-E10140E04643}" type="slidenum">
              <a:rPr lang="en-US" smtClean="0"/>
              <a:t>100</a:t>
            </a:fld>
            <a:endParaRPr lang="en-US" dirty="0"/>
          </a:p>
        </p:txBody>
      </p:sp>
    </p:spTree>
    <p:extLst>
      <p:ext uri="{BB962C8B-B14F-4D97-AF65-F5344CB8AC3E}">
        <p14:creationId xmlns:p14="http://schemas.microsoft.com/office/powerpoint/2010/main" val="129392745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29AF5A-1495-41BC-9C66-6FA45763D22B}"/>
              </a:ext>
            </a:extLst>
          </p:cNvPr>
          <p:cNvSpPr>
            <a:spLocks noGrp="1"/>
          </p:cNvSpPr>
          <p:nvPr>
            <p:ph type="title"/>
          </p:nvPr>
        </p:nvSpPr>
        <p:spPr>
          <a:solidFill>
            <a:schemeClr val="accent2">
              <a:lumMod val="20000"/>
              <a:lumOff val="80000"/>
            </a:schemeClr>
          </a:solidFill>
        </p:spPr>
        <p:txBody>
          <a:bodyPr/>
          <a:lstStyle/>
          <a:p>
            <a:r>
              <a:rPr lang="fa-IR" dirty="0"/>
              <a:t>۱۳</a:t>
            </a:r>
            <a:endParaRPr lang="en-US" dirty="0"/>
          </a:p>
        </p:txBody>
      </p:sp>
      <p:sp>
        <p:nvSpPr>
          <p:cNvPr id="3" name="Content Placeholder 2">
            <a:extLst>
              <a:ext uri="{FF2B5EF4-FFF2-40B4-BE49-F238E27FC236}">
                <a16:creationId xmlns:a16="http://schemas.microsoft.com/office/drawing/2014/main" xmlns="" id="{DA1895B8-5EB2-4FE9-974C-776CAF517EAA}"/>
              </a:ext>
            </a:extLst>
          </p:cNvPr>
          <p:cNvSpPr>
            <a:spLocks noGrp="1"/>
          </p:cNvSpPr>
          <p:nvPr>
            <p:ph idx="1"/>
          </p:nvPr>
        </p:nvSpPr>
        <p:spPr>
          <a:xfrm>
            <a:off x="3445565" y="3222752"/>
            <a:ext cx="7545523" cy="2700528"/>
          </a:xfrm>
        </p:spPr>
        <p:txBody>
          <a:bodyPr/>
          <a:lstStyle/>
          <a:p>
            <a:pPr algn="just"/>
            <a:r>
              <a:rPr lang="fa-IR" sz="3200" b="1" dirty="0"/>
              <a:t>تأسیسات مواد </a:t>
            </a:r>
            <a:r>
              <a:rPr lang="fa-IR" sz="3200" b="1" dirty="0" err="1"/>
              <a:t>خطرناك</a:t>
            </a:r>
            <a:r>
              <a:rPr lang="fa-IR" sz="3200" b="1" dirty="0"/>
              <a:t>: </a:t>
            </a:r>
            <a:r>
              <a:rPr lang="fa-IR" dirty="0"/>
              <a:t>هرگونه تأسیسات صنعتی و </a:t>
            </a:r>
            <a:r>
              <a:rPr lang="fa-IR" dirty="0" err="1"/>
              <a:t>فراورشی</a:t>
            </a:r>
            <a:r>
              <a:rPr lang="fa-IR" dirty="0"/>
              <a:t> شامل کلیه </a:t>
            </a:r>
            <a:r>
              <a:rPr lang="fa-IR" dirty="0" err="1"/>
              <a:t>شرکت‌ها</a:t>
            </a:r>
            <a:r>
              <a:rPr lang="fa-IR" dirty="0"/>
              <a:t>، </a:t>
            </a:r>
            <a:r>
              <a:rPr lang="fa-IR" dirty="0" err="1"/>
              <a:t>سازمان‌ها</a:t>
            </a:r>
            <a:r>
              <a:rPr lang="fa-IR" dirty="0"/>
              <a:t>، </a:t>
            </a:r>
            <a:r>
              <a:rPr lang="fa-IR" dirty="0" err="1"/>
              <a:t>کارخانه‌ها</a:t>
            </a:r>
            <a:r>
              <a:rPr lang="fa-IR" dirty="0"/>
              <a:t>، مؤسسات اعم از دولتی و غیردولتی </a:t>
            </a:r>
            <a:r>
              <a:rPr lang="fa-IR" dirty="0" err="1"/>
              <a:t>كه</a:t>
            </a:r>
            <a:r>
              <a:rPr lang="fa-IR" dirty="0"/>
              <a:t> حسب </a:t>
            </a:r>
            <a:r>
              <a:rPr lang="fa-IR" dirty="0" err="1"/>
              <a:t>ماهيت</a:t>
            </a:r>
            <a:r>
              <a:rPr lang="fa-IR" dirty="0"/>
              <a:t> </a:t>
            </a:r>
            <a:r>
              <a:rPr lang="fa-IR" dirty="0" err="1"/>
              <a:t>ذاتي</a:t>
            </a:r>
            <a:r>
              <a:rPr lang="fa-IR" dirty="0"/>
              <a:t>، </a:t>
            </a:r>
            <a:r>
              <a:rPr lang="fa-IR" dirty="0" err="1"/>
              <a:t>يكي</a:t>
            </a:r>
            <a:r>
              <a:rPr lang="fa-IR" dirty="0"/>
              <a:t> از نه گروه مواد خطرناک را در حجم عمده </a:t>
            </a:r>
            <a:r>
              <a:rPr lang="fa-IR" dirty="0" err="1"/>
              <a:t>توليد</a:t>
            </a:r>
            <a:r>
              <a:rPr lang="fa-IR" dirty="0"/>
              <a:t>، مصرف، منتقل، </a:t>
            </a:r>
            <a:r>
              <a:rPr lang="fa-IR" dirty="0" err="1"/>
              <a:t>ذخيره</a:t>
            </a:r>
            <a:r>
              <a:rPr lang="fa-IR" dirty="0"/>
              <a:t> و </a:t>
            </a:r>
            <a:r>
              <a:rPr lang="fa-IR" dirty="0" err="1"/>
              <a:t>بارگيري</a:t>
            </a:r>
            <a:r>
              <a:rPr lang="fa-IR" dirty="0"/>
              <a:t> </a:t>
            </a:r>
            <a:r>
              <a:rPr lang="fa-IR" dirty="0" err="1"/>
              <a:t>می‌نمایند</a:t>
            </a:r>
            <a:r>
              <a:rPr lang="fa-IR" dirty="0"/>
              <a:t>.</a:t>
            </a:r>
            <a:endParaRPr lang="en-US" dirty="0"/>
          </a:p>
        </p:txBody>
      </p:sp>
      <p:sp>
        <p:nvSpPr>
          <p:cNvPr id="4" name="Footer Placeholder 3">
            <a:extLst>
              <a:ext uri="{FF2B5EF4-FFF2-40B4-BE49-F238E27FC236}">
                <a16:creationId xmlns:a16="http://schemas.microsoft.com/office/drawing/2014/main" xmlns="" id="{BA068AAE-FB56-45F1-B8D7-7EDAF744E55E}"/>
              </a:ext>
            </a:extLst>
          </p:cNvPr>
          <p:cNvSpPr>
            <a:spLocks noGrp="1"/>
          </p:cNvSpPr>
          <p:nvPr>
            <p:ph type="ftr" sz="quarter" idx="4294967295"/>
          </p:nvPr>
        </p:nvSpPr>
        <p:spPr>
          <a:xfrm>
            <a:off x="4224528" y="457200"/>
            <a:ext cx="3200400" cy="274320"/>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FA9E23E4-2276-4CBA-AE46-D851BFC05D4B}"/>
              </a:ext>
            </a:extLst>
          </p:cNvPr>
          <p:cNvSpPr>
            <a:spLocks noGrp="1"/>
          </p:cNvSpPr>
          <p:nvPr>
            <p:ph type="sldNum" sz="quarter" idx="12"/>
          </p:nvPr>
        </p:nvSpPr>
        <p:spPr/>
        <p:txBody>
          <a:bodyPr/>
          <a:lstStyle/>
          <a:p>
            <a:fld id="{48F63A3B-78C7-47BE-AE5E-E10140E04643}" type="slidenum">
              <a:rPr lang="en-US" smtClean="0"/>
              <a:t>101</a:t>
            </a:fld>
            <a:endParaRPr lang="en-US" dirty="0"/>
          </a:p>
        </p:txBody>
      </p:sp>
      <p:sp>
        <p:nvSpPr>
          <p:cNvPr id="6" name="Footer Placeholder 3">
            <a:extLst>
              <a:ext uri="{FF2B5EF4-FFF2-40B4-BE49-F238E27FC236}">
                <a16:creationId xmlns:a16="http://schemas.microsoft.com/office/drawing/2014/main" xmlns="" id="{4C7FD0D4-4CF7-4113-AC5A-E0EF752D7BB2}"/>
              </a:ext>
            </a:extLst>
          </p:cNvPr>
          <p:cNvSpPr txBox="1">
            <a:spLocks/>
          </p:cNvSpPr>
          <p:nvPr/>
        </p:nvSpPr>
        <p:spPr>
          <a:xfrm>
            <a:off x="259080" y="443948"/>
            <a:ext cx="10885071" cy="727766"/>
          </a:xfrm>
          <a:prstGeom prst="rect">
            <a:avLst/>
          </a:prstGeom>
          <a:solidFill>
            <a:srgbClr val="FFC000"/>
          </a:solidFill>
        </p:spPr>
        <p:txBody>
          <a:bodyPr vert="horz" lIns="91440" tIns="45720" rIns="91440" bIns="45720" rtlCol="0" anchor="ctr">
            <a:noAutofit/>
          </a:bodyPr>
          <a:lstStyle>
            <a:defPPr>
              <a:defRPr lang="en-US"/>
            </a:defPPr>
            <a:lvl1pPr marL="0" algn="l" defTabSz="4572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rtl="1"/>
            <a:r>
              <a:rPr lang="fa-IR" sz="2800" b="1">
                <a:cs typeface="B Titr" panose="00000700000000000000" pitchFamily="2" charset="-78"/>
              </a:rPr>
              <a:t>ماده ۱- </a:t>
            </a:r>
            <a:r>
              <a:rPr lang="fa-IR" sz="2800">
                <a:cs typeface="B Titr" panose="00000700000000000000" pitchFamily="2" charset="-78"/>
              </a:rPr>
              <a:t>در این آیین‌نامه اصطلاحات زیر در معانی مشروح مربوط به کار می‌روند:</a:t>
            </a:r>
            <a:endParaRPr lang="en-US" sz="2800" dirty="0">
              <a:cs typeface="B Titr" panose="00000700000000000000" pitchFamily="2" charset="-78"/>
            </a:endParaRPr>
          </a:p>
        </p:txBody>
      </p:sp>
    </p:spTree>
    <p:extLst>
      <p:ext uri="{BB962C8B-B14F-4D97-AF65-F5344CB8AC3E}">
        <p14:creationId xmlns:p14="http://schemas.microsoft.com/office/powerpoint/2010/main" val="291107387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9622D0-59C1-4AD2-B1B0-CD58534D801D}"/>
              </a:ext>
            </a:extLst>
          </p:cNvPr>
          <p:cNvSpPr>
            <a:spLocks noGrp="1"/>
          </p:cNvSpPr>
          <p:nvPr>
            <p:ph type="title"/>
          </p:nvPr>
        </p:nvSpPr>
        <p:spPr>
          <a:solidFill>
            <a:schemeClr val="accent2">
              <a:lumMod val="20000"/>
              <a:lumOff val="80000"/>
            </a:schemeClr>
          </a:solidFill>
        </p:spPr>
        <p:txBody>
          <a:bodyPr/>
          <a:lstStyle/>
          <a:p>
            <a:r>
              <a:rPr lang="fa-IR" dirty="0"/>
              <a:t>۱۴</a:t>
            </a:r>
            <a:endParaRPr lang="en-US" dirty="0"/>
          </a:p>
        </p:txBody>
      </p:sp>
      <p:sp>
        <p:nvSpPr>
          <p:cNvPr id="3" name="Content Placeholder 2">
            <a:extLst>
              <a:ext uri="{FF2B5EF4-FFF2-40B4-BE49-F238E27FC236}">
                <a16:creationId xmlns:a16="http://schemas.microsoft.com/office/drawing/2014/main" xmlns="" id="{E8E4B91E-D710-4522-8182-55691242FCE2}"/>
              </a:ext>
            </a:extLst>
          </p:cNvPr>
          <p:cNvSpPr>
            <a:spLocks noGrp="1"/>
          </p:cNvSpPr>
          <p:nvPr>
            <p:ph idx="1"/>
          </p:nvPr>
        </p:nvSpPr>
        <p:spPr>
          <a:xfrm>
            <a:off x="3432313" y="3222752"/>
            <a:ext cx="7558775" cy="2700528"/>
          </a:xfrm>
        </p:spPr>
        <p:txBody>
          <a:bodyPr/>
          <a:lstStyle/>
          <a:p>
            <a:pPr rtl="1"/>
            <a:endParaRPr lang="fa-IR" dirty="0"/>
          </a:p>
          <a:p>
            <a:pPr algn="just" rtl="1"/>
            <a:r>
              <a:rPr lang="fa-IR" sz="3200" b="1" dirty="0"/>
              <a:t>مسئول تأسیسات: </a:t>
            </a:r>
            <a:r>
              <a:rPr lang="fa-IR" dirty="0" err="1"/>
              <a:t>بالاترين</a:t>
            </a:r>
            <a:r>
              <a:rPr lang="fa-IR" dirty="0"/>
              <a:t> مقام </a:t>
            </a:r>
            <a:r>
              <a:rPr lang="fa-IR" dirty="0" err="1"/>
              <a:t>اجرايي</a:t>
            </a:r>
            <a:r>
              <a:rPr lang="fa-IR" dirty="0"/>
              <a:t> </a:t>
            </a:r>
            <a:r>
              <a:rPr lang="fa-IR" dirty="0" err="1"/>
              <a:t>كه</a:t>
            </a:r>
            <a:r>
              <a:rPr lang="fa-IR" dirty="0"/>
              <a:t> </a:t>
            </a:r>
            <a:r>
              <a:rPr lang="fa-IR" dirty="0" err="1"/>
              <a:t>مسئوليت</a:t>
            </a:r>
            <a:r>
              <a:rPr lang="fa-IR" dirty="0"/>
              <a:t> </a:t>
            </a:r>
            <a:r>
              <a:rPr lang="fa-IR" dirty="0" err="1"/>
              <a:t>مديريت</a:t>
            </a:r>
            <a:r>
              <a:rPr lang="fa-IR" dirty="0"/>
              <a:t> ایمنی </a:t>
            </a:r>
            <a:r>
              <a:rPr lang="fa-IR" dirty="0" err="1"/>
              <a:t>عمليات</a:t>
            </a:r>
            <a:r>
              <a:rPr lang="fa-IR" dirty="0"/>
              <a:t> و </a:t>
            </a:r>
            <a:r>
              <a:rPr lang="fa-IR" dirty="0" err="1"/>
              <a:t>نگهداري</a:t>
            </a:r>
            <a:r>
              <a:rPr lang="fa-IR" dirty="0"/>
              <a:t> تأسیسات مواد خطرناک را بر عهده دارد.</a:t>
            </a:r>
          </a:p>
          <a:p>
            <a:endParaRPr lang="en-US" dirty="0"/>
          </a:p>
        </p:txBody>
      </p:sp>
      <p:sp>
        <p:nvSpPr>
          <p:cNvPr id="4" name="Footer Placeholder 3">
            <a:extLst>
              <a:ext uri="{FF2B5EF4-FFF2-40B4-BE49-F238E27FC236}">
                <a16:creationId xmlns:a16="http://schemas.microsoft.com/office/drawing/2014/main" xmlns="" id="{4D57993D-4487-40E6-B42B-1DDA0088F4D9}"/>
              </a:ext>
            </a:extLst>
          </p:cNvPr>
          <p:cNvSpPr>
            <a:spLocks noGrp="1"/>
          </p:cNvSpPr>
          <p:nvPr>
            <p:ph type="ftr" sz="quarter" idx="4294967295"/>
          </p:nvPr>
        </p:nvSpPr>
        <p:spPr>
          <a:xfrm>
            <a:off x="4224528" y="457200"/>
            <a:ext cx="3200400" cy="274320"/>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5B787249-17DD-44B6-A8C8-5A4E8791F0D1}"/>
              </a:ext>
            </a:extLst>
          </p:cNvPr>
          <p:cNvSpPr>
            <a:spLocks noGrp="1"/>
          </p:cNvSpPr>
          <p:nvPr>
            <p:ph type="sldNum" sz="quarter" idx="12"/>
          </p:nvPr>
        </p:nvSpPr>
        <p:spPr/>
        <p:txBody>
          <a:bodyPr/>
          <a:lstStyle/>
          <a:p>
            <a:fld id="{48F63A3B-78C7-47BE-AE5E-E10140E04643}" type="slidenum">
              <a:rPr lang="en-US" smtClean="0"/>
              <a:t>102</a:t>
            </a:fld>
            <a:endParaRPr lang="en-US" dirty="0"/>
          </a:p>
        </p:txBody>
      </p:sp>
      <p:sp>
        <p:nvSpPr>
          <p:cNvPr id="6" name="Footer Placeholder 3">
            <a:extLst>
              <a:ext uri="{FF2B5EF4-FFF2-40B4-BE49-F238E27FC236}">
                <a16:creationId xmlns:a16="http://schemas.microsoft.com/office/drawing/2014/main" xmlns="" id="{B1961674-5B53-4232-9CFC-D5751A94D261}"/>
              </a:ext>
            </a:extLst>
          </p:cNvPr>
          <p:cNvSpPr txBox="1">
            <a:spLocks/>
          </p:cNvSpPr>
          <p:nvPr/>
        </p:nvSpPr>
        <p:spPr>
          <a:xfrm>
            <a:off x="259080" y="443948"/>
            <a:ext cx="10885071" cy="727766"/>
          </a:xfrm>
          <a:prstGeom prst="rect">
            <a:avLst/>
          </a:prstGeom>
          <a:solidFill>
            <a:srgbClr val="FFC000"/>
          </a:solidFill>
        </p:spPr>
        <p:txBody>
          <a:bodyPr vert="horz" lIns="91440" tIns="45720" rIns="91440" bIns="45720" rtlCol="0" anchor="ctr">
            <a:noAutofit/>
          </a:bodyPr>
          <a:lstStyle>
            <a:defPPr>
              <a:defRPr lang="en-US"/>
            </a:defPPr>
            <a:lvl1pPr marL="0" algn="l" defTabSz="4572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rtl="1"/>
            <a:r>
              <a:rPr lang="fa-IR" sz="2800" b="1">
                <a:cs typeface="B Titr" panose="00000700000000000000" pitchFamily="2" charset="-78"/>
              </a:rPr>
              <a:t>ماده ۱- </a:t>
            </a:r>
            <a:r>
              <a:rPr lang="fa-IR" sz="2800">
                <a:cs typeface="B Titr" panose="00000700000000000000" pitchFamily="2" charset="-78"/>
              </a:rPr>
              <a:t>در این آیین‌نامه اصطلاحات زیر در معانی مشروح مربوط به کار می‌روند:</a:t>
            </a:r>
            <a:endParaRPr lang="en-US" sz="2800" dirty="0">
              <a:cs typeface="B Titr" panose="00000700000000000000" pitchFamily="2" charset="-78"/>
            </a:endParaRPr>
          </a:p>
        </p:txBody>
      </p:sp>
    </p:spTree>
    <p:extLst>
      <p:ext uri="{BB962C8B-B14F-4D97-AF65-F5344CB8AC3E}">
        <p14:creationId xmlns:p14="http://schemas.microsoft.com/office/powerpoint/2010/main" val="301354378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708808-4E49-4ECA-9765-82C7985FB3B9}"/>
              </a:ext>
            </a:extLst>
          </p:cNvPr>
          <p:cNvSpPr>
            <a:spLocks noGrp="1"/>
          </p:cNvSpPr>
          <p:nvPr>
            <p:ph type="title"/>
          </p:nvPr>
        </p:nvSpPr>
        <p:spPr>
          <a:solidFill>
            <a:schemeClr val="accent2">
              <a:lumMod val="20000"/>
              <a:lumOff val="80000"/>
            </a:schemeClr>
          </a:solidFill>
        </p:spPr>
        <p:txBody>
          <a:bodyPr/>
          <a:lstStyle/>
          <a:p>
            <a:r>
              <a:rPr lang="fa-IR" dirty="0"/>
              <a:t>۱۵</a:t>
            </a:r>
            <a:endParaRPr lang="en-US" dirty="0"/>
          </a:p>
        </p:txBody>
      </p:sp>
      <p:sp>
        <p:nvSpPr>
          <p:cNvPr id="3" name="Content Placeholder 2">
            <a:extLst>
              <a:ext uri="{FF2B5EF4-FFF2-40B4-BE49-F238E27FC236}">
                <a16:creationId xmlns:a16="http://schemas.microsoft.com/office/drawing/2014/main" xmlns="" id="{72812C68-3BFC-4F92-B4B3-2D4894C2BB81}"/>
              </a:ext>
            </a:extLst>
          </p:cNvPr>
          <p:cNvSpPr>
            <a:spLocks noGrp="1"/>
          </p:cNvSpPr>
          <p:nvPr>
            <p:ph idx="1"/>
          </p:nvPr>
        </p:nvSpPr>
        <p:spPr>
          <a:xfrm>
            <a:off x="3432313" y="3222752"/>
            <a:ext cx="7558775" cy="2700528"/>
          </a:xfrm>
        </p:spPr>
        <p:txBody>
          <a:bodyPr/>
          <a:lstStyle/>
          <a:p>
            <a:pPr rtl="1"/>
            <a:endParaRPr lang="fa-IR" dirty="0"/>
          </a:p>
          <a:p>
            <a:pPr algn="just" rtl="1"/>
            <a:r>
              <a:rPr lang="fa-IR" sz="3200" b="1" dirty="0" err="1"/>
              <a:t>متصدي</a:t>
            </a:r>
            <a:r>
              <a:rPr lang="fa-IR" sz="3200" b="1" dirty="0"/>
              <a:t> </a:t>
            </a:r>
            <a:r>
              <a:rPr lang="fa-IR" sz="3200" b="1" dirty="0" err="1"/>
              <a:t>كالا</a:t>
            </a:r>
            <a:r>
              <a:rPr lang="fa-IR" sz="3200" b="1" dirty="0"/>
              <a:t>: </a:t>
            </a:r>
            <a:r>
              <a:rPr lang="fa-IR" dirty="0"/>
              <a:t>صاحبان مشاغل، اصناف و </a:t>
            </a:r>
            <a:r>
              <a:rPr lang="fa-IR" dirty="0" err="1"/>
              <a:t>كارگاه­هاي</a:t>
            </a:r>
            <a:r>
              <a:rPr lang="fa-IR" dirty="0"/>
              <a:t> مرتبط با </a:t>
            </a:r>
            <a:r>
              <a:rPr lang="fa-IR" dirty="0" err="1"/>
              <a:t>توليد</a:t>
            </a:r>
            <a:r>
              <a:rPr lang="fa-IR" dirty="0"/>
              <a:t>، فروش، واردات و صادرات مواد </a:t>
            </a:r>
            <a:r>
              <a:rPr lang="fa-IR" dirty="0" err="1"/>
              <a:t>خطرناك</a:t>
            </a:r>
            <a:r>
              <a:rPr lang="fa-IR" dirty="0"/>
              <a:t> که ملزم به دریافت پروانه تخصصی و فنی از وزارت صنعت، معدن و تجارت، مطابق ماده (۱۳) قانون نظام صنفی کشور – مصوب ۱۳۸۲- </a:t>
            </a:r>
            <a:r>
              <a:rPr lang="fa-IR" dirty="0" err="1"/>
              <a:t>هستندو</a:t>
            </a:r>
            <a:r>
              <a:rPr lang="fa-IR" dirty="0"/>
              <a:t> این مواد را تولید، مصرف، توزیع و نگهداری می­نمایند.</a:t>
            </a:r>
          </a:p>
          <a:p>
            <a:endParaRPr lang="en-US" dirty="0"/>
          </a:p>
        </p:txBody>
      </p:sp>
      <p:sp>
        <p:nvSpPr>
          <p:cNvPr id="4" name="Footer Placeholder 3">
            <a:extLst>
              <a:ext uri="{FF2B5EF4-FFF2-40B4-BE49-F238E27FC236}">
                <a16:creationId xmlns:a16="http://schemas.microsoft.com/office/drawing/2014/main" xmlns="" id="{99022CC2-2596-4BA9-A511-B63D8DCB71B5}"/>
              </a:ext>
            </a:extLst>
          </p:cNvPr>
          <p:cNvSpPr>
            <a:spLocks noGrp="1"/>
          </p:cNvSpPr>
          <p:nvPr>
            <p:ph type="ftr" sz="quarter" idx="4294967295"/>
          </p:nvPr>
        </p:nvSpPr>
        <p:spPr>
          <a:xfrm>
            <a:off x="4224528" y="457200"/>
            <a:ext cx="3200400" cy="274320"/>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06340250-10A7-4DD0-86C1-79CDA40CEE92}"/>
              </a:ext>
            </a:extLst>
          </p:cNvPr>
          <p:cNvSpPr>
            <a:spLocks noGrp="1"/>
          </p:cNvSpPr>
          <p:nvPr>
            <p:ph type="sldNum" sz="quarter" idx="12"/>
          </p:nvPr>
        </p:nvSpPr>
        <p:spPr/>
        <p:txBody>
          <a:bodyPr/>
          <a:lstStyle/>
          <a:p>
            <a:fld id="{48F63A3B-78C7-47BE-AE5E-E10140E04643}" type="slidenum">
              <a:rPr lang="en-US" smtClean="0"/>
              <a:t>103</a:t>
            </a:fld>
            <a:endParaRPr lang="en-US" dirty="0"/>
          </a:p>
        </p:txBody>
      </p:sp>
      <p:sp>
        <p:nvSpPr>
          <p:cNvPr id="6" name="Footer Placeholder 3">
            <a:extLst>
              <a:ext uri="{FF2B5EF4-FFF2-40B4-BE49-F238E27FC236}">
                <a16:creationId xmlns:a16="http://schemas.microsoft.com/office/drawing/2014/main" xmlns="" id="{EC43D0EA-6A07-45D8-9443-990028C84542}"/>
              </a:ext>
            </a:extLst>
          </p:cNvPr>
          <p:cNvSpPr txBox="1">
            <a:spLocks/>
          </p:cNvSpPr>
          <p:nvPr/>
        </p:nvSpPr>
        <p:spPr>
          <a:xfrm>
            <a:off x="259080" y="443948"/>
            <a:ext cx="10885071" cy="727766"/>
          </a:xfrm>
          <a:prstGeom prst="rect">
            <a:avLst/>
          </a:prstGeom>
          <a:solidFill>
            <a:srgbClr val="FFC000"/>
          </a:solidFill>
        </p:spPr>
        <p:txBody>
          <a:bodyPr vert="horz" lIns="91440" tIns="45720" rIns="91440" bIns="45720" rtlCol="0" anchor="ctr">
            <a:noAutofit/>
          </a:bodyPr>
          <a:lstStyle>
            <a:defPPr>
              <a:defRPr lang="en-US"/>
            </a:defPPr>
            <a:lvl1pPr marL="0" algn="l" defTabSz="4572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rtl="1"/>
            <a:r>
              <a:rPr lang="fa-IR" sz="2800" b="1">
                <a:cs typeface="B Titr" panose="00000700000000000000" pitchFamily="2" charset="-78"/>
              </a:rPr>
              <a:t>ماده ۱- </a:t>
            </a:r>
            <a:r>
              <a:rPr lang="fa-IR" sz="2800">
                <a:cs typeface="B Titr" panose="00000700000000000000" pitchFamily="2" charset="-78"/>
              </a:rPr>
              <a:t>در این آیین‌نامه اصطلاحات زیر در معانی مشروح مربوط به کار می‌روند:</a:t>
            </a:r>
            <a:endParaRPr lang="en-US" sz="2800" dirty="0">
              <a:cs typeface="B Titr" panose="00000700000000000000" pitchFamily="2" charset="-78"/>
            </a:endParaRPr>
          </a:p>
        </p:txBody>
      </p:sp>
    </p:spTree>
    <p:extLst>
      <p:ext uri="{BB962C8B-B14F-4D97-AF65-F5344CB8AC3E}">
        <p14:creationId xmlns:p14="http://schemas.microsoft.com/office/powerpoint/2010/main" val="71180775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EC7A71-FD37-42AB-B7C1-4920F661449E}"/>
              </a:ext>
            </a:extLst>
          </p:cNvPr>
          <p:cNvSpPr>
            <a:spLocks noGrp="1"/>
          </p:cNvSpPr>
          <p:nvPr>
            <p:ph type="title"/>
          </p:nvPr>
        </p:nvSpPr>
        <p:spPr>
          <a:solidFill>
            <a:schemeClr val="accent2">
              <a:lumMod val="20000"/>
              <a:lumOff val="80000"/>
            </a:schemeClr>
          </a:solidFill>
        </p:spPr>
        <p:txBody>
          <a:bodyPr/>
          <a:lstStyle/>
          <a:p>
            <a:r>
              <a:rPr lang="fa-IR" dirty="0"/>
              <a:t>۱۶</a:t>
            </a:r>
            <a:endParaRPr lang="en-US" dirty="0"/>
          </a:p>
        </p:txBody>
      </p:sp>
      <p:sp>
        <p:nvSpPr>
          <p:cNvPr id="3" name="Content Placeholder 2">
            <a:extLst>
              <a:ext uri="{FF2B5EF4-FFF2-40B4-BE49-F238E27FC236}">
                <a16:creationId xmlns:a16="http://schemas.microsoft.com/office/drawing/2014/main" xmlns="" id="{1931E6FF-4EDB-4794-98AD-310DD6935F9E}"/>
              </a:ext>
            </a:extLst>
          </p:cNvPr>
          <p:cNvSpPr>
            <a:spLocks noGrp="1"/>
          </p:cNvSpPr>
          <p:nvPr>
            <p:ph idx="1"/>
          </p:nvPr>
        </p:nvSpPr>
        <p:spPr>
          <a:xfrm>
            <a:off x="3379304" y="3222752"/>
            <a:ext cx="7611784" cy="2700528"/>
          </a:xfrm>
        </p:spPr>
        <p:txBody>
          <a:bodyPr/>
          <a:lstStyle/>
          <a:p>
            <a:pPr algn="just"/>
            <a:r>
              <a:rPr lang="fa-IR" sz="3200" b="1" dirty="0" err="1"/>
              <a:t>متصدي</a:t>
            </a:r>
            <a:r>
              <a:rPr lang="fa-IR" sz="3200" b="1" dirty="0"/>
              <a:t> حمل­ و نقل: </a:t>
            </a:r>
            <a:r>
              <a:rPr lang="fa-IR" dirty="0" err="1"/>
              <a:t>كليه</a:t>
            </a:r>
            <a:r>
              <a:rPr lang="fa-IR" dirty="0"/>
              <a:t> سازمان­ها، </a:t>
            </a:r>
            <a:r>
              <a:rPr lang="fa-IR" dirty="0" err="1"/>
              <a:t>شركت­ها</a:t>
            </a:r>
            <a:r>
              <a:rPr lang="fa-IR" dirty="0"/>
              <a:t>، مؤسسات حمل­ و نقل، سازمان­ها، </a:t>
            </a:r>
            <a:r>
              <a:rPr lang="fa-IR" dirty="0" err="1"/>
              <a:t>کارخانه‌ها</a:t>
            </a:r>
            <a:r>
              <a:rPr lang="fa-IR" dirty="0"/>
              <a:t> و مانند آنها اعم از </a:t>
            </a:r>
            <a:r>
              <a:rPr lang="fa-IR" dirty="0" err="1"/>
              <a:t>دولتي</a:t>
            </a:r>
            <a:r>
              <a:rPr lang="fa-IR" dirty="0"/>
              <a:t> و </a:t>
            </a:r>
            <a:r>
              <a:rPr lang="fa-IR" dirty="0" err="1"/>
              <a:t>غيردولتي</a:t>
            </a:r>
            <a:r>
              <a:rPr lang="fa-IR" dirty="0"/>
              <a:t> </a:t>
            </a:r>
            <a:r>
              <a:rPr lang="fa-IR" dirty="0" err="1"/>
              <a:t>كه</a:t>
            </a:r>
            <a:r>
              <a:rPr lang="fa-IR" dirty="0"/>
              <a:t> به </a:t>
            </a:r>
            <a:r>
              <a:rPr lang="fa-IR" dirty="0" err="1"/>
              <a:t>حمل­و­نقل</a:t>
            </a:r>
            <a:r>
              <a:rPr lang="fa-IR" dirty="0"/>
              <a:t> </a:t>
            </a:r>
            <a:r>
              <a:rPr lang="fa-IR" dirty="0" err="1"/>
              <a:t>محموله­های</a:t>
            </a:r>
            <a:r>
              <a:rPr lang="fa-IR" dirty="0"/>
              <a:t> </a:t>
            </a:r>
            <a:r>
              <a:rPr lang="fa-IR" dirty="0" err="1"/>
              <a:t>خطرناك</a:t>
            </a:r>
            <a:r>
              <a:rPr lang="fa-IR" dirty="0"/>
              <a:t> (تولیدات یا مواد اولیه) مبادرت </a:t>
            </a:r>
            <a:r>
              <a:rPr lang="fa-IR" dirty="0" err="1"/>
              <a:t>مي­ورزند</a:t>
            </a:r>
            <a:r>
              <a:rPr lang="fa-IR" dirty="0"/>
              <a:t> و دارای پروانه فعالیت معتبر از وزارت راه و </a:t>
            </a:r>
            <a:r>
              <a:rPr lang="fa-IR" dirty="0" err="1"/>
              <a:t>شهرسازی</a:t>
            </a:r>
            <a:r>
              <a:rPr lang="fa-IR" dirty="0"/>
              <a:t> می­باشند.</a:t>
            </a:r>
            <a:endParaRPr lang="en-US" dirty="0"/>
          </a:p>
        </p:txBody>
      </p:sp>
      <p:sp>
        <p:nvSpPr>
          <p:cNvPr id="4" name="Footer Placeholder 3">
            <a:extLst>
              <a:ext uri="{FF2B5EF4-FFF2-40B4-BE49-F238E27FC236}">
                <a16:creationId xmlns:a16="http://schemas.microsoft.com/office/drawing/2014/main" xmlns="" id="{402780FC-402B-4300-A06C-7E9673240E52}"/>
              </a:ext>
            </a:extLst>
          </p:cNvPr>
          <p:cNvSpPr>
            <a:spLocks noGrp="1"/>
          </p:cNvSpPr>
          <p:nvPr>
            <p:ph type="ftr" sz="quarter" idx="4294967295"/>
          </p:nvPr>
        </p:nvSpPr>
        <p:spPr>
          <a:xfrm>
            <a:off x="4224528" y="457200"/>
            <a:ext cx="3200400" cy="274320"/>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313FA643-BDB0-4989-8925-E9644E985172}"/>
              </a:ext>
            </a:extLst>
          </p:cNvPr>
          <p:cNvSpPr>
            <a:spLocks noGrp="1"/>
          </p:cNvSpPr>
          <p:nvPr>
            <p:ph type="sldNum" sz="quarter" idx="12"/>
          </p:nvPr>
        </p:nvSpPr>
        <p:spPr/>
        <p:txBody>
          <a:bodyPr/>
          <a:lstStyle/>
          <a:p>
            <a:fld id="{48F63A3B-78C7-47BE-AE5E-E10140E04643}" type="slidenum">
              <a:rPr lang="en-US" smtClean="0"/>
              <a:t>104</a:t>
            </a:fld>
            <a:endParaRPr lang="en-US" dirty="0"/>
          </a:p>
        </p:txBody>
      </p:sp>
      <p:sp>
        <p:nvSpPr>
          <p:cNvPr id="6" name="Footer Placeholder 3">
            <a:extLst>
              <a:ext uri="{FF2B5EF4-FFF2-40B4-BE49-F238E27FC236}">
                <a16:creationId xmlns:a16="http://schemas.microsoft.com/office/drawing/2014/main" xmlns="" id="{E9812F8C-807A-4681-AA42-E29EDD22D575}"/>
              </a:ext>
            </a:extLst>
          </p:cNvPr>
          <p:cNvSpPr txBox="1">
            <a:spLocks/>
          </p:cNvSpPr>
          <p:nvPr/>
        </p:nvSpPr>
        <p:spPr>
          <a:xfrm>
            <a:off x="259080" y="443948"/>
            <a:ext cx="10885071" cy="727766"/>
          </a:xfrm>
          <a:prstGeom prst="rect">
            <a:avLst/>
          </a:prstGeom>
          <a:solidFill>
            <a:srgbClr val="FFC000"/>
          </a:solidFill>
        </p:spPr>
        <p:txBody>
          <a:bodyPr vert="horz" lIns="91440" tIns="45720" rIns="91440" bIns="45720" rtlCol="0" anchor="ctr">
            <a:noAutofit/>
          </a:bodyPr>
          <a:lstStyle>
            <a:defPPr>
              <a:defRPr lang="en-US"/>
            </a:defPPr>
            <a:lvl1pPr marL="0" algn="l" defTabSz="4572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rtl="1"/>
            <a:r>
              <a:rPr lang="fa-IR" sz="2800" b="1">
                <a:cs typeface="B Titr" panose="00000700000000000000" pitchFamily="2" charset="-78"/>
              </a:rPr>
              <a:t>ماده ۱- </a:t>
            </a:r>
            <a:r>
              <a:rPr lang="fa-IR" sz="2800">
                <a:cs typeface="B Titr" panose="00000700000000000000" pitchFamily="2" charset="-78"/>
              </a:rPr>
              <a:t>در این آیین‌نامه اصطلاحات زیر در معانی مشروح مربوط به کار می‌روند:</a:t>
            </a:r>
            <a:endParaRPr lang="en-US" sz="2800" dirty="0">
              <a:cs typeface="B Titr" panose="00000700000000000000" pitchFamily="2" charset="-78"/>
            </a:endParaRPr>
          </a:p>
        </p:txBody>
      </p:sp>
    </p:spTree>
    <p:extLst>
      <p:ext uri="{BB962C8B-B14F-4D97-AF65-F5344CB8AC3E}">
        <p14:creationId xmlns:p14="http://schemas.microsoft.com/office/powerpoint/2010/main" val="363615173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369243-1C1E-4B78-8FD4-6E555C0B4672}"/>
              </a:ext>
            </a:extLst>
          </p:cNvPr>
          <p:cNvSpPr>
            <a:spLocks noGrp="1"/>
          </p:cNvSpPr>
          <p:nvPr>
            <p:ph type="title"/>
          </p:nvPr>
        </p:nvSpPr>
        <p:spPr>
          <a:solidFill>
            <a:schemeClr val="accent2">
              <a:lumMod val="20000"/>
              <a:lumOff val="80000"/>
            </a:schemeClr>
          </a:solidFill>
        </p:spPr>
        <p:txBody>
          <a:bodyPr/>
          <a:lstStyle/>
          <a:p>
            <a:r>
              <a:rPr lang="fa-IR" dirty="0"/>
              <a:t>۱۷</a:t>
            </a:r>
            <a:endParaRPr lang="en-US" dirty="0"/>
          </a:p>
        </p:txBody>
      </p:sp>
      <p:sp>
        <p:nvSpPr>
          <p:cNvPr id="3" name="Content Placeholder 2">
            <a:extLst>
              <a:ext uri="{FF2B5EF4-FFF2-40B4-BE49-F238E27FC236}">
                <a16:creationId xmlns:a16="http://schemas.microsoft.com/office/drawing/2014/main" xmlns="" id="{06898127-C9B8-4574-BEEE-09B1C8D24344}"/>
              </a:ext>
            </a:extLst>
          </p:cNvPr>
          <p:cNvSpPr>
            <a:spLocks noGrp="1"/>
          </p:cNvSpPr>
          <p:nvPr>
            <p:ph idx="1"/>
          </p:nvPr>
        </p:nvSpPr>
        <p:spPr>
          <a:xfrm>
            <a:off x="3445565" y="3222752"/>
            <a:ext cx="7545523" cy="2700528"/>
          </a:xfrm>
        </p:spPr>
        <p:txBody>
          <a:bodyPr/>
          <a:lstStyle/>
          <a:p>
            <a:pPr rtl="1"/>
            <a:endParaRPr lang="fa-IR" dirty="0"/>
          </a:p>
          <a:p>
            <a:pPr algn="just" rtl="1"/>
            <a:r>
              <a:rPr lang="fa-IR" sz="3200" b="1" dirty="0"/>
              <a:t>سامانه ملی مواد خطرناک: </a:t>
            </a:r>
            <a:r>
              <a:rPr lang="fa-IR" dirty="0"/>
              <a:t>سامانه جامع </a:t>
            </a:r>
            <a:r>
              <a:rPr lang="fa-IR" dirty="0" err="1"/>
              <a:t>رهگیری</a:t>
            </a:r>
            <a:r>
              <a:rPr lang="fa-IR" dirty="0"/>
              <a:t>، پایش و مدیریت </a:t>
            </a:r>
            <a:r>
              <a:rPr lang="fa-IR" dirty="0" err="1"/>
              <a:t>خطرپذیری</a:t>
            </a:r>
            <a:r>
              <a:rPr lang="fa-IR" dirty="0"/>
              <a:t> مواد خطرناک کشور که اطلاعات کلیه مواد خطرناک در آن </a:t>
            </a:r>
            <a:r>
              <a:rPr lang="fa-IR" dirty="0" err="1"/>
              <a:t>بارگذاری</a:t>
            </a:r>
            <a:r>
              <a:rPr lang="fa-IR" dirty="0"/>
              <a:t> و </a:t>
            </a:r>
            <a:r>
              <a:rPr lang="fa-IR" dirty="0" err="1"/>
              <a:t>به‌روزرسانی</a:t>
            </a:r>
            <a:r>
              <a:rPr lang="fa-IR" dirty="0"/>
              <a:t> </a:t>
            </a:r>
            <a:r>
              <a:rPr lang="fa-IR" dirty="0" err="1"/>
              <a:t>می‌شود</a:t>
            </a:r>
            <a:r>
              <a:rPr lang="fa-IR" dirty="0"/>
              <a:t>.</a:t>
            </a:r>
          </a:p>
          <a:p>
            <a:endParaRPr lang="en-US" dirty="0"/>
          </a:p>
        </p:txBody>
      </p:sp>
      <p:sp>
        <p:nvSpPr>
          <p:cNvPr id="4" name="Footer Placeholder 3">
            <a:extLst>
              <a:ext uri="{FF2B5EF4-FFF2-40B4-BE49-F238E27FC236}">
                <a16:creationId xmlns:a16="http://schemas.microsoft.com/office/drawing/2014/main" xmlns="" id="{67F13654-6A99-44FE-8B61-5EA96CAAF505}"/>
              </a:ext>
            </a:extLst>
          </p:cNvPr>
          <p:cNvSpPr>
            <a:spLocks noGrp="1"/>
          </p:cNvSpPr>
          <p:nvPr>
            <p:ph type="ftr" sz="quarter" idx="4294967295"/>
          </p:nvPr>
        </p:nvSpPr>
        <p:spPr>
          <a:xfrm>
            <a:off x="4224528" y="457200"/>
            <a:ext cx="3200400" cy="274320"/>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F636AF7D-8A0F-4CC6-9F37-E2EF0A28E875}"/>
              </a:ext>
            </a:extLst>
          </p:cNvPr>
          <p:cNvSpPr>
            <a:spLocks noGrp="1"/>
          </p:cNvSpPr>
          <p:nvPr>
            <p:ph type="sldNum" sz="quarter" idx="12"/>
          </p:nvPr>
        </p:nvSpPr>
        <p:spPr/>
        <p:txBody>
          <a:bodyPr/>
          <a:lstStyle/>
          <a:p>
            <a:fld id="{48F63A3B-78C7-47BE-AE5E-E10140E04643}" type="slidenum">
              <a:rPr lang="en-US" smtClean="0"/>
              <a:t>105</a:t>
            </a:fld>
            <a:endParaRPr lang="en-US" dirty="0"/>
          </a:p>
        </p:txBody>
      </p:sp>
      <p:sp>
        <p:nvSpPr>
          <p:cNvPr id="6" name="Footer Placeholder 3">
            <a:extLst>
              <a:ext uri="{FF2B5EF4-FFF2-40B4-BE49-F238E27FC236}">
                <a16:creationId xmlns:a16="http://schemas.microsoft.com/office/drawing/2014/main" xmlns="" id="{BAFB14F8-97D3-4367-9A44-7DB9CE21FE6E}"/>
              </a:ext>
            </a:extLst>
          </p:cNvPr>
          <p:cNvSpPr txBox="1">
            <a:spLocks/>
          </p:cNvSpPr>
          <p:nvPr/>
        </p:nvSpPr>
        <p:spPr>
          <a:xfrm>
            <a:off x="259080" y="443948"/>
            <a:ext cx="10885071" cy="727766"/>
          </a:xfrm>
          <a:prstGeom prst="rect">
            <a:avLst/>
          </a:prstGeom>
          <a:solidFill>
            <a:srgbClr val="FFC000"/>
          </a:solidFill>
        </p:spPr>
        <p:txBody>
          <a:bodyPr vert="horz" lIns="91440" tIns="45720" rIns="91440" bIns="45720" rtlCol="0" anchor="ctr">
            <a:noAutofit/>
          </a:bodyPr>
          <a:lstStyle>
            <a:defPPr>
              <a:defRPr lang="en-US"/>
            </a:defPPr>
            <a:lvl1pPr marL="0" algn="l" defTabSz="4572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rtl="1"/>
            <a:r>
              <a:rPr lang="fa-IR" sz="2800" b="1">
                <a:cs typeface="B Titr" panose="00000700000000000000" pitchFamily="2" charset="-78"/>
              </a:rPr>
              <a:t>ماده ۱- </a:t>
            </a:r>
            <a:r>
              <a:rPr lang="fa-IR" sz="2800">
                <a:cs typeface="B Titr" panose="00000700000000000000" pitchFamily="2" charset="-78"/>
              </a:rPr>
              <a:t>در این آیین‌نامه اصطلاحات زیر در معانی مشروح مربوط به کار می‌روند:</a:t>
            </a:r>
            <a:endParaRPr lang="en-US" sz="2800" dirty="0">
              <a:cs typeface="B Titr" panose="00000700000000000000" pitchFamily="2" charset="-78"/>
            </a:endParaRPr>
          </a:p>
        </p:txBody>
      </p:sp>
    </p:spTree>
    <p:extLst>
      <p:ext uri="{BB962C8B-B14F-4D97-AF65-F5344CB8AC3E}">
        <p14:creationId xmlns:p14="http://schemas.microsoft.com/office/powerpoint/2010/main" val="196734927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6E4FCC-108A-4348-807F-1C94EE90E2C4}"/>
              </a:ext>
            </a:extLst>
          </p:cNvPr>
          <p:cNvSpPr>
            <a:spLocks noGrp="1"/>
          </p:cNvSpPr>
          <p:nvPr>
            <p:ph type="title"/>
          </p:nvPr>
        </p:nvSpPr>
        <p:spPr>
          <a:xfrm>
            <a:off x="4224528" y="2247834"/>
            <a:ext cx="6766560" cy="768096"/>
          </a:xfrm>
          <a:solidFill>
            <a:schemeClr val="accent2">
              <a:lumMod val="20000"/>
              <a:lumOff val="80000"/>
            </a:schemeClr>
          </a:solidFill>
        </p:spPr>
        <p:txBody>
          <a:bodyPr/>
          <a:lstStyle/>
          <a:p>
            <a:r>
              <a:rPr lang="fa-IR" dirty="0"/>
              <a:t>۱۸</a:t>
            </a:r>
            <a:endParaRPr lang="en-US" dirty="0"/>
          </a:p>
        </p:txBody>
      </p:sp>
      <p:sp>
        <p:nvSpPr>
          <p:cNvPr id="3" name="Content Placeholder 2">
            <a:extLst>
              <a:ext uri="{FF2B5EF4-FFF2-40B4-BE49-F238E27FC236}">
                <a16:creationId xmlns:a16="http://schemas.microsoft.com/office/drawing/2014/main" xmlns="" id="{2C6CB4DD-E74A-4392-BBBA-3C5F35CFDB83}"/>
              </a:ext>
            </a:extLst>
          </p:cNvPr>
          <p:cNvSpPr>
            <a:spLocks noGrp="1"/>
          </p:cNvSpPr>
          <p:nvPr>
            <p:ph idx="1"/>
          </p:nvPr>
        </p:nvSpPr>
        <p:spPr>
          <a:xfrm>
            <a:off x="3326296" y="3222752"/>
            <a:ext cx="7664792" cy="2700528"/>
          </a:xfrm>
        </p:spPr>
        <p:txBody>
          <a:bodyPr/>
          <a:lstStyle/>
          <a:p>
            <a:pPr rtl="1"/>
            <a:endParaRPr lang="fa-IR" dirty="0"/>
          </a:p>
          <a:p>
            <a:pPr algn="just" rtl="1"/>
            <a:r>
              <a:rPr lang="fa-IR" sz="3200" b="1" dirty="0" err="1"/>
              <a:t>گواهی‌نامه</a:t>
            </a:r>
            <a:r>
              <a:rPr lang="fa-IR" sz="3200" b="1" dirty="0"/>
              <a:t> ایمنی: </a:t>
            </a:r>
            <a:r>
              <a:rPr lang="fa-IR" dirty="0" err="1"/>
              <a:t>گواهی‌نامه</a:t>
            </a:r>
            <a:r>
              <a:rPr lang="fa-IR" dirty="0"/>
              <a:t> قابل صدور توسط مراجع </a:t>
            </a:r>
            <a:r>
              <a:rPr lang="fa-IR" dirty="0" err="1"/>
              <a:t>حقوقي</a:t>
            </a:r>
            <a:r>
              <a:rPr lang="fa-IR" dirty="0"/>
              <a:t> </a:t>
            </a:r>
            <a:r>
              <a:rPr lang="fa-IR" dirty="0" err="1"/>
              <a:t>ذي­صلاح</a:t>
            </a:r>
            <a:r>
              <a:rPr lang="fa-IR" dirty="0"/>
              <a:t> و یا دستگاه اجرایی متولی </a:t>
            </a:r>
            <a:r>
              <a:rPr lang="fa-IR" dirty="0" err="1"/>
              <a:t>كه</a:t>
            </a:r>
            <a:r>
              <a:rPr lang="fa-IR" dirty="0"/>
              <a:t> در آن صحت رعایت موارد ایمنی در حمل ‌و نقل، نگهداری، تولید و مصرف مواد خطرناک توسط مسئول ایمنی مرتبط با هر نوع از مواد مورد بازرسی و ارزیابی قرار می­گیرد.</a:t>
            </a:r>
          </a:p>
          <a:p>
            <a:endParaRPr lang="en-US" dirty="0"/>
          </a:p>
        </p:txBody>
      </p:sp>
      <p:sp>
        <p:nvSpPr>
          <p:cNvPr id="4" name="Footer Placeholder 3">
            <a:extLst>
              <a:ext uri="{FF2B5EF4-FFF2-40B4-BE49-F238E27FC236}">
                <a16:creationId xmlns:a16="http://schemas.microsoft.com/office/drawing/2014/main" xmlns="" id="{27A89D53-8074-4997-8C61-975EF96ADD48}"/>
              </a:ext>
            </a:extLst>
          </p:cNvPr>
          <p:cNvSpPr>
            <a:spLocks noGrp="1"/>
          </p:cNvSpPr>
          <p:nvPr>
            <p:ph type="ftr" sz="quarter" idx="4294967295"/>
          </p:nvPr>
        </p:nvSpPr>
        <p:spPr>
          <a:xfrm>
            <a:off x="4224528" y="457200"/>
            <a:ext cx="3200400" cy="274320"/>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7762C1FD-A4A2-4E48-A66F-2F74E3C75E71}"/>
              </a:ext>
            </a:extLst>
          </p:cNvPr>
          <p:cNvSpPr>
            <a:spLocks noGrp="1"/>
          </p:cNvSpPr>
          <p:nvPr>
            <p:ph type="sldNum" sz="quarter" idx="12"/>
          </p:nvPr>
        </p:nvSpPr>
        <p:spPr/>
        <p:txBody>
          <a:bodyPr/>
          <a:lstStyle/>
          <a:p>
            <a:fld id="{48F63A3B-78C7-47BE-AE5E-E10140E04643}" type="slidenum">
              <a:rPr lang="en-US" smtClean="0"/>
              <a:t>106</a:t>
            </a:fld>
            <a:endParaRPr lang="en-US" dirty="0"/>
          </a:p>
        </p:txBody>
      </p:sp>
      <p:sp>
        <p:nvSpPr>
          <p:cNvPr id="6" name="Footer Placeholder 3">
            <a:extLst>
              <a:ext uri="{FF2B5EF4-FFF2-40B4-BE49-F238E27FC236}">
                <a16:creationId xmlns:a16="http://schemas.microsoft.com/office/drawing/2014/main" xmlns="" id="{3F368F36-BD77-47EC-8B6B-90BA2F9948AB}"/>
              </a:ext>
            </a:extLst>
          </p:cNvPr>
          <p:cNvSpPr txBox="1">
            <a:spLocks/>
          </p:cNvSpPr>
          <p:nvPr/>
        </p:nvSpPr>
        <p:spPr>
          <a:xfrm>
            <a:off x="259080" y="443948"/>
            <a:ext cx="10885071" cy="727766"/>
          </a:xfrm>
          <a:prstGeom prst="rect">
            <a:avLst/>
          </a:prstGeom>
          <a:solidFill>
            <a:srgbClr val="FFC000"/>
          </a:solidFill>
        </p:spPr>
        <p:txBody>
          <a:bodyPr vert="horz" lIns="91440" tIns="45720" rIns="91440" bIns="45720" rtlCol="0" anchor="ctr">
            <a:noAutofit/>
          </a:bodyPr>
          <a:lstStyle>
            <a:defPPr>
              <a:defRPr lang="en-US"/>
            </a:defPPr>
            <a:lvl1pPr marL="0" algn="l" defTabSz="4572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rtl="1"/>
            <a:r>
              <a:rPr lang="fa-IR" sz="2800" b="1">
                <a:cs typeface="B Titr" panose="00000700000000000000" pitchFamily="2" charset="-78"/>
              </a:rPr>
              <a:t>ماده ۱- </a:t>
            </a:r>
            <a:r>
              <a:rPr lang="fa-IR" sz="2800">
                <a:cs typeface="B Titr" panose="00000700000000000000" pitchFamily="2" charset="-78"/>
              </a:rPr>
              <a:t>در این آیین‌نامه اصطلاحات زیر در معانی مشروح مربوط به کار می‌روند:</a:t>
            </a:r>
            <a:endParaRPr lang="en-US" sz="2800" dirty="0">
              <a:cs typeface="B Titr" panose="00000700000000000000" pitchFamily="2" charset="-78"/>
            </a:endParaRPr>
          </a:p>
        </p:txBody>
      </p:sp>
    </p:spTree>
    <p:extLst>
      <p:ext uri="{BB962C8B-B14F-4D97-AF65-F5344CB8AC3E}">
        <p14:creationId xmlns:p14="http://schemas.microsoft.com/office/powerpoint/2010/main" val="350845737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0A7C87-A6AF-44C9-845D-D05980082CAE}"/>
              </a:ext>
            </a:extLst>
          </p:cNvPr>
          <p:cNvSpPr>
            <a:spLocks noGrp="1"/>
          </p:cNvSpPr>
          <p:nvPr>
            <p:ph type="title"/>
          </p:nvPr>
        </p:nvSpPr>
        <p:spPr>
          <a:solidFill>
            <a:schemeClr val="accent2">
              <a:lumMod val="20000"/>
              <a:lumOff val="80000"/>
            </a:schemeClr>
          </a:solidFill>
        </p:spPr>
        <p:txBody>
          <a:bodyPr/>
          <a:lstStyle/>
          <a:p>
            <a:r>
              <a:rPr lang="fa-IR" dirty="0"/>
              <a:t>۱۹</a:t>
            </a:r>
            <a:endParaRPr lang="en-US" dirty="0"/>
          </a:p>
        </p:txBody>
      </p:sp>
      <p:sp>
        <p:nvSpPr>
          <p:cNvPr id="3" name="Content Placeholder 2">
            <a:extLst>
              <a:ext uri="{FF2B5EF4-FFF2-40B4-BE49-F238E27FC236}">
                <a16:creationId xmlns:a16="http://schemas.microsoft.com/office/drawing/2014/main" xmlns="" id="{5CDB976E-809C-4D6C-ABDC-7BA15AD729EA}"/>
              </a:ext>
            </a:extLst>
          </p:cNvPr>
          <p:cNvSpPr>
            <a:spLocks noGrp="1"/>
          </p:cNvSpPr>
          <p:nvPr>
            <p:ph idx="1"/>
          </p:nvPr>
        </p:nvSpPr>
        <p:spPr>
          <a:xfrm>
            <a:off x="3458817" y="3222752"/>
            <a:ext cx="7532271" cy="2700528"/>
          </a:xfrm>
        </p:spPr>
        <p:txBody>
          <a:bodyPr/>
          <a:lstStyle/>
          <a:p>
            <a:pPr rtl="1"/>
            <a:endParaRPr lang="fa-IR" dirty="0"/>
          </a:p>
          <a:p>
            <a:pPr algn="just" rtl="1"/>
            <a:r>
              <a:rPr lang="fa-IR" sz="3200" b="1" dirty="0"/>
              <a:t>واحد/اداره/سازمان آتش­نشانی: </a:t>
            </a:r>
            <a:r>
              <a:rPr lang="fa-IR" dirty="0"/>
              <a:t>منظور از واحد، بخش </a:t>
            </a:r>
            <a:r>
              <a:rPr lang="fa-IR" dirty="0" err="1"/>
              <a:t>آتش‌نشانی</a:t>
            </a:r>
            <a:r>
              <a:rPr lang="fa-IR" dirty="0"/>
              <a:t> تخصصی مربوط به دستگاه­های اجرایی، منظور از اداره، اداره آتش­نشانی مستقر در شهرها (زیر نظر شهرداری) و منظور از سازمان، سازمان آتش­نشانی مستقر در تهران (زیر نظر شهرداری) می­باش</a:t>
            </a:r>
          </a:p>
          <a:p>
            <a:endParaRPr lang="en-US" dirty="0"/>
          </a:p>
        </p:txBody>
      </p:sp>
      <p:sp>
        <p:nvSpPr>
          <p:cNvPr id="5" name="Slide Number Placeholder 4">
            <a:extLst>
              <a:ext uri="{FF2B5EF4-FFF2-40B4-BE49-F238E27FC236}">
                <a16:creationId xmlns:a16="http://schemas.microsoft.com/office/drawing/2014/main" xmlns="" id="{DBB7108E-FB3C-4092-BAF9-9DB0600BC4E3}"/>
              </a:ext>
            </a:extLst>
          </p:cNvPr>
          <p:cNvSpPr>
            <a:spLocks noGrp="1"/>
          </p:cNvSpPr>
          <p:nvPr>
            <p:ph type="sldNum" sz="quarter" idx="12"/>
          </p:nvPr>
        </p:nvSpPr>
        <p:spPr/>
        <p:txBody>
          <a:bodyPr/>
          <a:lstStyle/>
          <a:p>
            <a:fld id="{48F63A3B-78C7-47BE-AE5E-E10140E04643}" type="slidenum">
              <a:rPr lang="en-US" smtClean="0"/>
              <a:t>107</a:t>
            </a:fld>
            <a:endParaRPr lang="en-US" dirty="0"/>
          </a:p>
        </p:txBody>
      </p:sp>
      <p:sp>
        <p:nvSpPr>
          <p:cNvPr id="6" name="Footer Placeholder 3">
            <a:extLst>
              <a:ext uri="{FF2B5EF4-FFF2-40B4-BE49-F238E27FC236}">
                <a16:creationId xmlns:a16="http://schemas.microsoft.com/office/drawing/2014/main" xmlns="" id="{D271CB9E-E9BF-4E21-A3E1-9DF581D4B941}"/>
              </a:ext>
            </a:extLst>
          </p:cNvPr>
          <p:cNvSpPr>
            <a:spLocks noGrp="1"/>
          </p:cNvSpPr>
          <p:nvPr>
            <p:ph type="ftr" sz="quarter" idx="4294967295"/>
          </p:nvPr>
        </p:nvSpPr>
        <p:spPr>
          <a:xfrm>
            <a:off x="259080" y="443948"/>
            <a:ext cx="10885071" cy="727766"/>
          </a:xfrm>
          <a:solidFill>
            <a:srgbClr val="FFC000"/>
          </a:solidFill>
        </p:spPr>
        <p:txBody>
          <a:bodyPr/>
          <a:lstStyle/>
          <a:p>
            <a:pPr algn="just" rtl="1"/>
            <a:r>
              <a:rPr lang="fa-IR" sz="2800" b="1" dirty="0">
                <a:cs typeface="B Titr" panose="00000700000000000000" pitchFamily="2" charset="-78"/>
              </a:rPr>
              <a:t>ماده ۱- </a:t>
            </a:r>
            <a:r>
              <a:rPr lang="fa-IR" sz="2800" dirty="0">
                <a:cs typeface="B Titr" panose="00000700000000000000" pitchFamily="2" charset="-78"/>
              </a:rPr>
              <a:t>در این </a:t>
            </a:r>
            <a:r>
              <a:rPr lang="fa-IR" sz="2800" dirty="0" err="1">
                <a:cs typeface="B Titr" panose="00000700000000000000" pitchFamily="2" charset="-78"/>
              </a:rPr>
              <a:t>آیین‌نامه</a:t>
            </a:r>
            <a:r>
              <a:rPr lang="fa-IR" sz="2800" dirty="0">
                <a:cs typeface="B Titr" panose="00000700000000000000" pitchFamily="2" charset="-78"/>
              </a:rPr>
              <a:t> اصطلاحات زیر در معانی مشروح مربوط به کار </a:t>
            </a:r>
            <a:r>
              <a:rPr lang="fa-IR" sz="2800" dirty="0" err="1">
                <a:cs typeface="B Titr" panose="00000700000000000000" pitchFamily="2" charset="-78"/>
              </a:rPr>
              <a:t>می‌روند</a:t>
            </a:r>
            <a:r>
              <a:rPr lang="fa-IR" sz="2800" dirty="0">
                <a:cs typeface="B Titr" panose="00000700000000000000" pitchFamily="2" charset="-78"/>
              </a:rPr>
              <a:t>:</a:t>
            </a:r>
            <a:endParaRPr lang="en-US" sz="2800" dirty="0">
              <a:cs typeface="B Titr" panose="00000700000000000000" pitchFamily="2" charset="-78"/>
            </a:endParaRPr>
          </a:p>
        </p:txBody>
      </p:sp>
    </p:spTree>
    <p:extLst>
      <p:ext uri="{BB962C8B-B14F-4D97-AF65-F5344CB8AC3E}">
        <p14:creationId xmlns:p14="http://schemas.microsoft.com/office/powerpoint/2010/main" val="142939028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8BF69B-1B68-4614-ADB2-3319DE22EEB3}"/>
              </a:ext>
            </a:extLst>
          </p:cNvPr>
          <p:cNvSpPr>
            <a:spLocks noGrp="1"/>
          </p:cNvSpPr>
          <p:nvPr>
            <p:ph type="title"/>
          </p:nvPr>
        </p:nvSpPr>
        <p:spPr>
          <a:xfrm>
            <a:off x="4178808" y="2276856"/>
            <a:ext cx="6766560" cy="768096"/>
          </a:xfrm>
          <a:solidFill>
            <a:schemeClr val="accent2">
              <a:lumMod val="20000"/>
              <a:lumOff val="80000"/>
            </a:schemeClr>
          </a:solidFill>
        </p:spPr>
        <p:txBody>
          <a:bodyPr/>
          <a:lstStyle/>
          <a:p>
            <a:r>
              <a:rPr lang="fa-IR" dirty="0"/>
              <a:t>۲۰</a:t>
            </a:r>
            <a:endParaRPr lang="en-US" dirty="0"/>
          </a:p>
        </p:txBody>
      </p:sp>
      <p:sp>
        <p:nvSpPr>
          <p:cNvPr id="3" name="Content Placeholder 2">
            <a:extLst>
              <a:ext uri="{FF2B5EF4-FFF2-40B4-BE49-F238E27FC236}">
                <a16:creationId xmlns:a16="http://schemas.microsoft.com/office/drawing/2014/main" xmlns="" id="{62280BEB-0A2D-40E1-947B-BE180E49B580}"/>
              </a:ext>
            </a:extLst>
          </p:cNvPr>
          <p:cNvSpPr>
            <a:spLocks noGrp="1"/>
          </p:cNvSpPr>
          <p:nvPr>
            <p:ph idx="1"/>
          </p:nvPr>
        </p:nvSpPr>
        <p:spPr>
          <a:xfrm>
            <a:off x="3392557" y="3222752"/>
            <a:ext cx="7598531" cy="2700528"/>
          </a:xfrm>
        </p:spPr>
        <p:txBody>
          <a:bodyPr/>
          <a:lstStyle/>
          <a:p>
            <a:pPr algn="just"/>
            <a:r>
              <a:rPr lang="fa-IR" sz="3200" b="1" dirty="0" err="1"/>
              <a:t>پسماند</a:t>
            </a:r>
            <a:r>
              <a:rPr lang="fa-IR" sz="3200" b="1" dirty="0"/>
              <a:t>: </a:t>
            </a:r>
            <a:r>
              <a:rPr lang="fa-IR" dirty="0"/>
              <a:t>مواد جامد، </a:t>
            </a:r>
            <a:r>
              <a:rPr lang="fa-IR" dirty="0" err="1"/>
              <a:t>مايع</a:t>
            </a:r>
            <a:r>
              <a:rPr lang="fa-IR" dirty="0"/>
              <a:t> و گاز (</a:t>
            </a:r>
            <a:r>
              <a:rPr lang="fa-IR" dirty="0" err="1"/>
              <a:t>غير</a:t>
            </a:r>
            <a:r>
              <a:rPr lang="fa-IR" dirty="0"/>
              <a:t> از فاضلاب) </a:t>
            </a:r>
            <a:r>
              <a:rPr lang="fa-IR" dirty="0" err="1"/>
              <a:t>كه</a:t>
            </a:r>
            <a:r>
              <a:rPr lang="fa-IR" dirty="0"/>
              <a:t> به ‌طور </a:t>
            </a:r>
            <a:r>
              <a:rPr lang="fa-IR" dirty="0" err="1"/>
              <a:t>مستقيم</a:t>
            </a:r>
            <a:r>
              <a:rPr lang="fa-IR" dirty="0"/>
              <a:t> </a:t>
            </a:r>
            <a:r>
              <a:rPr lang="fa-IR" dirty="0" err="1"/>
              <a:t>يا</a:t>
            </a:r>
            <a:r>
              <a:rPr lang="fa-IR" dirty="0"/>
              <a:t> </a:t>
            </a:r>
            <a:r>
              <a:rPr lang="fa-IR" dirty="0" err="1"/>
              <a:t>غيرمستقيم</a:t>
            </a:r>
            <a:r>
              <a:rPr lang="fa-IR" dirty="0"/>
              <a:t> حاصل از </a:t>
            </a:r>
            <a:r>
              <a:rPr lang="fa-IR" dirty="0" err="1"/>
              <a:t>فعاليت</a:t>
            </a:r>
            <a:r>
              <a:rPr lang="fa-IR" dirty="0"/>
              <a:t> انسان است و </a:t>
            </a:r>
            <a:r>
              <a:rPr lang="fa-IR" dirty="0" err="1"/>
              <a:t>ازنظر</a:t>
            </a:r>
            <a:r>
              <a:rPr lang="fa-IR" dirty="0"/>
              <a:t> تولیدکننده، زائد </a:t>
            </a:r>
            <a:r>
              <a:rPr lang="fa-IR" dirty="0" err="1"/>
              <a:t>تلقي</a:t>
            </a:r>
            <a:r>
              <a:rPr lang="fa-IR" dirty="0"/>
              <a:t> </a:t>
            </a:r>
            <a:r>
              <a:rPr lang="fa-IR" dirty="0" err="1"/>
              <a:t>می‌گردد</a:t>
            </a:r>
            <a:r>
              <a:rPr lang="fa-IR" dirty="0"/>
              <a:t>. </a:t>
            </a:r>
            <a:r>
              <a:rPr lang="fa-IR" dirty="0" err="1"/>
              <a:t>پسماندها</a:t>
            </a:r>
            <a:r>
              <a:rPr lang="fa-IR" dirty="0"/>
              <a:t> به پنج گروه عادی، بیمارستانی، ویژه، کشاورزی و صنعتی </a:t>
            </a:r>
            <a:r>
              <a:rPr lang="fa-IR" dirty="0" err="1"/>
              <a:t>تقسيم</a:t>
            </a:r>
            <a:r>
              <a:rPr lang="fa-IR" dirty="0"/>
              <a:t> </a:t>
            </a:r>
            <a:r>
              <a:rPr lang="fa-IR" dirty="0" err="1"/>
              <a:t>می‌شوند</a:t>
            </a:r>
            <a:r>
              <a:rPr lang="fa-IR" dirty="0"/>
              <a:t>.</a:t>
            </a:r>
            <a:endParaRPr lang="en-US" dirty="0"/>
          </a:p>
        </p:txBody>
      </p:sp>
      <p:sp>
        <p:nvSpPr>
          <p:cNvPr id="5" name="Slide Number Placeholder 4">
            <a:extLst>
              <a:ext uri="{FF2B5EF4-FFF2-40B4-BE49-F238E27FC236}">
                <a16:creationId xmlns:a16="http://schemas.microsoft.com/office/drawing/2014/main" xmlns="" id="{84E18E1B-A17F-40E6-BFA9-E88E61E20E63}"/>
              </a:ext>
            </a:extLst>
          </p:cNvPr>
          <p:cNvSpPr>
            <a:spLocks noGrp="1"/>
          </p:cNvSpPr>
          <p:nvPr>
            <p:ph type="sldNum" sz="quarter" idx="12"/>
          </p:nvPr>
        </p:nvSpPr>
        <p:spPr/>
        <p:txBody>
          <a:bodyPr/>
          <a:lstStyle/>
          <a:p>
            <a:fld id="{48F63A3B-78C7-47BE-AE5E-E10140E04643}" type="slidenum">
              <a:rPr lang="en-US" smtClean="0"/>
              <a:t>108</a:t>
            </a:fld>
            <a:endParaRPr lang="en-US" dirty="0"/>
          </a:p>
        </p:txBody>
      </p:sp>
      <p:sp>
        <p:nvSpPr>
          <p:cNvPr id="6" name="Footer Placeholder 3">
            <a:extLst>
              <a:ext uri="{FF2B5EF4-FFF2-40B4-BE49-F238E27FC236}">
                <a16:creationId xmlns:a16="http://schemas.microsoft.com/office/drawing/2014/main" xmlns="" id="{253DE472-8218-4595-A3FF-E26259AB6C2C}"/>
              </a:ext>
            </a:extLst>
          </p:cNvPr>
          <p:cNvSpPr>
            <a:spLocks noGrp="1"/>
          </p:cNvSpPr>
          <p:nvPr>
            <p:ph type="ftr" sz="quarter" idx="4294967295"/>
          </p:nvPr>
        </p:nvSpPr>
        <p:spPr>
          <a:xfrm>
            <a:off x="259080" y="443948"/>
            <a:ext cx="10885071" cy="727766"/>
          </a:xfrm>
          <a:solidFill>
            <a:srgbClr val="FFC000"/>
          </a:solidFill>
        </p:spPr>
        <p:txBody>
          <a:bodyPr/>
          <a:lstStyle/>
          <a:p>
            <a:pPr algn="just" rtl="1"/>
            <a:r>
              <a:rPr lang="fa-IR" sz="2800" b="1" dirty="0">
                <a:cs typeface="B Titr" panose="00000700000000000000" pitchFamily="2" charset="-78"/>
              </a:rPr>
              <a:t>ماده ۱- </a:t>
            </a:r>
            <a:r>
              <a:rPr lang="fa-IR" sz="2800" dirty="0">
                <a:cs typeface="B Titr" panose="00000700000000000000" pitchFamily="2" charset="-78"/>
              </a:rPr>
              <a:t>در این </a:t>
            </a:r>
            <a:r>
              <a:rPr lang="fa-IR" sz="2800" dirty="0" err="1">
                <a:cs typeface="B Titr" panose="00000700000000000000" pitchFamily="2" charset="-78"/>
              </a:rPr>
              <a:t>آیین‌نامه</a:t>
            </a:r>
            <a:r>
              <a:rPr lang="fa-IR" sz="2800" dirty="0">
                <a:cs typeface="B Titr" panose="00000700000000000000" pitchFamily="2" charset="-78"/>
              </a:rPr>
              <a:t> اصطلاحات زیر در معانی مشروح مربوط به کار </a:t>
            </a:r>
            <a:r>
              <a:rPr lang="fa-IR" sz="2800" dirty="0" err="1">
                <a:cs typeface="B Titr" panose="00000700000000000000" pitchFamily="2" charset="-78"/>
              </a:rPr>
              <a:t>می‌روند</a:t>
            </a:r>
            <a:r>
              <a:rPr lang="fa-IR" sz="2800" dirty="0">
                <a:cs typeface="B Titr" panose="00000700000000000000" pitchFamily="2" charset="-78"/>
              </a:rPr>
              <a:t>:</a:t>
            </a:r>
            <a:endParaRPr lang="en-US" sz="2800" dirty="0">
              <a:cs typeface="B Titr" panose="00000700000000000000" pitchFamily="2" charset="-78"/>
            </a:endParaRPr>
          </a:p>
        </p:txBody>
      </p:sp>
    </p:spTree>
    <p:extLst>
      <p:ext uri="{BB962C8B-B14F-4D97-AF65-F5344CB8AC3E}">
        <p14:creationId xmlns:p14="http://schemas.microsoft.com/office/powerpoint/2010/main" val="394839073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6032B6-BB1A-44DC-B116-3347BE073645}"/>
              </a:ext>
            </a:extLst>
          </p:cNvPr>
          <p:cNvSpPr>
            <a:spLocks noGrp="1"/>
          </p:cNvSpPr>
          <p:nvPr>
            <p:ph type="title"/>
          </p:nvPr>
        </p:nvSpPr>
        <p:spPr>
          <a:solidFill>
            <a:schemeClr val="accent2">
              <a:lumMod val="20000"/>
              <a:lumOff val="80000"/>
            </a:schemeClr>
          </a:solidFill>
        </p:spPr>
        <p:txBody>
          <a:bodyPr/>
          <a:lstStyle/>
          <a:p>
            <a:r>
              <a:rPr lang="fa-IR" dirty="0"/>
              <a:t>۲۱</a:t>
            </a:r>
            <a:endParaRPr lang="en-US" dirty="0"/>
          </a:p>
        </p:txBody>
      </p:sp>
      <p:sp>
        <p:nvSpPr>
          <p:cNvPr id="3" name="Content Placeholder 2">
            <a:extLst>
              <a:ext uri="{FF2B5EF4-FFF2-40B4-BE49-F238E27FC236}">
                <a16:creationId xmlns:a16="http://schemas.microsoft.com/office/drawing/2014/main" xmlns="" id="{CEB9F348-E270-4991-83C8-B543D17BA94A}"/>
              </a:ext>
            </a:extLst>
          </p:cNvPr>
          <p:cNvSpPr>
            <a:spLocks noGrp="1"/>
          </p:cNvSpPr>
          <p:nvPr>
            <p:ph idx="1"/>
          </p:nvPr>
        </p:nvSpPr>
        <p:spPr>
          <a:xfrm>
            <a:off x="3379304" y="3222752"/>
            <a:ext cx="7611784" cy="2700528"/>
          </a:xfrm>
        </p:spPr>
        <p:txBody>
          <a:bodyPr/>
          <a:lstStyle/>
          <a:p>
            <a:pPr algn="just"/>
            <a:r>
              <a:rPr lang="fa-IR" sz="3200" b="1" dirty="0"/>
              <a:t>فرمانده میدان: </a:t>
            </a:r>
            <a:r>
              <a:rPr lang="fa-IR" dirty="0"/>
              <a:t>شخص حقیقی و دارای صلاحیت و توانمندی­های تخصصی لازم که به تشخیص فرمانده عملیات پاسخ به بحران، منصوب و در سطوح شهرستانی، استانی و ملی مسئولیت تخصصی عملیات فرماندهی، برنامه­ریزی، ساماندهی، مدیریت و رهبری صحنه یا منطقه وقوع حادثه یا سانحه را در کلیه ابعاد پاسخ به شرایط اضطراری متناسب با نوع بحران برعهده دارد.</a:t>
            </a:r>
            <a:endParaRPr lang="en-US" dirty="0"/>
          </a:p>
        </p:txBody>
      </p:sp>
      <p:sp>
        <p:nvSpPr>
          <p:cNvPr id="5" name="Slide Number Placeholder 4">
            <a:extLst>
              <a:ext uri="{FF2B5EF4-FFF2-40B4-BE49-F238E27FC236}">
                <a16:creationId xmlns:a16="http://schemas.microsoft.com/office/drawing/2014/main" xmlns="" id="{AE646C65-1B9A-4E2D-A967-0824B3587DBD}"/>
              </a:ext>
            </a:extLst>
          </p:cNvPr>
          <p:cNvSpPr>
            <a:spLocks noGrp="1"/>
          </p:cNvSpPr>
          <p:nvPr>
            <p:ph type="sldNum" sz="quarter" idx="12"/>
          </p:nvPr>
        </p:nvSpPr>
        <p:spPr/>
        <p:txBody>
          <a:bodyPr/>
          <a:lstStyle/>
          <a:p>
            <a:fld id="{48F63A3B-78C7-47BE-AE5E-E10140E04643}" type="slidenum">
              <a:rPr lang="en-US" smtClean="0"/>
              <a:t>109</a:t>
            </a:fld>
            <a:endParaRPr lang="en-US" dirty="0"/>
          </a:p>
        </p:txBody>
      </p:sp>
      <p:sp>
        <p:nvSpPr>
          <p:cNvPr id="6" name="Footer Placeholder 3">
            <a:extLst>
              <a:ext uri="{FF2B5EF4-FFF2-40B4-BE49-F238E27FC236}">
                <a16:creationId xmlns:a16="http://schemas.microsoft.com/office/drawing/2014/main" xmlns="" id="{332A2949-F1A0-464D-A174-E2AFBEC4B864}"/>
              </a:ext>
            </a:extLst>
          </p:cNvPr>
          <p:cNvSpPr>
            <a:spLocks noGrp="1"/>
          </p:cNvSpPr>
          <p:nvPr>
            <p:ph type="ftr" sz="quarter" idx="4294967295"/>
          </p:nvPr>
        </p:nvSpPr>
        <p:spPr>
          <a:xfrm>
            <a:off x="259080" y="443948"/>
            <a:ext cx="10885071" cy="727766"/>
          </a:xfrm>
          <a:solidFill>
            <a:srgbClr val="FFC000"/>
          </a:solidFill>
        </p:spPr>
        <p:txBody>
          <a:bodyPr/>
          <a:lstStyle/>
          <a:p>
            <a:pPr algn="just" rtl="1"/>
            <a:r>
              <a:rPr lang="fa-IR" sz="2800" b="1" dirty="0">
                <a:cs typeface="B Titr" panose="00000700000000000000" pitchFamily="2" charset="-78"/>
              </a:rPr>
              <a:t>ماده ۱- </a:t>
            </a:r>
            <a:r>
              <a:rPr lang="fa-IR" sz="2800" dirty="0">
                <a:cs typeface="B Titr" panose="00000700000000000000" pitchFamily="2" charset="-78"/>
              </a:rPr>
              <a:t>در این </a:t>
            </a:r>
            <a:r>
              <a:rPr lang="fa-IR" sz="2800" dirty="0" err="1">
                <a:cs typeface="B Titr" panose="00000700000000000000" pitchFamily="2" charset="-78"/>
              </a:rPr>
              <a:t>آیین‌نامه</a:t>
            </a:r>
            <a:r>
              <a:rPr lang="fa-IR" sz="2800" dirty="0">
                <a:cs typeface="B Titr" panose="00000700000000000000" pitchFamily="2" charset="-78"/>
              </a:rPr>
              <a:t> اصطلاحات زیر در معانی مشروح مربوط به کار </a:t>
            </a:r>
            <a:r>
              <a:rPr lang="fa-IR" sz="2800" dirty="0" err="1">
                <a:cs typeface="B Titr" panose="00000700000000000000" pitchFamily="2" charset="-78"/>
              </a:rPr>
              <a:t>می‌روند</a:t>
            </a:r>
            <a:r>
              <a:rPr lang="fa-IR" sz="2800" dirty="0">
                <a:cs typeface="B Titr" panose="00000700000000000000" pitchFamily="2" charset="-78"/>
              </a:rPr>
              <a:t>:</a:t>
            </a:r>
            <a:endParaRPr lang="en-US" sz="2800" dirty="0">
              <a:cs typeface="B Titr" panose="00000700000000000000" pitchFamily="2" charset="-78"/>
            </a:endParaRPr>
          </a:p>
        </p:txBody>
      </p:sp>
    </p:spTree>
    <p:extLst>
      <p:ext uri="{BB962C8B-B14F-4D97-AF65-F5344CB8AC3E}">
        <p14:creationId xmlns:p14="http://schemas.microsoft.com/office/powerpoint/2010/main" val="1703798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283D5-D6B8-4A40-A72C-F6B5BE5C33F6}"/>
              </a:ext>
            </a:extLst>
          </p:cNvPr>
          <p:cNvSpPr>
            <a:spLocks noGrp="1"/>
          </p:cNvSpPr>
          <p:nvPr>
            <p:ph type="title"/>
          </p:nvPr>
        </p:nvSpPr>
        <p:spPr>
          <a:xfrm>
            <a:off x="4224528" y="824992"/>
            <a:ext cx="7185594" cy="768096"/>
          </a:xfrm>
        </p:spPr>
        <p:txBody>
          <a:bodyPr/>
          <a:lstStyle/>
          <a:p>
            <a:pPr algn="r" rtl="1"/>
            <a:r>
              <a:rPr lang="fa-IR" dirty="0"/>
              <a:t>طبقه </a:t>
            </a:r>
            <a:r>
              <a:rPr lang="fa-IR" dirty="0" err="1"/>
              <a:t>بندی‌نه</a:t>
            </a:r>
            <a:r>
              <a:rPr lang="fa-IR" dirty="0"/>
              <a:t> گانه مواد خطرناک </a:t>
            </a:r>
            <a:endParaRPr lang="en-US" dirty="0"/>
          </a:p>
        </p:txBody>
      </p:sp>
      <p:sp>
        <p:nvSpPr>
          <p:cNvPr id="3" name="Content Placeholder 2">
            <a:extLst>
              <a:ext uri="{FF2B5EF4-FFF2-40B4-BE49-F238E27FC236}">
                <a16:creationId xmlns:a16="http://schemas.microsoft.com/office/drawing/2014/main" xmlns="" id="{E6D27A45-03CA-4855-9ACB-6A50E7EFBBF6}"/>
              </a:ext>
            </a:extLst>
          </p:cNvPr>
          <p:cNvSpPr>
            <a:spLocks noGrp="1"/>
          </p:cNvSpPr>
          <p:nvPr>
            <p:ph idx="1"/>
          </p:nvPr>
        </p:nvSpPr>
        <p:spPr>
          <a:xfrm>
            <a:off x="4434045" y="1715538"/>
            <a:ext cx="6766560" cy="3800900"/>
          </a:xfrm>
        </p:spPr>
        <p:txBody>
          <a:bodyPr/>
          <a:lstStyle/>
          <a:p>
            <a:pPr algn="r" rtl="1"/>
            <a:r>
              <a:rPr lang="fa-IR" sz="2400" dirty="0"/>
              <a:t>5- طبقه پنج: </a:t>
            </a:r>
            <a:r>
              <a:rPr lang="fa-IR" sz="2400" dirty="0" err="1"/>
              <a:t>پراکسیدهای</a:t>
            </a:r>
            <a:r>
              <a:rPr lang="fa-IR" sz="2400" dirty="0"/>
              <a:t> آلی (جامد یا مایع)این طبقه به دو دسته تقسیم بندی </a:t>
            </a:r>
            <a:r>
              <a:rPr lang="fa-IR" sz="2400" dirty="0" err="1"/>
              <a:t>می‌شود</a:t>
            </a:r>
            <a:r>
              <a:rPr lang="fa-IR" sz="2400" dirty="0"/>
              <a:t>:</a:t>
            </a:r>
            <a:br>
              <a:rPr lang="fa-IR" sz="2400" dirty="0"/>
            </a:br>
            <a:r>
              <a:rPr lang="fa-IR" sz="2400" dirty="0"/>
              <a:t>1-5- موادی که باعث ایجاد زنگ زدگی </a:t>
            </a:r>
            <a:r>
              <a:rPr lang="fa-IR" sz="2400" dirty="0" err="1"/>
              <a:t>می‌شوند</a:t>
            </a:r>
            <a:r>
              <a:rPr lang="fa-IR" sz="2400" dirty="0"/>
              <a:t>.( مواد اکسید کننده به غیر از </a:t>
            </a:r>
            <a:r>
              <a:rPr lang="fa-IR" sz="2400" dirty="0" err="1"/>
              <a:t>پراکسیدهای</a:t>
            </a:r>
            <a:r>
              <a:rPr lang="fa-IR" sz="2400" dirty="0"/>
              <a:t> آلی)</a:t>
            </a:r>
          </a:p>
          <a:p>
            <a:pPr algn="r" rtl="1"/>
            <a:r>
              <a:rPr lang="fa-IR" sz="2400" dirty="0"/>
              <a:t>مثال: پراکسید هیدروژن، </a:t>
            </a:r>
            <a:r>
              <a:rPr lang="fa-IR" sz="2400" dirty="0" err="1"/>
              <a:t>هیپو</a:t>
            </a:r>
            <a:r>
              <a:rPr lang="fa-IR" sz="2400" dirty="0"/>
              <a:t> </a:t>
            </a:r>
            <a:r>
              <a:rPr lang="fa-IR" sz="2400" dirty="0" err="1"/>
              <a:t>کلریت</a:t>
            </a:r>
            <a:r>
              <a:rPr lang="fa-IR" sz="2400" dirty="0"/>
              <a:t> کلسیم، </a:t>
            </a:r>
            <a:r>
              <a:rPr lang="fa-IR" sz="2400" dirty="0" err="1"/>
              <a:t>نیترات</a:t>
            </a:r>
            <a:r>
              <a:rPr lang="fa-IR" sz="2400" dirty="0"/>
              <a:t> آمونیوم و </a:t>
            </a:r>
            <a:r>
              <a:rPr lang="fa-IR" sz="2400" dirty="0" err="1"/>
              <a:t>نیترات</a:t>
            </a:r>
            <a:r>
              <a:rPr lang="fa-IR" sz="2400" dirty="0"/>
              <a:t> های آلی</a:t>
            </a:r>
            <a:br>
              <a:rPr lang="fa-IR" sz="2400" dirty="0"/>
            </a:br>
            <a:r>
              <a:rPr lang="fa-IR" sz="2400" dirty="0"/>
              <a:t>2-5- </a:t>
            </a:r>
            <a:r>
              <a:rPr lang="fa-IR" sz="2400" dirty="0" err="1"/>
              <a:t>پراکسیدهای</a:t>
            </a:r>
            <a:r>
              <a:rPr lang="fa-IR" sz="2400" dirty="0"/>
              <a:t> آلی</a:t>
            </a:r>
          </a:p>
          <a:p>
            <a:pPr algn="r" rtl="1"/>
            <a:r>
              <a:rPr lang="fa-IR" sz="2400" dirty="0"/>
              <a:t>مثال: پراکسید متیل </a:t>
            </a:r>
            <a:r>
              <a:rPr lang="fa-IR" sz="2400" dirty="0" err="1"/>
              <a:t>اتیل</a:t>
            </a:r>
            <a:r>
              <a:rPr lang="fa-IR" sz="2400" dirty="0"/>
              <a:t> </a:t>
            </a:r>
            <a:r>
              <a:rPr lang="fa-IR" sz="2400" dirty="0" err="1"/>
              <a:t>کتن</a:t>
            </a:r>
            <a:r>
              <a:rPr lang="fa-IR" sz="2400" dirty="0"/>
              <a:t>، </a:t>
            </a:r>
            <a:r>
              <a:rPr lang="fa-IR" sz="2400" dirty="0" err="1"/>
              <a:t>بنزوئیل</a:t>
            </a:r>
            <a:r>
              <a:rPr lang="fa-IR" sz="2400" dirty="0"/>
              <a:t> پراکسید، دی </a:t>
            </a:r>
            <a:r>
              <a:rPr lang="fa-IR" sz="2400" dirty="0" err="1"/>
              <a:t>بنزول</a:t>
            </a:r>
            <a:r>
              <a:rPr lang="fa-IR" sz="2400" dirty="0"/>
              <a:t> و </a:t>
            </a:r>
            <a:r>
              <a:rPr lang="fa-IR" sz="2400" dirty="0" err="1"/>
              <a:t>پراکستیک</a:t>
            </a:r>
            <a:r>
              <a:rPr lang="fa-IR" sz="2400" dirty="0"/>
              <a:t> اسید.</a:t>
            </a:r>
          </a:p>
          <a:p>
            <a:pPr algn="r" rtl="1"/>
            <a:endParaRPr lang="en-US" sz="2400" dirty="0"/>
          </a:p>
        </p:txBody>
      </p:sp>
      <p:sp>
        <p:nvSpPr>
          <p:cNvPr id="4" name="Footer Placeholder 3">
            <a:extLst>
              <a:ext uri="{FF2B5EF4-FFF2-40B4-BE49-F238E27FC236}">
                <a16:creationId xmlns:a16="http://schemas.microsoft.com/office/drawing/2014/main" xmlns="" id="{102FEFEF-EABE-4EA7-A722-4539A527F7B2}"/>
              </a:ext>
            </a:extLst>
          </p:cNvPr>
          <p:cNvSpPr>
            <a:spLocks noGrp="1"/>
          </p:cNvSpPr>
          <p:nvPr>
            <p:ph type="ftr" sz="quarter" idx="4294967295"/>
          </p:nvPr>
        </p:nvSpPr>
        <p:spPr>
          <a:xfrm>
            <a:off x="4224528" y="457200"/>
            <a:ext cx="3200400" cy="274320"/>
          </a:xfrm>
        </p:spPr>
        <p:txBody>
          <a:bodyPr/>
          <a:lstStyle/>
          <a:p>
            <a:r>
              <a:rPr lang="fa-IR" dirty="0"/>
              <a:t>فصل اول: کلیات و تعاریف</a:t>
            </a:r>
            <a:endParaRPr lang="en-US" dirty="0"/>
          </a:p>
        </p:txBody>
      </p:sp>
      <p:sp>
        <p:nvSpPr>
          <p:cNvPr id="5" name="Slide Number Placeholder 4">
            <a:extLst>
              <a:ext uri="{FF2B5EF4-FFF2-40B4-BE49-F238E27FC236}">
                <a16:creationId xmlns:a16="http://schemas.microsoft.com/office/drawing/2014/main" xmlns="" id="{CF7C5370-4BEC-4C58-9EF9-6490C3D3DF7C}"/>
              </a:ext>
            </a:extLst>
          </p:cNvPr>
          <p:cNvSpPr>
            <a:spLocks noGrp="1"/>
          </p:cNvSpPr>
          <p:nvPr>
            <p:ph type="sldNum" sz="quarter" idx="12"/>
          </p:nvPr>
        </p:nvSpPr>
        <p:spPr/>
        <p:txBody>
          <a:bodyPr/>
          <a:lstStyle/>
          <a:p>
            <a:fld id="{48F63A3B-78C7-47BE-AE5E-E10140E04643}" type="slidenum">
              <a:rPr lang="en-US" smtClean="0"/>
              <a:t>11</a:t>
            </a:fld>
            <a:endParaRPr lang="en-US" dirty="0"/>
          </a:p>
        </p:txBody>
      </p:sp>
      <p:pic>
        <p:nvPicPr>
          <p:cNvPr id="7" name="Picture 6">
            <a:extLst>
              <a:ext uri="{FF2B5EF4-FFF2-40B4-BE49-F238E27FC236}">
                <a16:creationId xmlns:a16="http://schemas.microsoft.com/office/drawing/2014/main" xmlns="" id="{F3C5273A-D73D-40E2-8620-28F263BBCF35}"/>
              </a:ext>
            </a:extLst>
          </p:cNvPr>
          <p:cNvPicPr>
            <a:picLocks noChangeAspect="1"/>
          </p:cNvPicPr>
          <p:nvPr/>
        </p:nvPicPr>
        <p:blipFill rotWithShape="1">
          <a:blip r:embed="rId2"/>
          <a:srcRect l="2867" t="50000" r="75473" b="26364"/>
          <a:stretch/>
        </p:blipFill>
        <p:spPr>
          <a:xfrm>
            <a:off x="0" y="2238777"/>
            <a:ext cx="4259434" cy="2227206"/>
          </a:xfrm>
          <a:prstGeom prst="rect">
            <a:avLst/>
          </a:prstGeom>
        </p:spPr>
      </p:pic>
      <p:sp>
        <p:nvSpPr>
          <p:cNvPr id="8" name="Content Placeholder 2">
            <a:extLst>
              <a:ext uri="{FF2B5EF4-FFF2-40B4-BE49-F238E27FC236}">
                <a16:creationId xmlns:a16="http://schemas.microsoft.com/office/drawing/2014/main" xmlns="" id="{F3557543-36AA-46C2-BC02-0EAE5FAFF6BF}"/>
              </a:ext>
            </a:extLst>
          </p:cNvPr>
          <p:cNvSpPr txBox="1">
            <a:spLocks/>
          </p:cNvSpPr>
          <p:nvPr/>
        </p:nvSpPr>
        <p:spPr>
          <a:xfrm>
            <a:off x="225287" y="5516439"/>
            <a:ext cx="7592038" cy="1103908"/>
          </a:xfrm>
          <a:prstGeom prst="rect">
            <a:avLst/>
          </a:prstGeom>
        </p:spPr>
        <p:txBody>
          <a:bodyPr vert="horz" lIns="91440" tIns="45720" rIns="91440" bIns="45720" rtlCol="0">
            <a:noAutofit/>
          </a:bodyPr>
          <a:lstStyle>
            <a:lvl1pPr marL="0" indent="0" algn="r" defTabSz="914400" rtl="1" eaLnBrk="1" latinLnBrk="0" hangingPunct="1">
              <a:lnSpc>
                <a:spcPct val="100000"/>
              </a:lnSpc>
              <a:spcBef>
                <a:spcPts val="360"/>
              </a:spcBef>
              <a:buFont typeface="Arial" panose="020B0604020202020204" pitchFamily="34" charset="0"/>
              <a:buNone/>
              <a:defRPr sz="2000" kern="1200">
                <a:solidFill>
                  <a:schemeClr val="tx1"/>
                </a:solidFill>
                <a:latin typeface="+mn-lt"/>
                <a:ea typeface="+mn-ea"/>
                <a:cs typeface="2  Titr" panose="00000700000000000000" pitchFamily="2" charset="-78"/>
              </a:defRPr>
            </a:lvl1pPr>
            <a:lvl2pPr marL="685800" indent="-347472" algn="r" defTabSz="914400" rtl="1" eaLnBrk="1" latinLnBrk="0" hangingPunct="1">
              <a:lnSpc>
                <a:spcPct val="100000"/>
              </a:lnSpc>
              <a:spcBef>
                <a:spcPts val="360"/>
              </a:spcBef>
              <a:buFont typeface="Arial" panose="020B0604020202020204" pitchFamily="34" charset="0"/>
              <a:buChar char="•"/>
              <a:defRPr sz="2000" kern="1200">
                <a:solidFill>
                  <a:schemeClr val="tx1"/>
                </a:solidFill>
                <a:latin typeface="+mn-lt"/>
                <a:ea typeface="+mn-ea"/>
                <a:cs typeface="2  Titr" panose="00000700000000000000" pitchFamily="2" charset="-78"/>
              </a:defRPr>
            </a:lvl2pPr>
            <a:lvl3pPr marL="1143000" indent="-347472" algn="r" defTabSz="914400" rtl="1" eaLnBrk="1" latinLnBrk="0" hangingPunct="1">
              <a:lnSpc>
                <a:spcPct val="100000"/>
              </a:lnSpc>
              <a:spcBef>
                <a:spcPts val="360"/>
              </a:spcBef>
              <a:buFont typeface="Arial" panose="020B0604020202020204" pitchFamily="34" charset="0"/>
              <a:buChar char="•"/>
              <a:defRPr sz="2000" kern="1200">
                <a:solidFill>
                  <a:schemeClr val="tx1"/>
                </a:solidFill>
                <a:latin typeface="+mn-lt"/>
                <a:ea typeface="+mn-ea"/>
                <a:cs typeface="2  Titr" panose="00000700000000000000" pitchFamily="2" charset="-78"/>
              </a:defRPr>
            </a:lvl3pPr>
            <a:lvl4pPr marL="1600200" indent="-347472" algn="r" defTabSz="914400" rtl="1" eaLnBrk="1" latinLnBrk="0" hangingPunct="1">
              <a:lnSpc>
                <a:spcPct val="100000"/>
              </a:lnSpc>
              <a:spcBef>
                <a:spcPts val="360"/>
              </a:spcBef>
              <a:buFont typeface="Arial" panose="020B0604020202020204" pitchFamily="34" charset="0"/>
              <a:buChar char="•"/>
              <a:defRPr sz="2000" kern="1200">
                <a:solidFill>
                  <a:schemeClr val="tx1"/>
                </a:solidFill>
                <a:latin typeface="+mn-lt"/>
                <a:ea typeface="+mn-ea"/>
                <a:cs typeface="2  Titr" panose="00000700000000000000" pitchFamily="2" charset="-78"/>
              </a:defRPr>
            </a:lvl4pPr>
            <a:lvl5pPr marL="2057400" indent="-347472" algn="r" defTabSz="914400" rtl="1" eaLnBrk="1" latinLnBrk="0" hangingPunct="1">
              <a:lnSpc>
                <a:spcPct val="100000"/>
              </a:lnSpc>
              <a:spcBef>
                <a:spcPts val="360"/>
              </a:spcBef>
              <a:buFont typeface="Arial" panose="020B0604020202020204" pitchFamily="34" charset="0"/>
              <a:buChar char="•"/>
              <a:defRPr sz="2000" kern="1200">
                <a:solidFill>
                  <a:schemeClr val="tx1"/>
                </a:solidFill>
                <a:latin typeface="+mn-lt"/>
                <a:ea typeface="+mn-ea"/>
                <a:cs typeface="2  Titr" panose="000007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a-IR" sz="1800" dirty="0"/>
              <a:t>مواد اکسید کننده به خودی خود لزوماً قابل احتراق نیستند اما ممکن است موجب احتراق سایر مواد شوند به عنوان مثال </a:t>
            </a:r>
            <a:r>
              <a:rPr lang="fa-IR" sz="2400" dirty="0">
                <a:solidFill>
                  <a:srgbClr val="FF0000"/>
                </a:solidFill>
              </a:rPr>
              <a:t>پراکسید سدیم </a:t>
            </a:r>
            <a:r>
              <a:rPr lang="fa-IR" sz="1800" dirty="0"/>
              <a:t>در حضور آب ایجاد واکنش قوی گرمازا شده و نیز در اختلاط با ذغال نیز موجب احتراق خودبخودی گردد.</a:t>
            </a:r>
            <a:endParaRPr lang="en-US" sz="1800" dirty="0"/>
          </a:p>
        </p:txBody>
      </p:sp>
    </p:spTree>
    <p:extLst>
      <p:ext uri="{BB962C8B-B14F-4D97-AF65-F5344CB8AC3E}">
        <p14:creationId xmlns:p14="http://schemas.microsoft.com/office/powerpoint/2010/main" val="353788032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E59BA4-6ED1-496E-858E-E5165D37E732}"/>
              </a:ext>
            </a:extLst>
          </p:cNvPr>
          <p:cNvSpPr>
            <a:spLocks noGrp="1"/>
          </p:cNvSpPr>
          <p:nvPr>
            <p:ph type="title"/>
          </p:nvPr>
        </p:nvSpPr>
        <p:spPr>
          <a:solidFill>
            <a:schemeClr val="accent2">
              <a:lumMod val="20000"/>
              <a:lumOff val="80000"/>
            </a:schemeClr>
          </a:solidFill>
        </p:spPr>
        <p:txBody>
          <a:bodyPr/>
          <a:lstStyle/>
          <a:p>
            <a:r>
              <a:rPr lang="fa-IR" dirty="0"/>
              <a:t>۲۲</a:t>
            </a:r>
            <a:endParaRPr lang="en-US" dirty="0"/>
          </a:p>
        </p:txBody>
      </p:sp>
      <p:sp>
        <p:nvSpPr>
          <p:cNvPr id="3" name="Content Placeholder 2">
            <a:extLst>
              <a:ext uri="{FF2B5EF4-FFF2-40B4-BE49-F238E27FC236}">
                <a16:creationId xmlns:a16="http://schemas.microsoft.com/office/drawing/2014/main" xmlns="" id="{7A3B9CDE-1256-430C-B1A9-CA2D21EACC0D}"/>
              </a:ext>
            </a:extLst>
          </p:cNvPr>
          <p:cNvSpPr>
            <a:spLocks noGrp="1"/>
          </p:cNvSpPr>
          <p:nvPr>
            <p:ph idx="1"/>
          </p:nvPr>
        </p:nvSpPr>
        <p:spPr>
          <a:xfrm>
            <a:off x="3405809" y="3222752"/>
            <a:ext cx="7585279" cy="2700528"/>
          </a:xfrm>
        </p:spPr>
        <p:txBody>
          <a:bodyPr/>
          <a:lstStyle/>
          <a:p>
            <a:pPr algn="just"/>
            <a:r>
              <a:rPr lang="fa-IR" sz="3200" b="1" dirty="0" err="1"/>
              <a:t>پرتوگیری</a:t>
            </a:r>
            <a:r>
              <a:rPr lang="fa-IR" sz="3200" b="1" dirty="0"/>
              <a:t>: </a:t>
            </a:r>
            <a:r>
              <a:rPr lang="fa-IR" dirty="0"/>
              <a:t>عمل یا </a:t>
            </a:r>
            <a:r>
              <a:rPr lang="fa-IR" dirty="0" err="1"/>
              <a:t>شرایطِ</a:t>
            </a:r>
            <a:r>
              <a:rPr lang="fa-IR" dirty="0"/>
              <a:t> قرار گرفتن در معرض تابش پرتو طبق تعریف مرکز نظام ایمنی هسته­ای کشور که می­تواند شامل </a:t>
            </a:r>
            <a:r>
              <a:rPr lang="fa-IR" dirty="0" err="1"/>
              <a:t>پرتوگیری</a:t>
            </a:r>
            <a:r>
              <a:rPr lang="fa-IR" dirty="0"/>
              <a:t> خارجی (از منابع خارج از بدن) یا </a:t>
            </a:r>
            <a:r>
              <a:rPr lang="fa-IR" dirty="0" err="1"/>
              <a:t>پرتوگیری</a:t>
            </a:r>
            <a:r>
              <a:rPr lang="fa-IR" dirty="0"/>
              <a:t> داخلی (از منابع داخل بدن) باشد.</a:t>
            </a:r>
            <a:endParaRPr lang="en-US" dirty="0"/>
          </a:p>
        </p:txBody>
      </p:sp>
      <p:sp>
        <p:nvSpPr>
          <p:cNvPr id="5" name="Slide Number Placeholder 4">
            <a:extLst>
              <a:ext uri="{FF2B5EF4-FFF2-40B4-BE49-F238E27FC236}">
                <a16:creationId xmlns:a16="http://schemas.microsoft.com/office/drawing/2014/main" xmlns="" id="{9E4A3ED2-E99E-4514-AA6A-9D03D3A9EE1A}"/>
              </a:ext>
            </a:extLst>
          </p:cNvPr>
          <p:cNvSpPr>
            <a:spLocks noGrp="1"/>
          </p:cNvSpPr>
          <p:nvPr>
            <p:ph type="sldNum" sz="quarter" idx="12"/>
          </p:nvPr>
        </p:nvSpPr>
        <p:spPr/>
        <p:txBody>
          <a:bodyPr/>
          <a:lstStyle/>
          <a:p>
            <a:fld id="{48F63A3B-78C7-47BE-AE5E-E10140E04643}" type="slidenum">
              <a:rPr lang="en-US" smtClean="0"/>
              <a:t>110</a:t>
            </a:fld>
            <a:endParaRPr lang="en-US" dirty="0"/>
          </a:p>
        </p:txBody>
      </p:sp>
      <p:sp>
        <p:nvSpPr>
          <p:cNvPr id="6" name="Footer Placeholder 3">
            <a:extLst>
              <a:ext uri="{FF2B5EF4-FFF2-40B4-BE49-F238E27FC236}">
                <a16:creationId xmlns:a16="http://schemas.microsoft.com/office/drawing/2014/main" xmlns="" id="{1CD782AC-0E17-4F4B-AB4A-4E58DFB35200}"/>
              </a:ext>
            </a:extLst>
          </p:cNvPr>
          <p:cNvSpPr>
            <a:spLocks noGrp="1"/>
          </p:cNvSpPr>
          <p:nvPr>
            <p:ph type="ftr" sz="quarter" idx="4294967295"/>
          </p:nvPr>
        </p:nvSpPr>
        <p:spPr>
          <a:xfrm>
            <a:off x="259080" y="443948"/>
            <a:ext cx="10885071" cy="727766"/>
          </a:xfrm>
          <a:solidFill>
            <a:srgbClr val="FFC000"/>
          </a:solidFill>
        </p:spPr>
        <p:txBody>
          <a:bodyPr/>
          <a:lstStyle/>
          <a:p>
            <a:pPr algn="just" rtl="1"/>
            <a:r>
              <a:rPr lang="fa-IR" sz="2800" b="1" dirty="0">
                <a:cs typeface="B Titr" panose="00000700000000000000" pitchFamily="2" charset="-78"/>
              </a:rPr>
              <a:t>ماده ۱- </a:t>
            </a:r>
            <a:r>
              <a:rPr lang="fa-IR" sz="2800" dirty="0">
                <a:cs typeface="B Titr" panose="00000700000000000000" pitchFamily="2" charset="-78"/>
              </a:rPr>
              <a:t>در این </a:t>
            </a:r>
            <a:r>
              <a:rPr lang="fa-IR" sz="2800" dirty="0" err="1">
                <a:cs typeface="B Titr" panose="00000700000000000000" pitchFamily="2" charset="-78"/>
              </a:rPr>
              <a:t>آیین‌نامه</a:t>
            </a:r>
            <a:r>
              <a:rPr lang="fa-IR" sz="2800" dirty="0">
                <a:cs typeface="B Titr" panose="00000700000000000000" pitchFamily="2" charset="-78"/>
              </a:rPr>
              <a:t> اصطلاحات زیر در معانی مشروح مربوط به کار </a:t>
            </a:r>
            <a:r>
              <a:rPr lang="fa-IR" sz="2800" dirty="0" err="1">
                <a:cs typeface="B Titr" panose="00000700000000000000" pitchFamily="2" charset="-78"/>
              </a:rPr>
              <a:t>می‌روند</a:t>
            </a:r>
            <a:r>
              <a:rPr lang="fa-IR" sz="2800" dirty="0">
                <a:cs typeface="B Titr" panose="00000700000000000000" pitchFamily="2" charset="-78"/>
              </a:rPr>
              <a:t>:</a:t>
            </a:r>
            <a:endParaRPr lang="en-US" sz="2800" dirty="0">
              <a:cs typeface="B Titr" panose="00000700000000000000" pitchFamily="2" charset="-78"/>
            </a:endParaRPr>
          </a:p>
        </p:txBody>
      </p:sp>
    </p:spTree>
    <p:extLst>
      <p:ext uri="{BB962C8B-B14F-4D97-AF65-F5344CB8AC3E}">
        <p14:creationId xmlns:p14="http://schemas.microsoft.com/office/powerpoint/2010/main" val="339879897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B788BC-B4B8-441A-A453-D1CE20F77607}"/>
              </a:ext>
            </a:extLst>
          </p:cNvPr>
          <p:cNvSpPr>
            <a:spLocks noGrp="1"/>
          </p:cNvSpPr>
          <p:nvPr>
            <p:ph type="title"/>
          </p:nvPr>
        </p:nvSpPr>
        <p:spPr>
          <a:solidFill>
            <a:schemeClr val="accent2">
              <a:lumMod val="20000"/>
              <a:lumOff val="80000"/>
            </a:schemeClr>
          </a:solidFill>
        </p:spPr>
        <p:txBody>
          <a:bodyPr/>
          <a:lstStyle/>
          <a:p>
            <a:r>
              <a:rPr lang="fa-IR" dirty="0"/>
              <a:t>۲۳</a:t>
            </a:r>
            <a:endParaRPr lang="en-US" dirty="0"/>
          </a:p>
        </p:txBody>
      </p:sp>
      <p:sp>
        <p:nvSpPr>
          <p:cNvPr id="3" name="Content Placeholder 2">
            <a:extLst>
              <a:ext uri="{FF2B5EF4-FFF2-40B4-BE49-F238E27FC236}">
                <a16:creationId xmlns:a16="http://schemas.microsoft.com/office/drawing/2014/main" xmlns="" id="{AB59F834-B990-476F-BDEF-8A74E58FDD10}"/>
              </a:ext>
            </a:extLst>
          </p:cNvPr>
          <p:cNvSpPr>
            <a:spLocks noGrp="1"/>
          </p:cNvSpPr>
          <p:nvPr>
            <p:ph idx="1"/>
          </p:nvPr>
        </p:nvSpPr>
        <p:spPr>
          <a:xfrm>
            <a:off x="3419061" y="3222752"/>
            <a:ext cx="7572027" cy="2700528"/>
          </a:xfrm>
        </p:spPr>
        <p:txBody>
          <a:bodyPr/>
          <a:lstStyle/>
          <a:p>
            <a:pPr algn="just"/>
            <a:r>
              <a:rPr lang="fa-IR" sz="3200" b="1" dirty="0"/>
              <a:t>مواد و تجهیزات </a:t>
            </a:r>
            <a:r>
              <a:rPr lang="fa-IR" sz="3200" b="1" dirty="0" err="1"/>
              <a:t>پرتوزا</a:t>
            </a:r>
            <a:r>
              <a:rPr lang="fa-IR" sz="3200" b="1" dirty="0"/>
              <a:t>: </a:t>
            </a:r>
            <a:r>
              <a:rPr lang="fa-IR" dirty="0"/>
              <a:t>مواد و </a:t>
            </a:r>
            <a:r>
              <a:rPr lang="fa-IR" dirty="0" err="1"/>
              <a:t>تجهیزاتی</a:t>
            </a:r>
            <a:r>
              <a:rPr lang="fa-IR" dirty="0"/>
              <a:t> که به دلیل وجود پدیده </a:t>
            </a:r>
            <a:r>
              <a:rPr lang="fa-IR" dirty="0" err="1"/>
              <a:t>پرتوزایی</a:t>
            </a:r>
            <a:r>
              <a:rPr lang="fa-IR" dirty="0"/>
              <a:t> در آنها، طبق قوانین ملی یا به واسطه مقررات و ضوابط مرکز نظام ایمنی هسته­ای کشور تحت </a:t>
            </a:r>
            <a:r>
              <a:rPr lang="fa-IR" dirty="0" err="1"/>
              <a:t>نظارتواحد</a:t>
            </a:r>
            <a:r>
              <a:rPr lang="fa-IR" dirty="0"/>
              <a:t> قانونی مربوط قرار می­گیرد.</a:t>
            </a:r>
            <a:endParaRPr lang="en-US" dirty="0"/>
          </a:p>
        </p:txBody>
      </p:sp>
      <p:sp>
        <p:nvSpPr>
          <p:cNvPr id="5" name="Slide Number Placeholder 4">
            <a:extLst>
              <a:ext uri="{FF2B5EF4-FFF2-40B4-BE49-F238E27FC236}">
                <a16:creationId xmlns:a16="http://schemas.microsoft.com/office/drawing/2014/main" xmlns="" id="{9D5C831C-02C7-4B71-A78B-9F6E31B7B8E8}"/>
              </a:ext>
            </a:extLst>
          </p:cNvPr>
          <p:cNvSpPr>
            <a:spLocks noGrp="1"/>
          </p:cNvSpPr>
          <p:nvPr>
            <p:ph type="sldNum" sz="quarter" idx="12"/>
          </p:nvPr>
        </p:nvSpPr>
        <p:spPr/>
        <p:txBody>
          <a:bodyPr/>
          <a:lstStyle/>
          <a:p>
            <a:fld id="{48F63A3B-78C7-47BE-AE5E-E10140E04643}" type="slidenum">
              <a:rPr lang="en-US" smtClean="0"/>
              <a:t>111</a:t>
            </a:fld>
            <a:endParaRPr lang="en-US" dirty="0"/>
          </a:p>
        </p:txBody>
      </p:sp>
      <p:sp>
        <p:nvSpPr>
          <p:cNvPr id="6" name="Footer Placeholder 3">
            <a:extLst>
              <a:ext uri="{FF2B5EF4-FFF2-40B4-BE49-F238E27FC236}">
                <a16:creationId xmlns:a16="http://schemas.microsoft.com/office/drawing/2014/main" xmlns="" id="{6A8C21A9-F3EC-4BE7-AF83-AAC8AABF8C52}"/>
              </a:ext>
            </a:extLst>
          </p:cNvPr>
          <p:cNvSpPr>
            <a:spLocks noGrp="1"/>
          </p:cNvSpPr>
          <p:nvPr>
            <p:ph type="ftr" sz="quarter" idx="4294967295"/>
          </p:nvPr>
        </p:nvSpPr>
        <p:spPr>
          <a:xfrm>
            <a:off x="259080" y="443948"/>
            <a:ext cx="10885071" cy="727766"/>
          </a:xfrm>
          <a:solidFill>
            <a:srgbClr val="FFC000"/>
          </a:solidFill>
        </p:spPr>
        <p:txBody>
          <a:bodyPr/>
          <a:lstStyle/>
          <a:p>
            <a:pPr algn="just" rtl="1"/>
            <a:r>
              <a:rPr lang="fa-IR" sz="2800" b="1" dirty="0">
                <a:cs typeface="B Titr" panose="00000700000000000000" pitchFamily="2" charset="-78"/>
              </a:rPr>
              <a:t>ماده ۱- </a:t>
            </a:r>
            <a:r>
              <a:rPr lang="fa-IR" sz="2800" dirty="0">
                <a:cs typeface="B Titr" panose="00000700000000000000" pitchFamily="2" charset="-78"/>
              </a:rPr>
              <a:t>در این </a:t>
            </a:r>
            <a:r>
              <a:rPr lang="fa-IR" sz="2800" dirty="0" err="1">
                <a:cs typeface="B Titr" panose="00000700000000000000" pitchFamily="2" charset="-78"/>
              </a:rPr>
              <a:t>آیین‌نامه</a:t>
            </a:r>
            <a:r>
              <a:rPr lang="fa-IR" sz="2800" dirty="0">
                <a:cs typeface="B Titr" panose="00000700000000000000" pitchFamily="2" charset="-78"/>
              </a:rPr>
              <a:t> اصطلاحات زیر در معانی مشروح مربوط به کار </a:t>
            </a:r>
            <a:r>
              <a:rPr lang="fa-IR" sz="2800" dirty="0" err="1">
                <a:cs typeface="B Titr" panose="00000700000000000000" pitchFamily="2" charset="-78"/>
              </a:rPr>
              <a:t>می‌روند</a:t>
            </a:r>
            <a:r>
              <a:rPr lang="fa-IR" sz="2800" dirty="0">
                <a:cs typeface="B Titr" panose="00000700000000000000" pitchFamily="2" charset="-78"/>
              </a:rPr>
              <a:t>:</a:t>
            </a:r>
            <a:endParaRPr lang="en-US" sz="2800" dirty="0">
              <a:cs typeface="B Titr" panose="00000700000000000000" pitchFamily="2" charset="-78"/>
            </a:endParaRPr>
          </a:p>
        </p:txBody>
      </p:sp>
    </p:spTree>
    <p:extLst>
      <p:ext uri="{BB962C8B-B14F-4D97-AF65-F5344CB8AC3E}">
        <p14:creationId xmlns:p14="http://schemas.microsoft.com/office/powerpoint/2010/main" val="39519571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E5ED3E-24FC-4189-B817-B61EEB02E255}"/>
              </a:ext>
            </a:extLst>
          </p:cNvPr>
          <p:cNvSpPr>
            <a:spLocks noGrp="1"/>
          </p:cNvSpPr>
          <p:nvPr>
            <p:ph type="title"/>
          </p:nvPr>
        </p:nvSpPr>
        <p:spPr>
          <a:solidFill>
            <a:schemeClr val="accent2">
              <a:lumMod val="20000"/>
              <a:lumOff val="80000"/>
            </a:schemeClr>
          </a:solidFill>
        </p:spPr>
        <p:txBody>
          <a:bodyPr/>
          <a:lstStyle/>
          <a:p>
            <a:r>
              <a:rPr lang="fa-IR" dirty="0"/>
              <a:t>۲۴</a:t>
            </a:r>
            <a:endParaRPr lang="en-US" dirty="0"/>
          </a:p>
        </p:txBody>
      </p:sp>
      <p:sp>
        <p:nvSpPr>
          <p:cNvPr id="3" name="Content Placeholder 2">
            <a:extLst>
              <a:ext uri="{FF2B5EF4-FFF2-40B4-BE49-F238E27FC236}">
                <a16:creationId xmlns:a16="http://schemas.microsoft.com/office/drawing/2014/main" xmlns="" id="{D30BBA67-888F-420D-B1BB-93F230E604E4}"/>
              </a:ext>
            </a:extLst>
          </p:cNvPr>
          <p:cNvSpPr>
            <a:spLocks noGrp="1"/>
          </p:cNvSpPr>
          <p:nvPr>
            <p:ph idx="1"/>
          </p:nvPr>
        </p:nvSpPr>
        <p:spPr>
          <a:xfrm>
            <a:off x="3419061" y="3222752"/>
            <a:ext cx="7572027" cy="2700528"/>
          </a:xfrm>
        </p:spPr>
        <p:txBody>
          <a:bodyPr/>
          <a:lstStyle/>
          <a:p>
            <a:pPr algn="just"/>
            <a:r>
              <a:rPr lang="fa-IR" sz="3200" b="1" dirty="0"/>
              <a:t>واحد قانونی: </a:t>
            </a:r>
            <a:r>
              <a:rPr lang="fa-IR" dirty="0"/>
              <a:t>هریک از دستگاه­های اجرایی که در چهارچوب وظایف و اختیارات </a:t>
            </a:r>
            <a:r>
              <a:rPr lang="fa-IR" dirty="0" err="1"/>
              <a:t>تعریف‌شده</a:t>
            </a:r>
            <a:r>
              <a:rPr lang="fa-IR" dirty="0"/>
              <a:t>، قانوناً  عهده­دار مسئولیت نظارت ­بر الزامات مرتبط با مواد خطرناک </a:t>
            </a:r>
            <a:r>
              <a:rPr lang="fa-IR" dirty="0" err="1"/>
              <a:t>نه‌گانه</a:t>
            </a:r>
            <a:r>
              <a:rPr lang="fa-IR" dirty="0"/>
              <a:t> مندرج در بند (۶) ماده (۱) این </a:t>
            </a:r>
            <a:r>
              <a:rPr lang="fa-IR" dirty="0" err="1"/>
              <a:t>آیین‌نامه</a:t>
            </a:r>
            <a:r>
              <a:rPr lang="fa-IR" dirty="0"/>
              <a:t> در مراحل مختلف نگهداری، حمل، مصرف و ایمنی مواد خطرناک می­باشند.</a:t>
            </a:r>
            <a:endParaRPr lang="en-US" dirty="0"/>
          </a:p>
        </p:txBody>
      </p:sp>
      <p:sp>
        <p:nvSpPr>
          <p:cNvPr id="5" name="Slide Number Placeholder 4">
            <a:extLst>
              <a:ext uri="{FF2B5EF4-FFF2-40B4-BE49-F238E27FC236}">
                <a16:creationId xmlns:a16="http://schemas.microsoft.com/office/drawing/2014/main" xmlns="" id="{D5FBDDC9-3C6D-4E39-A4C0-6762A967EBB2}"/>
              </a:ext>
            </a:extLst>
          </p:cNvPr>
          <p:cNvSpPr>
            <a:spLocks noGrp="1"/>
          </p:cNvSpPr>
          <p:nvPr>
            <p:ph type="sldNum" sz="quarter" idx="12"/>
          </p:nvPr>
        </p:nvSpPr>
        <p:spPr/>
        <p:txBody>
          <a:bodyPr/>
          <a:lstStyle/>
          <a:p>
            <a:fld id="{48F63A3B-78C7-47BE-AE5E-E10140E04643}" type="slidenum">
              <a:rPr lang="en-US" smtClean="0"/>
              <a:t>112</a:t>
            </a:fld>
            <a:endParaRPr lang="en-US" dirty="0"/>
          </a:p>
        </p:txBody>
      </p:sp>
      <p:sp>
        <p:nvSpPr>
          <p:cNvPr id="6" name="Footer Placeholder 3">
            <a:extLst>
              <a:ext uri="{FF2B5EF4-FFF2-40B4-BE49-F238E27FC236}">
                <a16:creationId xmlns:a16="http://schemas.microsoft.com/office/drawing/2014/main" xmlns="" id="{F8493AA0-B38F-4F97-B495-74F96F9732D8}"/>
              </a:ext>
            </a:extLst>
          </p:cNvPr>
          <p:cNvSpPr>
            <a:spLocks noGrp="1"/>
          </p:cNvSpPr>
          <p:nvPr>
            <p:ph type="ftr" sz="quarter" idx="4294967295"/>
          </p:nvPr>
        </p:nvSpPr>
        <p:spPr>
          <a:xfrm>
            <a:off x="259080" y="443948"/>
            <a:ext cx="10885071" cy="727766"/>
          </a:xfrm>
          <a:solidFill>
            <a:srgbClr val="FFC000"/>
          </a:solidFill>
        </p:spPr>
        <p:txBody>
          <a:bodyPr/>
          <a:lstStyle/>
          <a:p>
            <a:pPr algn="just" rtl="1"/>
            <a:r>
              <a:rPr lang="fa-IR" sz="2800" b="1" dirty="0">
                <a:cs typeface="B Titr" panose="00000700000000000000" pitchFamily="2" charset="-78"/>
              </a:rPr>
              <a:t>ماده ۱- </a:t>
            </a:r>
            <a:r>
              <a:rPr lang="fa-IR" sz="2800" dirty="0">
                <a:cs typeface="B Titr" panose="00000700000000000000" pitchFamily="2" charset="-78"/>
              </a:rPr>
              <a:t>در این </a:t>
            </a:r>
            <a:r>
              <a:rPr lang="fa-IR" sz="2800" dirty="0" err="1">
                <a:cs typeface="B Titr" panose="00000700000000000000" pitchFamily="2" charset="-78"/>
              </a:rPr>
              <a:t>آیین‌نامه</a:t>
            </a:r>
            <a:r>
              <a:rPr lang="fa-IR" sz="2800" dirty="0">
                <a:cs typeface="B Titr" panose="00000700000000000000" pitchFamily="2" charset="-78"/>
              </a:rPr>
              <a:t> اصطلاحات زیر در معانی مشروح مربوط به کار </a:t>
            </a:r>
            <a:r>
              <a:rPr lang="fa-IR" sz="2800" dirty="0" err="1">
                <a:cs typeface="B Titr" panose="00000700000000000000" pitchFamily="2" charset="-78"/>
              </a:rPr>
              <a:t>می‌روند</a:t>
            </a:r>
            <a:r>
              <a:rPr lang="fa-IR" sz="2800" dirty="0">
                <a:cs typeface="B Titr" panose="00000700000000000000" pitchFamily="2" charset="-78"/>
              </a:rPr>
              <a:t>:</a:t>
            </a:r>
            <a:endParaRPr lang="en-US" sz="2800" dirty="0">
              <a:cs typeface="B Titr" panose="00000700000000000000" pitchFamily="2" charset="-78"/>
            </a:endParaRPr>
          </a:p>
        </p:txBody>
      </p:sp>
    </p:spTree>
    <p:extLst>
      <p:ext uri="{BB962C8B-B14F-4D97-AF65-F5344CB8AC3E}">
        <p14:creationId xmlns:p14="http://schemas.microsoft.com/office/powerpoint/2010/main" val="52804275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6E27BF-7E45-4282-9371-2250650837B5}"/>
              </a:ext>
            </a:extLst>
          </p:cNvPr>
          <p:cNvSpPr>
            <a:spLocks noGrp="1"/>
          </p:cNvSpPr>
          <p:nvPr>
            <p:ph type="title"/>
          </p:nvPr>
        </p:nvSpPr>
        <p:spPr>
          <a:solidFill>
            <a:schemeClr val="accent2">
              <a:lumMod val="20000"/>
              <a:lumOff val="80000"/>
            </a:schemeClr>
          </a:solidFill>
        </p:spPr>
        <p:txBody>
          <a:bodyPr/>
          <a:lstStyle/>
          <a:p>
            <a:r>
              <a:rPr lang="fa-IR" dirty="0"/>
              <a:t>۲۵</a:t>
            </a:r>
            <a:endParaRPr lang="en-US" dirty="0"/>
          </a:p>
        </p:txBody>
      </p:sp>
      <p:sp>
        <p:nvSpPr>
          <p:cNvPr id="3" name="Content Placeholder 2">
            <a:extLst>
              <a:ext uri="{FF2B5EF4-FFF2-40B4-BE49-F238E27FC236}">
                <a16:creationId xmlns:a16="http://schemas.microsoft.com/office/drawing/2014/main" xmlns="" id="{B27CAFAB-A871-48BC-97A8-06172353DCBD}"/>
              </a:ext>
            </a:extLst>
          </p:cNvPr>
          <p:cNvSpPr>
            <a:spLocks noGrp="1"/>
          </p:cNvSpPr>
          <p:nvPr>
            <p:ph idx="1"/>
          </p:nvPr>
        </p:nvSpPr>
        <p:spPr>
          <a:xfrm>
            <a:off x="3419061" y="3222752"/>
            <a:ext cx="7572027" cy="2700528"/>
          </a:xfrm>
        </p:spPr>
        <p:txBody>
          <a:bodyPr/>
          <a:lstStyle/>
          <a:p>
            <a:pPr algn="just"/>
            <a:r>
              <a:rPr lang="fa-IR" sz="3200" b="1" dirty="0"/>
              <a:t>پاسخ اولیه: </a:t>
            </a:r>
            <a:r>
              <a:rPr lang="fa-IR" dirty="0"/>
              <a:t>استفاده از </a:t>
            </a:r>
            <a:r>
              <a:rPr lang="fa-IR" dirty="0" err="1"/>
              <a:t>ظرفیت­ها</a:t>
            </a:r>
            <a:r>
              <a:rPr lang="fa-IR" dirty="0"/>
              <a:t> و منابع در اختیار واحد/ اداره/ سازمان آتش­نشانی در حوزه </a:t>
            </a:r>
            <a:r>
              <a:rPr lang="fa-IR" dirty="0" err="1"/>
              <a:t>استحفاظی</a:t>
            </a:r>
            <a:r>
              <a:rPr lang="fa-IR" dirty="0"/>
              <a:t> محل رخداد حادثه، به منظور انجام اقدامات ایمنی لازم برای حذف، بازرسی، کاهش و یا ایجاد حریم مناسب جهت حفاظت از افراد در معرض خطر تا زمان رسیدن دستگاه مسئول براساس مفاد این آیین­نامه.</a:t>
            </a:r>
            <a:endParaRPr lang="en-US" dirty="0"/>
          </a:p>
        </p:txBody>
      </p:sp>
      <p:sp>
        <p:nvSpPr>
          <p:cNvPr id="5" name="Slide Number Placeholder 4">
            <a:extLst>
              <a:ext uri="{FF2B5EF4-FFF2-40B4-BE49-F238E27FC236}">
                <a16:creationId xmlns:a16="http://schemas.microsoft.com/office/drawing/2014/main" xmlns="" id="{3C643D37-6585-4276-B7F8-9E48F2DE20E0}"/>
              </a:ext>
            </a:extLst>
          </p:cNvPr>
          <p:cNvSpPr>
            <a:spLocks noGrp="1"/>
          </p:cNvSpPr>
          <p:nvPr>
            <p:ph type="sldNum" sz="quarter" idx="12"/>
          </p:nvPr>
        </p:nvSpPr>
        <p:spPr/>
        <p:txBody>
          <a:bodyPr/>
          <a:lstStyle/>
          <a:p>
            <a:fld id="{48F63A3B-78C7-47BE-AE5E-E10140E04643}" type="slidenum">
              <a:rPr lang="en-US" smtClean="0"/>
              <a:t>113</a:t>
            </a:fld>
            <a:endParaRPr lang="en-US" dirty="0"/>
          </a:p>
        </p:txBody>
      </p:sp>
      <p:sp>
        <p:nvSpPr>
          <p:cNvPr id="6" name="Footer Placeholder 3">
            <a:extLst>
              <a:ext uri="{FF2B5EF4-FFF2-40B4-BE49-F238E27FC236}">
                <a16:creationId xmlns:a16="http://schemas.microsoft.com/office/drawing/2014/main" xmlns="" id="{071A16F2-A004-4B1D-BFE8-02D27739EFDF}"/>
              </a:ext>
            </a:extLst>
          </p:cNvPr>
          <p:cNvSpPr>
            <a:spLocks noGrp="1"/>
          </p:cNvSpPr>
          <p:nvPr>
            <p:ph type="ftr" sz="quarter" idx="4294967295"/>
          </p:nvPr>
        </p:nvSpPr>
        <p:spPr>
          <a:xfrm>
            <a:off x="259080" y="443948"/>
            <a:ext cx="10885071" cy="727766"/>
          </a:xfrm>
          <a:solidFill>
            <a:srgbClr val="FFC000"/>
          </a:solidFill>
        </p:spPr>
        <p:txBody>
          <a:bodyPr/>
          <a:lstStyle/>
          <a:p>
            <a:pPr algn="just" rtl="1"/>
            <a:r>
              <a:rPr lang="fa-IR" sz="2800" b="1" dirty="0">
                <a:cs typeface="B Titr" panose="00000700000000000000" pitchFamily="2" charset="-78"/>
              </a:rPr>
              <a:t>ماده ۱- </a:t>
            </a:r>
            <a:r>
              <a:rPr lang="fa-IR" sz="2800" dirty="0">
                <a:cs typeface="B Titr" panose="00000700000000000000" pitchFamily="2" charset="-78"/>
              </a:rPr>
              <a:t>در این </a:t>
            </a:r>
            <a:r>
              <a:rPr lang="fa-IR" sz="2800" dirty="0" err="1">
                <a:cs typeface="B Titr" panose="00000700000000000000" pitchFamily="2" charset="-78"/>
              </a:rPr>
              <a:t>آیین‌نامه</a:t>
            </a:r>
            <a:r>
              <a:rPr lang="fa-IR" sz="2800" dirty="0">
                <a:cs typeface="B Titr" panose="00000700000000000000" pitchFamily="2" charset="-78"/>
              </a:rPr>
              <a:t> اصطلاحات زیر در معانی مشروح مربوط به کار </a:t>
            </a:r>
            <a:r>
              <a:rPr lang="fa-IR" sz="2800" dirty="0" err="1">
                <a:cs typeface="B Titr" panose="00000700000000000000" pitchFamily="2" charset="-78"/>
              </a:rPr>
              <a:t>می‌روند</a:t>
            </a:r>
            <a:r>
              <a:rPr lang="fa-IR" sz="2800" dirty="0">
                <a:cs typeface="B Titr" panose="00000700000000000000" pitchFamily="2" charset="-78"/>
              </a:rPr>
              <a:t>:</a:t>
            </a:r>
            <a:endParaRPr lang="en-US" sz="2800" dirty="0">
              <a:cs typeface="B Titr" panose="00000700000000000000" pitchFamily="2" charset="-78"/>
            </a:endParaRPr>
          </a:p>
        </p:txBody>
      </p:sp>
    </p:spTree>
    <p:extLst>
      <p:ext uri="{BB962C8B-B14F-4D97-AF65-F5344CB8AC3E}">
        <p14:creationId xmlns:p14="http://schemas.microsoft.com/office/powerpoint/2010/main" val="344717325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E7F7FA-FE22-4477-99AB-2EFF9151263B}"/>
              </a:ext>
            </a:extLst>
          </p:cNvPr>
          <p:cNvSpPr>
            <a:spLocks noGrp="1"/>
          </p:cNvSpPr>
          <p:nvPr>
            <p:ph type="title"/>
          </p:nvPr>
        </p:nvSpPr>
        <p:spPr>
          <a:solidFill>
            <a:schemeClr val="accent2">
              <a:lumMod val="20000"/>
              <a:lumOff val="80000"/>
            </a:schemeClr>
          </a:solidFill>
        </p:spPr>
        <p:txBody>
          <a:bodyPr/>
          <a:lstStyle/>
          <a:p>
            <a:r>
              <a:rPr lang="fa-IR" dirty="0"/>
              <a:t>۲۶</a:t>
            </a:r>
            <a:endParaRPr lang="en-US" dirty="0"/>
          </a:p>
        </p:txBody>
      </p:sp>
      <p:sp>
        <p:nvSpPr>
          <p:cNvPr id="3" name="Content Placeholder 2">
            <a:extLst>
              <a:ext uri="{FF2B5EF4-FFF2-40B4-BE49-F238E27FC236}">
                <a16:creationId xmlns:a16="http://schemas.microsoft.com/office/drawing/2014/main" xmlns="" id="{C17AC7F9-6849-4AFE-8AB2-8FD152696329}"/>
              </a:ext>
            </a:extLst>
          </p:cNvPr>
          <p:cNvSpPr>
            <a:spLocks noGrp="1"/>
          </p:cNvSpPr>
          <p:nvPr>
            <p:ph idx="1"/>
          </p:nvPr>
        </p:nvSpPr>
        <p:spPr>
          <a:xfrm>
            <a:off x="3299791" y="3222752"/>
            <a:ext cx="7691297" cy="2700528"/>
          </a:xfrm>
        </p:spPr>
        <p:txBody>
          <a:bodyPr/>
          <a:lstStyle/>
          <a:p>
            <a:pPr algn="just"/>
            <a:r>
              <a:rPr lang="fa-IR" sz="3200" b="1" dirty="0" err="1"/>
              <a:t>بازبيني</a:t>
            </a:r>
            <a:r>
              <a:rPr lang="fa-IR" sz="3200" b="1" dirty="0"/>
              <a:t> ایمنی پیش از </a:t>
            </a:r>
            <a:r>
              <a:rPr lang="fa-IR" sz="3200" b="1" dirty="0" err="1"/>
              <a:t>راه‌اندازی</a:t>
            </a:r>
            <a:r>
              <a:rPr lang="fa-IR" sz="3200" b="1" dirty="0"/>
              <a:t>: </a:t>
            </a:r>
            <a:r>
              <a:rPr lang="fa-IR" dirty="0" err="1"/>
              <a:t>فرايندي</a:t>
            </a:r>
            <a:r>
              <a:rPr lang="fa-IR" dirty="0"/>
              <a:t> بر </a:t>
            </a:r>
            <a:r>
              <a:rPr lang="fa-IR" dirty="0" err="1"/>
              <a:t>مبناي</a:t>
            </a:r>
            <a:r>
              <a:rPr lang="fa-IR" dirty="0"/>
              <a:t> </a:t>
            </a:r>
            <a:r>
              <a:rPr lang="fa-IR" dirty="0" err="1"/>
              <a:t>ارزيابي</a:t>
            </a:r>
            <a:r>
              <a:rPr lang="fa-IR" dirty="0"/>
              <a:t> مستندات و </a:t>
            </a:r>
            <a:r>
              <a:rPr lang="fa-IR" dirty="0" err="1"/>
              <a:t>صحه­گذاري</a:t>
            </a:r>
            <a:r>
              <a:rPr lang="fa-IR" dirty="0"/>
              <a:t> </a:t>
            </a:r>
            <a:r>
              <a:rPr lang="fa-IR" dirty="0" err="1"/>
              <a:t>ميداني</a:t>
            </a:r>
            <a:r>
              <a:rPr lang="fa-IR" dirty="0"/>
              <a:t> </a:t>
            </a:r>
            <a:r>
              <a:rPr lang="fa-IR" dirty="0" err="1"/>
              <a:t>كه</a:t>
            </a:r>
            <a:r>
              <a:rPr lang="fa-IR" dirty="0"/>
              <a:t> </a:t>
            </a:r>
            <a:r>
              <a:rPr lang="fa-IR" dirty="0" err="1"/>
              <a:t>به‌منظور</a:t>
            </a:r>
            <a:r>
              <a:rPr lang="fa-IR" dirty="0"/>
              <a:t> حصول </a:t>
            </a:r>
            <a:r>
              <a:rPr lang="fa-IR" dirty="0" err="1"/>
              <a:t>اطمينان</a:t>
            </a:r>
            <a:r>
              <a:rPr lang="fa-IR" dirty="0"/>
              <a:t> از </a:t>
            </a:r>
            <a:r>
              <a:rPr lang="fa-IR" dirty="0" err="1"/>
              <a:t>يکپارچگي</a:t>
            </a:r>
            <a:r>
              <a:rPr lang="fa-IR" dirty="0"/>
              <a:t> ماشینی تأسیسات، وجود/ استقرار </a:t>
            </a:r>
            <a:r>
              <a:rPr lang="fa-IR" dirty="0" err="1"/>
              <a:t>مؤلفه‌های</a:t>
            </a:r>
            <a:r>
              <a:rPr lang="fa-IR" dirty="0"/>
              <a:t> </a:t>
            </a:r>
            <a:r>
              <a:rPr lang="fa-IR" dirty="0" err="1"/>
              <a:t>ايمني</a:t>
            </a:r>
            <a:r>
              <a:rPr lang="fa-IR" dirty="0"/>
              <a:t> </a:t>
            </a:r>
            <a:r>
              <a:rPr lang="fa-IR" dirty="0" err="1"/>
              <a:t>موردنياز</a:t>
            </a:r>
            <a:r>
              <a:rPr lang="fa-IR" dirty="0"/>
              <a:t> و </a:t>
            </a:r>
            <a:r>
              <a:rPr lang="fa-IR" dirty="0" err="1"/>
              <a:t>عملياتي</a:t>
            </a:r>
            <a:r>
              <a:rPr lang="fa-IR" dirty="0"/>
              <a:t> بودن و آماده‌ به ‌کار بودن آنها قبل از ورود ماده خطرناک به تأسیسات مربوط انجام </a:t>
            </a:r>
            <a:r>
              <a:rPr lang="fa-IR" dirty="0" err="1"/>
              <a:t>مي­شود</a:t>
            </a:r>
            <a:endParaRPr lang="en-US" dirty="0"/>
          </a:p>
        </p:txBody>
      </p:sp>
      <p:sp>
        <p:nvSpPr>
          <p:cNvPr id="5" name="Slide Number Placeholder 4">
            <a:extLst>
              <a:ext uri="{FF2B5EF4-FFF2-40B4-BE49-F238E27FC236}">
                <a16:creationId xmlns:a16="http://schemas.microsoft.com/office/drawing/2014/main" xmlns="" id="{BCFDC789-E89F-494F-8194-8192A577491E}"/>
              </a:ext>
            </a:extLst>
          </p:cNvPr>
          <p:cNvSpPr>
            <a:spLocks noGrp="1"/>
          </p:cNvSpPr>
          <p:nvPr>
            <p:ph type="sldNum" sz="quarter" idx="12"/>
          </p:nvPr>
        </p:nvSpPr>
        <p:spPr/>
        <p:txBody>
          <a:bodyPr/>
          <a:lstStyle/>
          <a:p>
            <a:fld id="{48F63A3B-78C7-47BE-AE5E-E10140E04643}" type="slidenum">
              <a:rPr lang="en-US" smtClean="0"/>
              <a:t>114</a:t>
            </a:fld>
            <a:endParaRPr lang="en-US" dirty="0"/>
          </a:p>
        </p:txBody>
      </p:sp>
      <p:sp>
        <p:nvSpPr>
          <p:cNvPr id="6" name="Footer Placeholder 3">
            <a:extLst>
              <a:ext uri="{FF2B5EF4-FFF2-40B4-BE49-F238E27FC236}">
                <a16:creationId xmlns:a16="http://schemas.microsoft.com/office/drawing/2014/main" xmlns="" id="{8CB2AAD9-C354-4827-AFD1-CE6A001B1A32}"/>
              </a:ext>
            </a:extLst>
          </p:cNvPr>
          <p:cNvSpPr>
            <a:spLocks noGrp="1"/>
          </p:cNvSpPr>
          <p:nvPr>
            <p:ph type="ftr" sz="quarter" idx="4294967295"/>
          </p:nvPr>
        </p:nvSpPr>
        <p:spPr>
          <a:xfrm>
            <a:off x="259080" y="443948"/>
            <a:ext cx="10885071" cy="727766"/>
          </a:xfrm>
          <a:solidFill>
            <a:srgbClr val="FFC000"/>
          </a:solidFill>
        </p:spPr>
        <p:txBody>
          <a:bodyPr/>
          <a:lstStyle/>
          <a:p>
            <a:pPr algn="just" rtl="1"/>
            <a:r>
              <a:rPr lang="fa-IR" sz="2800" b="1" dirty="0">
                <a:cs typeface="B Titr" panose="00000700000000000000" pitchFamily="2" charset="-78"/>
              </a:rPr>
              <a:t>ماده ۱- </a:t>
            </a:r>
            <a:r>
              <a:rPr lang="fa-IR" sz="2800" dirty="0">
                <a:cs typeface="B Titr" panose="00000700000000000000" pitchFamily="2" charset="-78"/>
              </a:rPr>
              <a:t>در این </a:t>
            </a:r>
            <a:r>
              <a:rPr lang="fa-IR" sz="2800" dirty="0" err="1">
                <a:cs typeface="B Titr" panose="00000700000000000000" pitchFamily="2" charset="-78"/>
              </a:rPr>
              <a:t>آیین‌نامه</a:t>
            </a:r>
            <a:r>
              <a:rPr lang="fa-IR" sz="2800" dirty="0">
                <a:cs typeface="B Titr" panose="00000700000000000000" pitchFamily="2" charset="-78"/>
              </a:rPr>
              <a:t> اصطلاحات زیر در معانی مشروح مربوط به کار </a:t>
            </a:r>
            <a:r>
              <a:rPr lang="fa-IR" sz="2800" dirty="0" err="1">
                <a:cs typeface="B Titr" panose="00000700000000000000" pitchFamily="2" charset="-78"/>
              </a:rPr>
              <a:t>می‌روند</a:t>
            </a:r>
            <a:r>
              <a:rPr lang="fa-IR" sz="2800" dirty="0">
                <a:cs typeface="B Titr" panose="00000700000000000000" pitchFamily="2" charset="-78"/>
              </a:rPr>
              <a:t>:</a:t>
            </a:r>
            <a:endParaRPr lang="en-US" sz="2800" dirty="0">
              <a:cs typeface="B Titr" panose="00000700000000000000" pitchFamily="2" charset="-78"/>
            </a:endParaRPr>
          </a:p>
        </p:txBody>
      </p:sp>
    </p:spTree>
    <p:extLst>
      <p:ext uri="{BB962C8B-B14F-4D97-AF65-F5344CB8AC3E}">
        <p14:creationId xmlns:p14="http://schemas.microsoft.com/office/powerpoint/2010/main" val="241495361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B1BE3A-EB41-43D3-BF19-572EF1F0EAF6}"/>
              </a:ext>
            </a:extLst>
          </p:cNvPr>
          <p:cNvSpPr>
            <a:spLocks noGrp="1"/>
          </p:cNvSpPr>
          <p:nvPr>
            <p:ph type="title"/>
          </p:nvPr>
        </p:nvSpPr>
        <p:spPr>
          <a:xfrm>
            <a:off x="4224528" y="824992"/>
            <a:ext cx="6766560" cy="768096"/>
          </a:xfrm>
          <a:solidFill>
            <a:srgbClr val="FFC000"/>
          </a:solidFill>
        </p:spPr>
        <p:txBody>
          <a:bodyPr/>
          <a:lstStyle/>
          <a:p>
            <a:pPr algn="r" rtl="1"/>
            <a:r>
              <a:rPr lang="fa-IR" dirty="0"/>
              <a:t>ماده ۲</a:t>
            </a:r>
            <a:endParaRPr lang="en-US" dirty="0"/>
          </a:p>
        </p:txBody>
      </p:sp>
      <p:sp>
        <p:nvSpPr>
          <p:cNvPr id="3" name="Content Placeholder 2">
            <a:extLst>
              <a:ext uri="{FF2B5EF4-FFF2-40B4-BE49-F238E27FC236}">
                <a16:creationId xmlns:a16="http://schemas.microsoft.com/office/drawing/2014/main" xmlns="" id="{91547C25-E28D-4ABF-9746-34F61C4464A1}"/>
              </a:ext>
            </a:extLst>
          </p:cNvPr>
          <p:cNvSpPr>
            <a:spLocks noGrp="1"/>
          </p:cNvSpPr>
          <p:nvPr>
            <p:ph idx="1"/>
          </p:nvPr>
        </p:nvSpPr>
        <p:spPr>
          <a:xfrm>
            <a:off x="3379304" y="2427621"/>
            <a:ext cx="7611784" cy="2700528"/>
          </a:xfrm>
        </p:spPr>
        <p:txBody>
          <a:bodyPr/>
          <a:lstStyle/>
          <a:p>
            <a:pPr algn="just"/>
            <a:r>
              <a:rPr lang="fa-IR" dirty="0"/>
              <a:t>کلیه مراحل فرایند مدیریت مواد خطرناک موضوع بند (۶) ماده (۱) این آیین­نامه در قلمروی جمهوری اسلامی ایران مشمول این </a:t>
            </a:r>
            <a:r>
              <a:rPr lang="fa-IR" dirty="0" err="1"/>
              <a:t>آیین‌نامه</a:t>
            </a:r>
            <a:r>
              <a:rPr lang="fa-IR" dirty="0"/>
              <a:t> </a:t>
            </a:r>
            <a:r>
              <a:rPr lang="fa-IR" dirty="0" err="1"/>
              <a:t>می‌باشد</a:t>
            </a:r>
            <a:r>
              <a:rPr lang="fa-IR" dirty="0"/>
              <a:t>.</a:t>
            </a:r>
            <a:endParaRPr lang="en-US" dirty="0"/>
          </a:p>
        </p:txBody>
      </p:sp>
      <p:sp>
        <p:nvSpPr>
          <p:cNvPr id="5" name="Slide Number Placeholder 4">
            <a:extLst>
              <a:ext uri="{FF2B5EF4-FFF2-40B4-BE49-F238E27FC236}">
                <a16:creationId xmlns:a16="http://schemas.microsoft.com/office/drawing/2014/main" xmlns="" id="{A18CB445-5708-4DF1-B993-396FDD405768}"/>
              </a:ext>
            </a:extLst>
          </p:cNvPr>
          <p:cNvSpPr>
            <a:spLocks noGrp="1"/>
          </p:cNvSpPr>
          <p:nvPr>
            <p:ph type="sldNum" sz="quarter" idx="12"/>
          </p:nvPr>
        </p:nvSpPr>
        <p:spPr/>
        <p:txBody>
          <a:bodyPr/>
          <a:lstStyle/>
          <a:p>
            <a:fld id="{48F63A3B-78C7-47BE-AE5E-E10140E04643}" type="slidenum">
              <a:rPr lang="en-US" smtClean="0"/>
              <a:t>115</a:t>
            </a:fld>
            <a:endParaRPr lang="en-US" dirty="0"/>
          </a:p>
        </p:txBody>
      </p:sp>
      <p:pic>
        <p:nvPicPr>
          <p:cNvPr id="6" name="Picture 5">
            <a:extLst>
              <a:ext uri="{FF2B5EF4-FFF2-40B4-BE49-F238E27FC236}">
                <a16:creationId xmlns:a16="http://schemas.microsoft.com/office/drawing/2014/main" xmlns="" id="{547202E5-45FC-4F2B-851B-FE9A9E486794}"/>
              </a:ext>
            </a:extLst>
          </p:cNvPr>
          <p:cNvPicPr>
            <a:picLocks noChangeAspect="1"/>
          </p:cNvPicPr>
          <p:nvPr/>
        </p:nvPicPr>
        <p:blipFill rotWithShape="1">
          <a:blip r:embed="rId2"/>
          <a:srcRect l="24782" t="24580" r="9850" b="17085"/>
          <a:stretch/>
        </p:blipFill>
        <p:spPr>
          <a:xfrm>
            <a:off x="185530" y="3608553"/>
            <a:ext cx="5353879" cy="2686229"/>
          </a:xfrm>
          <a:prstGeom prst="rect">
            <a:avLst/>
          </a:prstGeom>
        </p:spPr>
      </p:pic>
    </p:spTree>
    <p:extLst>
      <p:ext uri="{BB962C8B-B14F-4D97-AF65-F5344CB8AC3E}">
        <p14:creationId xmlns:p14="http://schemas.microsoft.com/office/powerpoint/2010/main" val="277539084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580D73-3151-47E7-B295-E21712A00879}"/>
              </a:ext>
            </a:extLst>
          </p:cNvPr>
          <p:cNvSpPr>
            <a:spLocks noGrp="1"/>
          </p:cNvSpPr>
          <p:nvPr>
            <p:ph type="title"/>
          </p:nvPr>
        </p:nvSpPr>
        <p:spPr>
          <a:xfrm>
            <a:off x="4436562" y="824992"/>
            <a:ext cx="6766560" cy="768096"/>
          </a:xfrm>
        </p:spPr>
        <p:txBody>
          <a:bodyPr/>
          <a:lstStyle/>
          <a:p>
            <a:r>
              <a:rPr lang="fa-IR" dirty="0"/>
              <a:t>ماده ۳</a:t>
            </a:r>
            <a:endParaRPr lang="en-US" dirty="0"/>
          </a:p>
        </p:txBody>
      </p:sp>
      <p:sp>
        <p:nvSpPr>
          <p:cNvPr id="3" name="Content Placeholder 2">
            <a:extLst>
              <a:ext uri="{FF2B5EF4-FFF2-40B4-BE49-F238E27FC236}">
                <a16:creationId xmlns:a16="http://schemas.microsoft.com/office/drawing/2014/main" xmlns="" id="{D010EADC-B0A8-4002-B4C0-3711DC08BC52}"/>
              </a:ext>
            </a:extLst>
          </p:cNvPr>
          <p:cNvSpPr>
            <a:spLocks noGrp="1"/>
          </p:cNvSpPr>
          <p:nvPr>
            <p:ph idx="1"/>
          </p:nvPr>
        </p:nvSpPr>
        <p:spPr>
          <a:xfrm>
            <a:off x="3379304" y="1805299"/>
            <a:ext cx="7823818" cy="2700528"/>
          </a:xfrm>
        </p:spPr>
        <p:txBody>
          <a:bodyPr/>
          <a:lstStyle/>
          <a:p>
            <a:pPr algn="just"/>
            <a:r>
              <a:rPr lang="fa-IR" dirty="0"/>
              <a:t>تا زمان تدوین فهرست ملی مواد خطرناک موضوع ماده (۵۱) این آیین­نامه، فهرست مواد خطرناک مندرج در </a:t>
            </a:r>
            <a:r>
              <a:rPr lang="fa-IR" dirty="0" err="1"/>
              <a:t>آخرين</a:t>
            </a:r>
            <a:r>
              <a:rPr lang="fa-IR" dirty="0"/>
              <a:t> </a:t>
            </a:r>
            <a:r>
              <a:rPr lang="fa-IR" dirty="0" err="1"/>
              <a:t>ويرايش</a:t>
            </a:r>
            <a:r>
              <a:rPr lang="fa-IR" dirty="0"/>
              <a:t> کتاب راهنمای پاسخ اضطراری (-</a:t>
            </a:r>
            <a:r>
              <a:rPr lang="en-US" dirty="0"/>
              <a:t>Emergency Response Guide – (DOT)) </a:t>
            </a:r>
            <a:r>
              <a:rPr lang="fa-IR" dirty="0"/>
              <a:t>مرجع فهرست مواد </a:t>
            </a:r>
            <a:r>
              <a:rPr lang="fa-IR" dirty="0" err="1"/>
              <a:t>خطرناك</a:t>
            </a:r>
            <a:r>
              <a:rPr lang="fa-IR" dirty="0"/>
              <a:t> مشمول این </a:t>
            </a:r>
            <a:r>
              <a:rPr lang="fa-IR" dirty="0" err="1"/>
              <a:t>آیین‌نامه</a:t>
            </a:r>
            <a:r>
              <a:rPr lang="fa-IR" dirty="0"/>
              <a:t> </a:t>
            </a:r>
            <a:r>
              <a:rPr lang="fa-IR" dirty="0" err="1"/>
              <a:t>می‌باشد</a:t>
            </a:r>
            <a:endParaRPr lang="en-US" dirty="0"/>
          </a:p>
        </p:txBody>
      </p:sp>
      <p:sp>
        <p:nvSpPr>
          <p:cNvPr id="5" name="Slide Number Placeholder 4">
            <a:extLst>
              <a:ext uri="{FF2B5EF4-FFF2-40B4-BE49-F238E27FC236}">
                <a16:creationId xmlns:a16="http://schemas.microsoft.com/office/drawing/2014/main" xmlns="" id="{61389729-EE07-4602-BC72-151EACB2B5D5}"/>
              </a:ext>
            </a:extLst>
          </p:cNvPr>
          <p:cNvSpPr>
            <a:spLocks noGrp="1"/>
          </p:cNvSpPr>
          <p:nvPr>
            <p:ph type="sldNum" sz="quarter" idx="12"/>
          </p:nvPr>
        </p:nvSpPr>
        <p:spPr/>
        <p:txBody>
          <a:bodyPr/>
          <a:lstStyle/>
          <a:p>
            <a:fld id="{48F63A3B-78C7-47BE-AE5E-E10140E04643}" type="slidenum">
              <a:rPr lang="en-US" smtClean="0"/>
              <a:t>116</a:t>
            </a:fld>
            <a:endParaRPr lang="en-US" dirty="0"/>
          </a:p>
        </p:txBody>
      </p:sp>
      <p:pic>
        <p:nvPicPr>
          <p:cNvPr id="6" name="Picture 5">
            <a:extLst>
              <a:ext uri="{FF2B5EF4-FFF2-40B4-BE49-F238E27FC236}">
                <a16:creationId xmlns:a16="http://schemas.microsoft.com/office/drawing/2014/main" xmlns="" id="{0FC8261A-6F88-4C89-9987-85201EAE6B98}"/>
              </a:ext>
            </a:extLst>
          </p:cNvPr>
          <p:cNvPicPr>
            <a:picLocks noChangeAspect="1"/>
          </p:cNvPicPr>
          <p:nvPr/>
        </p:nvPicPr>
        <p:blipFill rotWithShape="1">
          <a:blip r:embed="rId2"/>
          <a:srcRect l="40761" t="30329" r="12174" b="16119"/>
          <a:stretch/>
        </p:blipFill>
        <p:spPr>
          <a:xfrm>
            <a:off x="-1" y="3045942"/>
            <a:ext cx="6440557" cy="4120172"/>
          </a:xfrm>
          <a:prstGeom prst="rect">
            <a:avLst/>
          </a:prstGeom>
        </p:spPr>
      </p:pic>
      <p:pic>
        <p:nvPicPr>
          <p:cNvPr id="8" name="Picture 7">
            <a:extLst>
              <a:ext uri="{FF2B5EF4-FFF2-40B4-BE49-F238E27FC236}">
                <a16:creationId xmlns:a16="http://schemas.microsoft.com/office/drawing/2014/main" xmlns="" id="{86A76DB7-5FE8-4A01-B9BC-EEA6A9E9CC93}"/>
              </a:ext>
            </a:extLst>
          </p:cNvPr>
          <p:cNvPicPr>
            <a:picLocks noChangeAspect="1"/>
          </p:cNvPicPr>
          <p:nvPr/>
        </p:nvPicPr>
        <p:blipFill>
          <a:blip r:embed="rId3"/>
          <a:stretch>
            <a:fillRect/>
          </a:stretch>
        </p:blipFill>
        <p:spPr>
          <a:xfrm>
            <a:off x="8971721" y="3255375"/>
            <a:ext cx="2668721" cy="3596474"/>
          </a:xfrm>
          <a:prstGeom prst="rect">
            <a:avLst/>
          </a:prstGeom>
        </p:spPr>
      </p:pic>
    </p:spTree>
    <p:extLst>
      <p:ext uri="{BB962C8B-B14F-4D97-AF65-F5344CB8AC3E}">
        <p14:creationId xmlns:p14="http://schemas.microsoft.com/office/powerpoint/2010/main" val="328282136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0672C-08BC-4306-B9A1-64CE23F986EA}"/>
              </a:ext>
            </a:extLst>
          </p:cNvPr>
          <p:cNvSpPr>
            <a:spLocks noGrp="1"/>
          </p:cNvSpPr>
          <p:nvPr>
            <p:ph type="title"/>
          </p:nvPr>
        </p:nvSpPr>
        <p:spPr>
          <a:xfrm>
            <a:off x="4396807" y="1070908"/>
            <a:ext cx="6766560" cy="768096"/>
          </a:xfrm>
        </p:spPr>
        <p:txBody>
          <a:bodyPr/>
          <a:lstStyle/>
          <a:p>
            <a:r>
              <a:rPr lang="fa-IR" dirty="0"/>
              <a:t>ماده ۴</a:t>
            </a:r>
            <a:endParaRPr lang="en-US" dirty="0"/>
          </a:p>
        </p:txBody>
      </p:sp>
      <p:sp>
        <p:nvSpPr>
          <p:cNvPr id="3" name="Content Placeholder 2">
            <a:extLst>
              <a:ext uri="{FF2B5EF4-FFF2-40B4-BE49-F238E27FC236}">
                <a16:creationId xmlns:a16="http://schemas.microsoft.com/office/drawing/2014/main" xmlns="" id="{BDFE51BA-98B4-4CF7-B750-693A9945210F}"/>
              </a:ext>
            </a:extLst>
          </p:cNvPr>
          <p:cNvSpPr>
            <a:spLocks noGrp="1"/>
          </p:cNvSpPr>
          <p:nvPr>
            <p:ph idx="1"/>
          </p:nvPr>
        </p:nvSpPr>
        <p:spPr>
          <a:xfrm>
            <a:off x="3445565" y="2318469"/>
            <a:ext cx="7717802" cy="2700528"/>
          </a:xfrm>
        </p:spPr>
        <p:txBody>
          <a:bodyPr/>
          <a:lstStyle/>
          <a:p>
            <a:pPr algn="just"/>
            <a:r>
              <a:rPr lang="fa-IR" dirty="0"/>
              <a:t>رعایت آرایه (</a:t>
            </a:r>
            <a:r>
              <a:rPr lang="fa-IR" dirty="0" err="1"/>
              <a:t>ماتریس</a:t>
            </a:r>
            <a:r>
              <a:rPr lang="fa-IR" dirty="0"/>
              <a:t>) سازگاری یا تجانس شیمیایی در کلیه مراحل تولید، حمل ‌و نقل، نگهداری و </a:t>
            </a:r>
            <a:r>
              <a:rPr lang="fa-IR" dirty="0" err="1"/>
              <a:t>انبارداری</a:t>
            </a:r>
            <a:r>
              <a:rPr lang="fa-IR" dirty="0"/>
              <a:t> در زنجیره تأمین مواد خطرناک توسط متصدی کالا و حمل و نقل </a:t>
            </a:r>
            <a:r>
              <a:rPr lang="fa-IR" dirty="0" err="1"/>
              <a:t>الزامی</a:t>
            </a:r>
            <a:r>
              <a:rPr lang="fa-IR" dirty="0"/>
              <a:t> است.</a:t>
            </a:r>
            <a:endParaRPr lang="en-US" dirty="0"/>
          </a:p>
        </p:txBody>
      </p:sp>
      <p:sp>
        <p:nvSpPr>
          <p:cNvPr id="5" name="Slide Number Placeholder 4">
            <a:extLst>
              <a:ext uri="{FF2B5EF4-FFF2-40B4-BE49-F238E27FC236}">
                <a16:creationId xmlns:a16="http://schemas.microsoft.com/office/drawing/2014/main" xmlns="" id="{E27B752D-5954-4D9F-9223-BEA28D69BF8F}"/>
              </a:ext>
            </a:extLst>
          </p:cNvPr>
          <p:cNvSpPr>
            <a:spLocks noGrp="1"/>
          </p:cNvSpPr>
          <p:nvPr>
            <p:ph type="sldNum" sz="quarter" idx="12"/>
          </p:nvPr>
        </p:nvSpPr>
        <p:spPr/>
        <p:txBody>
          <a:bodyPr/>
          <a:lstStyle/>
          <a:p>
            <a:fld id="{48F63A3B-78C7-47BE-AE5E-E10140E04643}" type="slidenum">
              <a:rPr lang="en-US" smtClean="0"/>
              <a:t>117</a:t>
            </a:fld>
            <a:endParaRPr lang="en-US" dirty="0"/>
          </a:p>
        </p:txBody>
      </p:sp>
    </p:spTree>
    <p:extLst>
      <p:ext uri="{BB962C8B-B14F-4D97-AF65-F5344CB8AC3E}">
        <p14:creationId xmlns:p14="http://schemas.microsoft.com/office/powerpoint/2010/main" val="121078023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C54BF5-8557-4CE2-BE61-C0D7EECC22E0}"/>
              </a:ext>
            </a:extLst>
          </p:cNvPr>
          <p:cNvSpPr>
            <a:spLocks noGrp="1"/>
          </p:cNvSpPr>
          <p:nvPr>
            <p:ph type="title"/>
          </p:nvPr>
        </p:nvSpPr>
        <p:spPr>
          <a:xfrm>
            <a:off x="4370302" y="1209040"/>
            <a:ext cx="6766560" cy="768096"/>
          </a:xfrm>
        </p:spPr>
        <p:txBody>
          <a:bodyPr/>
          <a:lstStyle/>
          <a:p>
            <a:r>
              <a:rPr lang="fa-IR" dirty="0"/>
              <a:t>ماده ۵</a:t>
            </a:r>
            <a:endParaRPr lang="en-US" dirty="0"/>
          </a:p>
        </p:txBody>
      </p:sp>
      <p:sp>
        <p:nvSpPr>
          <p:cNvPr id="3" name="Content Placeholder 2">
            <a:extLst>
              <a:ext uri="{FF2B5EF4-FFF2-40B4-BE49-F238E27FC236}">
                <a16:creationId xmlns:a16="http://schemas.microsoft.com/office/drawing/2014/main" xmlns="" id="{471DDB8F-AF59-4867-8232-73E6F0B685C2}"/>
              </a:ext>
            </a:extLst>
          </p:cNvPr>
          <p:cNvSpPr>
            <a:spLocks noGrp="1"/>
          </p:cNvSpPr>
          <p:nvPr>
            <p:ph idx="1"/>
          </p:nvPr>
        </p:nvSpPr>
        <p:spPr>
          <a:xfrm>
            <a:off x="3405809" y="2454655"/>
            <a:ext cx="7731053" cy="2978735"/>
          </a:xfrm>
        </p:spPr>
        <p:txBody>
          <a:bodyPr/>
          <a:lstStyle/>
          <a:p>
            <a:pPr algn="just" rtl="1"/>
            <a:r>
              <a:rPr lang="fa-IR" dirty="0" err="1"/>
              <a:t>دستگاه‌های</a:t>
            </a:r>
            <a:r>
              <a:rPr lang="fa-IR" dirty="0"/>
              <a:t> موضوع بند (س) ماده (۱۴) قانون و وزارت راه و </a:t>
            </a:r>
            <a:r>
              <a:rPr lang="fa-IR" dirty="0" err="1"/>
              <a:t>شهرسازی</a:t>
            </a:r>
            <a:r>
              <a:rPr lang="fa-IR" dirty="0"/>
              <a:t> مکلفند تمامی محیط­های در ارتباط با مواد خطرناک تحت نظر خود را متناسب با نوع و میزان ماده خطرناک براساس استانداردهای مرتبط تجهیز نمایند. همچنین مسئولیت نظارت و بررسی دوره­ای بر تأمین ایمنی و حفاظت مواد خطرناک، استانداردها و اسناد مورد نیاز ایمنی اماکن، تأسیسات، </a:t>
            </a:r>
            <a:r>
              <a:rPr lang="fa-IR" dirty="0" err="1"/>
              <a:t>کارخانه‌ها</a:t>
            </a:r>
            <a:r>
              <a:rPr lang="fa-IR" dirty="0"/>
              <a:t>، مراکز و نظایر آن که مرتبط با مواد خطرناک است، بر عهده واحد قانونی مربوط می­باشد.</a:t>
            </a:r>
          </a:p>
          <a:p>
            <a:pPr algn="just" rtl="1"/>
            <a:r>
              <a:rPr lang="fa-IR" sz="2800" b="1" dirty="0"/>
              <a:t>تبصره-</a:t>
            </a:r>
            <a:r>
              <a:rPr lang="fa-IR" b="1" dirty="0"/>
              <a:t> </a:t>
            </a:r>
            <a:r>
              <a:rPr lang="fa-IR" dirty="0"/>
              <a:t>با توجه به استقرار بخش خصوصی در ­</a:t>
            </a:r>
            <a:r>
              <a:rPr lang="fa-IR" dirty="0" err="1"/>
              <a:t>شهرک­ها</a:t>
            </a:r>
            <a:r>
              <a:rPr lang="fa-IR" dirty="0"/>
              <a:t> و واحدهای صنعتی، تأمین تجهیزات ایمنی و رفع آلودگی به عهده بخش خصوصی مربوط و نظارت و بررسی دوره­ای تأمین ایمنی و حفاظت مواد خطرناک برعهده واحد قانونی مرتبط خواهد بود.</a:t>
            </a:r>
          </a:p>
          <a:p>
            <a:endParaRPr lang="en-US" dirty="0"/>
          </a:p>
        </p:txBody>
      </p:sp>
      <p:sp>
        <p:nvSpPr>
          <p:cNvPr id="5" name="Slide Number Placeholder 4">
            <a:extLst>
              <a:ext uri="{FF2B5EF4-FFF2-40B4-BE49-F238E27FC236}">
                <a16:creationId xmlns:a16="http://schemas.microsoft.com/office/drawing/2014/main" xmlns="" id="{DD9556C9-62CF-4D3E-8C52-8E8BF1215D05}"/>
              </a:ext>
            </a:extLst>
          </p:cNvPr>
          <p:cNvSpPr>
            <a:spLocks noGrp="1"/>
          </p:cNvSpPr>
          <p:nvPr>
            <p:ph type="sldNum" sz="quarter" idx="12"/>
          </p:nvPr>
        </p:nvSpPr>
        <p:spPr/>
        <p:txBody>
          <a:bodyPr/>
          <a:lstStyle/>
          <a:p>
            <a:fld id="{48F63A3B-78C7-47BE-AE5E-E10140E04643}" type="slidenum">
              <a:rPr lang="en-US" smtClean="0"/>
              <a:t>118</a:t>
            </a:fld>
            <a:endParaRPr lang="en-US" dirty="0"/>
          </a:p>
        </p:txBody>
      </p:sp>
    </p:spTree>
    <p:extLst>
      <p:ext uri="{BB962C8B-B14F-4D97-AF65-F5344CB8AC3E}">
        <p14:creationId xmlns:p14="http://schemas.microsoft.com/office/powerpoint/2010/main" val="391834749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1D2C53-AAA1-456E-9347-662343D1D8B4}"/>
              </a:ext>
            </a:extLst>
          </p:cNvPr>
          <p:cNvSpPr>
            <a:spLocks noGrp="1"/>
          </p:cNvSpPr>
          <p:nvPr>
            <p:ph type="title"/>
          </p:nvPr>
        </p:nvSpPr>
        <p:spPr>
          <a:xfrm>
            <a:off x="4436563" y="1209040"/>
            <a:ext cx="6766560" cy="768096"/>
          </a:xfrm>
        </p:spPr>
        <p:txBody>
          <a:bodyPr/>
          <a:lstStyle/>
          <a:p>
            <a:r>
              <a:rPr lang="fa-IR" dirty="0"/>
              <a:t>ماده ۶</a:t>
            </a:r>
            <a:endParaRPr lang="en-US" dirty="0"/>
          </a:p>
        </p:txBody>
      </p:sp>
      <p:sp>
        <p:nvSpPr>
          <p:cNvPr id="3" name="Content Placeholder 2">
            <a:extLst>
              <a:ext uri="{FF2B5EF4-FFF2-40B4-BE49-F238E27FC236}">
                <a16:creationId xmlns:a16="http://schemas.microsoft.com/office/drawing/2014/main" xmlns="" id="{AD36342B-88AF-4B5E-B445-79B9DA667D94}"/>
              </a:ext>
            </a:extLst>
          </p:cNvPr>
          <p:cNvSpPr>
            <a:spLocks noGrp="1"/>
          </p:cNvSpPr>
          <p:nvPr>
            <p:ph idx="1"/>
          </p:nvPr>
        </p:nvSpPr>
        <p:spPr>
          <a:xfrm>
            <a:off x="3405809" y="2454656"/>
            <a:ext cx="7797314" cy="2700528"/>
          </a:xfrm>
        </p:spPr>
        <p:txBody>
          <a:bodyPr/>
          <a:lstStyle/>
          <a:p>
            <a:pPr algn="just"/>
            <a:r>
              <a:rPr lang="fa-IR" dirty="0"/>
              <a:t>درج اطلاعات کلیدی ایمنی، مخاطرات و اقدام اضطراری در مراحل بسته­بندی و </a:t>
            </a:r>
            <a:r>
              <a:rPr lang="fa-IR" dirty="0" err="1"/>
              <a:t>برچسب­گذاری</a:t>
            </a:r>
            <a:r>
              <a:rPr lang="fa-IR" dirty="0"/>
              <a:t> مواد خطرناک روی حامل / ناوگان/ محصول مطابق ضوابط ملی </a:t>
            </a:r>
            <a:r>
              <a:rPr lang="fa-IR" dirty="0" err="1"/>
              <a:t>الزامی</a:t>
            </a:r>
            <a:r>
              <a:rPr lang="fa-IR" dirty="0"/>
              <a:t> می­باشد. در صورت فقدان ضوابط ملی، لازم است از استانداردها و ضوابط بین­المللی استفاده شود. این اطلاعات می­تواند شامل برگه اطلاعات ایمنی ماده خطرناک، لوزی خطر، علایم استاندارد خطر، شماره شناسایی ماده، شماره </a:t>
            </a:r>
            <a:r>
              <a:rPr lang="fa-IR" dirty="0" err="1"/>
              <a:t>کملر</a:t>
            </a:r>
            <a:r>
              <a:rPr lang="fa-IR" dirty="0"/>
              <a:t> و مانند آن باشد.</a:t>
            </a:r>
            <a:endParaRPr lang="en-US" dirty="0"/>
          </a:p>
        </p:txBody>
      </p:sp>
      <p:sp>
        <p:nvSpPr>
          <p:cNvPr id="5" name="Slide Number Placeholder 4">
            <a:extLst>
              <a:ext uri="{FF2B5EF4-FFF2-40B4-BE49-F238E27FC236}">
                <a16:creationId xmlns:a16="http://schemas.microsoft.com/office/drawing/2014/main" xmlns="" id="{BBFB003D-A628-447A-AAC0-392A65039BB0}"/>
              </a:ext>
            </a:extLst>
          </p:cNvPr>
          <p:cNvSpPr>
            <a:spLocks noGrp="1"/>
          </p:cNvSpPr>
          <p:nvPr>
            <p:ph type="sldNum" sz="quarter" idx="12"/>
          </p:nvPr>
        </p:nvSpPr>
        <p:spPr/>
        <p:txBody>
          <a:bodyPr/>
          <a:lstStyle/>
          <a:p>
            <a:fld id="{48F63A3B-78C7-47BE-AE5E-E10140E04643}" type="slidenum">
              <a:rPr lang="en-US" smtClean="0"/>
              <a:t>119</a:t>
            </a:fld>
            <a:endParaRPr lang="en-US" dirty="0"/>
          </a:p>
        </p:txBody>
      </p:sp>
    </p:spTree>
    <p:extLst>
      <p:ext uri="{BB962C8B-B14F-4D97-AF65-F5344CB8AC3E}">
        <p14:creationId xmlns:p14="http://schemas.microsoft.com/office/powerpoint/2010/main" val="1390558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9C917D-BA64-4250-90E1-55D0BE9A6645}"/>
              </a:ext>
            </a:extLst>
          </p:cNvPr>
          <p:cNvSpPr>
            <a:spLocks noGrp="1"/>
          </p:cNvSpPr>
          <p:nvPr>
            <p:ph type="title"/>
          </p:nvPr>
        </p:nvSpPr>
        <p:spPr>
          <a:xfrm>
            <a:off x="4343798" y="347472"/>
            <a:ext cx="6766560" cy="768096"/>
          </a:xfrm>
        </p:spPr>
        <p:txBody>
          <a:bodyPr/>
          <a:lstStyle/>
          <a:p>
            <a:r>
              <a:rPr lang="fa-IR" dirty="0"/>
              <a:t>سدیم پراکسید</a:t>
            </a:r>
            <a:endParaRPr lang="en-US" dirty="0"/>
          </a:p>
        </p:txBody>
      </p:sp>
      <p:pic>
        <p:nvPicPr>
          <p:cNvPr id="6" name="Content Placeholder 5">
            <a:extLst>
              <a:ext uri="{FF2B5EF4-FFF2-40B4-BE49-F238E27FC236}">
                <a16:creationId xmlns:a16="http://schemas.microsoft.com/office/drawing/2014/main" xmlns="" id="{DB8983F8-3072-4B19-A552-18DBC3DB054B}"/>
              </a:ext>
            </a:extLst>
          </p:cNvPr>
          <p:cNvPicPr>
            <a:picLocks noGrp="1" noChangeAspect="1"/>
          </p:cNvPicPr>
          <p:nvPr>
            <p:ph idx="1"/>
          </p:nvPr>
        </p:nvPicPr>
        <p:blipFill>
          <a:blip r:embed="rId2"/>
          <a:stretch>
            <a:fillRect/>
          </a:stretch>
        </p:blipFill>
        <p:spPr>
          <a:xfrm>
            <a:off x="1457739" y="1918251"/>
            <a:ext cx="4913612" cy="2700338"/>
          </a:xfrm>
        </p:spPr>
      </p:pic>
      <p:sp>
        <p:nvSpPr>
          <p:cNvPr id="4" name="Slide Number Placeholder 3">
            <a:extLst>
              <a:ext uri="{FF2B5EF4-FFF2-40B4-BE49-F238E27FC236}">
                <a16:creationId xmlns:a16="http://schemas.microsoft.com/office/drawing/2014/main" xmlns="" id="{9F4B16D0-2335-4C57-869E-866D118E6F01}"/>
              </a:ext>
            </a:extLst>
          </p:cNvPr>
          <p:cNvSpPr>
            <a:spLocks noGrp="1"/>
          </p:cNvSpPr>
          <p:nvPr>
            <p:ph type="sldNum" sz="quarter" idx="12"/>
          </p:nvPr>
        </p:nvSpPr>
        <p:spPr/>
        <p:txBody>
          <a:bodyPr/>
          <a:lstStyle/>
          <a:p>
            <a:fld id="{48F63A3B-78C7-47BE-AE5E-E10140E04643}" type="slidenum">
              <a:rPr lang="en-US" smtClean="0"/>
              <a:t>12</a:t>
            </a:fld>
            <a:endParaRPr lang="en-US" dirty="0"/>
          </a:p>
        </p:txBody>
      </p:sp>
      <p:sp>
        <p:nvSpPr>
          <p:cNvPr id="7" name="Content Placeholder 2">
            <a:extLst>
              <a:ext uri="{FF2B5EF4-FFF2-40B4-BE49-F238E27FC236}">
                <a16:creationId xmlns:a16="http://schemas.microsoft.com/office/drawing/2014/main" xmlns="" id="{A0A822A1-70A8-4A5A-AA69-F523A7E21A66}"/>
              </a:ext>
            </a:extLst>
          </p:cNvPr>
          <p:cNvSpPr txBox="1">
            <a:spLocks/>
          </p:cNvSpPr>
          <p:nvPr/>
        </p:nvSpPr>
        <p:spPr>
          <a:xfrm>
            <a:off x="6766560" y="1918061"/>
            <a:ext cx="4913612" cy="2700528"/>
          </a:xfrm>
          <a:prstGeom prst="rect">
            <a:avLst/>
          </a:prstGeom>
        </p:spPr>
        <p:txBody>
          <a:bodyPr vert="horz" lIns="91440" tIns="45720" rIns="91440" bIns="45720" rtlCol="0">
            <a:noAutofit/>
          </a:bodyPr>
          <a:lstStyle>
            <a:lvl1pPr marL="0" indent="0" algn="r" defTabSz="914400" rtl="1" eaLnBrk="1" latinLnBrk="0" hangingPunct="1">
              <a:lnSpc>
                <a:spcPct val="100000"/>
              </a:lnSpc>
              <a:spcBef>
                <a:spcPts val="360"/>
              </a:spcBef>
              <a:buFont typeface="Arial" panose="020B0604020202020204" pitchFamily="34" charset="0"/>
              <a:buNone/>
              <a:defRPr sz="2000" kern="1200">
                <a:solidFill>
                  <a:schemeClr val="tx1"/>
                </a:solidFill>
                <a:latin typeface="+mn-lt"/>
                <a:ea typeface="+mn-ea"/>
                <a:cs typeface="2  Titr" panose="00000700000000000000" pitchFamily="2" charset="-78"/>
              </a:defRPr>
            </a:lvl1pPr>
            <a:lvl2pPr marL="685800" indent="-347472" algn="r" defTabSz="914400" rtl="1" eaLnBrk="1" latinLnBrk="0" hangingPunct="1">
              <a:lnSpc>
                <a:spcPct val="100000"/>
              </a:lnSpc>
              <a:spcBef>
                <a:spcPts val="360"/>
              </a:spcBef>
              <a:buFont typeface="Arial" panose="020B0604020202020204" pitchFamily="34" charset="0"/>
              <a:buChar char="•"/>
              <a:defRPr sz="2000" kern="1200">
                <a:solidFill>
                  <a:schemeClr val="tx1"/>
                </a:solidFill>
                <a:latin typeface="+mn-lt"/>
                <a:ea typeface="+mn-ea"/>
                <a:cs typeface="2  Titr" panose="00000700000000000000" pitchFamily="2" charset="-78"/>
              </a:defRPr>
            </a:lvl2pPr>
            <a:lvl3pPr marL="1143000" indent="-347472" algn="r" defTabSz="914400" rtl="1" eaLnBrk="1" latinLnBrk="0" hangingPunct="1">
              <a:lnSpc>
                <a:spcPct val="100000"/>
              </a:lnSpc>
              <a:spcBef>
                <a:spcPts val="360"/>
              </a:spcBef>
              <a:buFont typeface="Arial" panose="020B0604020202020204" pitchFamily="34" charset="0"/>
              <a:buChar char="•"/>
              <a:defRPr sz="2000" kern="1200">
                <a:solidFill>
                  <a:schemeClr val="tx1"/>
                </a:solidFill>
                <a:latin typeface="+mn-lt"/>
                <a:ea typeface="+mn-ea"/>
                <a:cs typeface="2  Titr" panose="00000700000000000000" pitchFamily="2" charset="-78"/>
              </a:defRPr>
            </a:lvl3pPr>
            <a:lvl4pPr marL="1600200" indent="-347472" algn="r" defTabSz="914400" rtl="1" eaLnBrk="1" latinLnBrk="0" hangingPunct="1">
              <a:lnSpc>
                <a:spcPct val="100000"/>
              </a:lnSpc>
              <a:spcBef>
                <a:spcPts val="360"/>
              </a:spcBef>
              <a:buFont typeface="Arial" panose="020B0604020202020204" pitchFamily="34" charset="0"/>
              <a:buChar char="•"/>
              <a:defRPr sz="2000" kern="1200">
                <a:solidFill>
                  <a:schemeClr val="tx1"/>
                </a:solidFill>
                <a:latin typeface="+mn-lt"/>
                <a:ea typeface="+mn-ea"/>
                <a:cs typeface="2  Titr" panose="00000700000000000000" pitchFamily="2" charset="-78"/>
              </a:defRPr>
            </a:lvl4pPr>
            <a:lvl5pPr marL="2057400" indent="-347472" algn="r" defTabSz="914400" rtl="1" eaLnBrk="1" latinLnBrk="0" hangingPunct="1">
              <a:lnSpc>
                <a:spcPct val="100000"/>
              </a:lnSpc>
              <a:spcBef>
                <a:spcPts val="360"/>
              </a:spcBef>
              <a:buFont typeface="Arial" panose="020B0604020202020204" pitchFamily="34" charset="0"/>
              <a:buChar char="•"/>
              <a:defRPr sz="2000" kern="1200">
                <a:solidFill>
                  <a:schemeClr val="tx1"/>
                </a:solidFill>
                <a:latin typeface="+mn-lt"/>
                <a:ea typeface="+mn-ea"/>
                <a:cs typeface="2  Titr" panose="000007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a-IR" sz="1800" dirty="0"/>
              <a:t>پراکسید سدیم یک ترکیب معدنی به شکل جامد زرد مایل به سفید می باشد که در صورت مخلوط شدن با مواد قابل احتراق بر اثر اصطکاک، حرارت یا تماس با رطوبت به آسانی مشتعل می شود و ممکن است تحت تأثیر طولانی مدت گرما تجزیه شود و باعث خوردگی ظروف شود.</a:t>
            </a:r>
            <a:endParaRPr lang="fa-IR" dirty="0"/>
          </a:p>
          <a:p>
            <a:endParaRPr lang="en-US" dirty="0"/>
          </a:p>
        </p:txBody>
      </p:sp>
      <p:sp>
        <p:nvSpPr>
          <p:cNvPr id="8" name="Content Placeholder 5">
            <a:extLst>
              <a:ext uri="{FF2B5EF4-FFF2-40B4-BE49-F238E27FC236}">
                <a16:creationId xmlns:a16="http://schemas.microsoft.com/office/drawing/2014/main" xmlns="" id="{54FDF679-788B-4B38-A51B-B52F7571A99D}"/>
              </a:ext>
            </a:extLst>
          </p:cNvPr>
          <p:cNvSpPr txBox="1">
            <a:spLocks/>
          </p:cNvSpPr>
          <p:nvPr/>
        </p:nvSpPr>
        <p:spPr>
          <a:xfrm>
            <a:off x="6652590" y="5131065"/>
            <a:ext cx="5027581" cy="1004691"/>
          </a:xfrm>
          <a:prstGeom prst="rect">
            <a:avLst/>
          </a:prstGeom>
        </p:spPr>
        <p:txBody>
          <a:bodyPr vert="horz" lIns="91440" tIns="45720" rIns="91440" bIns="45720" rtlCol="0">
            <a:noAutofit/>
          </a:bodyPr>
          <a:lstStyle>
            <a:lvl1pPr marL="0" indent="0" algn="r" defTabSz="914400" rtl="1" eaLnBrk="1" latinLnBrk="0" hangingPunct="1">
              <a:lnSpc>
                <a:spcPct val="100000"/>
              </a:lnSpc>
              <a:spcBef>
                <a:spcPts val="360"/>
              </a:spcBef>
              <a:buFont typeface="Arial" panose="020B0604020202020204" pitchFamily="34" charset="0"/>
              <a:buNone/>
              <a:defRPr sz="2000" kern="1200">
                <a:solidFill>
                  <a:schemeClr val="tx1"/>
                </a:solidFill>
                <a:latin typeface="+mn-lt"/>
                <a:ea typeface="+mn-ea"/>
                <a:cs typeface="2  Titr" panose="00000700000000000000" pitchFamily="2" charset="-78"/>
              </a:defRPr>
            </a:lvl1pPr>
            <a:lvl2pPr marL="685800" indent="-347472" algn="r" defTabSz="914400" rtl="1" eaLnBrk="1" latinLnBrk="0" hangingPunct="1">
              <a:lnSpc>
                <a:spcPct val="100000"/>
              </a:lnSpc>
              <a:spcBef>
                <a:spcPts val="360"/>
              </a:spcBef>
              <a:buFont typeface="Arial" panose="020B0604020202020204" pitchFamily="34" charset="0"/>
              <a:buChar char="•"/>
              <a:defRPr sz="2000" kern="1200">
                <a:solidFill>
                  <a:schemeClr val="tx1"/>
                </a:solidFill>
                <a:latin typeface="+mn-lt"/>
                <a:ea typeface="+mn-ea"/>
                <a:cs typeface="2  Titr" panose="00000700000000000000" pitchFamily="2" charset="-78"/>
              </a:defRPr>
            </a:lvl2pPr>
            <a:lvl3pPr marL="1143000" indent="-347472" algn="r" defTabSz="914400" rtl="1" eaLnBrk="1" latinLnBrk="0" hangingPunct="1">
              <a:lnSpc>
                <a:spcPct val="100000"/>
              </a:lnSpc>
              <a:spcBef>
                <a:spcPts val="360"/>
              </a:spcBef>
              <a:buFont typeface="Arial" panose="020B0604020202020204" pitchFamily="34" charset="0"/>
              <a:buChar char="•"/>
              <a:defRPr sz="2000" kern="1200">
                <a:solidFill>
                  <a:schemeClr val="tx1"/>
                </a:solidFill>
                <a:latin typeface="+mn-lt"/>
                <a:ea typeface="+mn-ea"/>
                <a:cs typeface="2  Titr" panose="00000700000000000000" pitchFamily="2" charset="-78"/>
              </a:defRPr>
            </a:lvl3pPr>
            <a:lvl4pPr marL="1600200" indent="-347472" algn="r" defTabSz="914400" rtl="1" eaLnBrk="1" latinLnBrk="0" hangingPunct="1">
              <a:lnSpc>
                <a:spcPct val="100000"/>
              </a:lnSpc>
              <a:spcBef>
                <a:spcPts val="360"/>
              </a:spcBef>
              <a:buFont typeface="Arial" panose="020B0604020202020204" pitchFamily="34" charset="0"/>
              <a:buChar char="•"/>
              <a:defRPr sz="2000" kern="1200">
                <a:solidFill>
                  <a:schemeClr val="tx1"/>
                </a:solidFill>
                <a:latin typeface="+mn-lt"/>
                <a:ea typeface="+mn-ea"/>
                <a:cs typeface="2  Titr" panose="00000700000000000000" pitchFamily="2" charset="-78"/>
              </a:defRPr>
            </a:lvl4pPr>
            <a:lvl5pPr marL="2057400" indent="-347472" algn="r" defTabSz="914400" rtl="1" eaLnBrk="1" latinLnBrk="0" hangingPunct="1">
              <a:lnSpc>
                <a:spcPct val="100000"/>
              </a:lnSpc>
              <a:spcBef>
                <a:spcPts val="360"/>
              </a:spcBef>
              <a:buFont typeface="Arial" panose="020B0604020202020204" pitchFamily="34" charset="0"/>
              <a:buChar char="•"/>
              <a:defRPr sz="2000" kern="1200">
                <a:solidFill>
                  <a:schemeClr val="tx1"/>
                </a:solidFill>
                <a:latin typeface="+mn-lt"/>
                <a:ea typeface="+mn-ea"/>
                <a:cs typeface="2  Titr" panose="000007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a-IR" sz="1800" dirty="0"/>
              <a:t>از این ماده برای سفید کردن خمیر چوب برای تولید کاغذ و </a:t>
            </a:r>
            <a:r>
              <a:rPr lang="fa-IR" sz="1800" dirty="0" err="1"/>
              <a:t>منسوجات</a:t>
            </a:r>
            <a:r>
              <a:rPr lang="fa-IR" sz="1800" dirty="0"/>
              <a:t> استفاده می شود و در حال حاضر عمدتا برای عملیات آزمایشگاهی تخصصی، به عنوان مثال، استخراج مواد معدنی از سنگ معدن های مختلف به کار می رود.</a:t>
            </a:r>
            <a:endParaRPr lang="en-US" dirty="0"/>
          </a:p>
        </p:txBody>
      </p:sp>
      <p:sp>
        <p:nvSpPr>
          <p:cNvPr id="9" name="Title 1">
            <a:extLst>
              <a:ext uri="{FF2B5EF4-FFF2-40B4-BE49-F238E27FC236}">
                <a16:creationId xmlns:a16="http://schemas.microsoft.com/office/drawing/2014/main" xmlns="" id="{F80EB1F4-59B0-40D6-A91C-3DBDED43361E}"/>
              </a:ext>
            </a:extLst>
          </p:cNvPr>
          <p:cNvSpPr txBox="1">
            <a:spLocks/>
          </p:cNvSpPr>
          <p:nvPr/>
        </p:nvSpPr>
        <p:spPr>
          <a:xfrm rot="19902078">
            <a:off x="86575" y="850831"/>
            <a:ext cx="3835463" cy="1332158"/>
          </a:xfrm>
          <a:prstGeom prst="rect">
            <a:avLst/>
          </a:prstGeom>
          <a:solidFill>
            <a:srgbClr val="FFC000"/>
          </a:solidFill>
        </p:spPr>
        <p:txBody>
          <a:bodyPr vert="horz" lIns="91440" tIns="45720" rIns="91440" bIns="45720" rtlCol="0" anchor="t">
            <a:noAutofit/>
          </a:bodyPr>
          <a:lstStyle>
            <a:lvl1pPr algn="r" defTabSz="914400" rtl="1"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ctr"/>
            <a:r>
              <a:rPr lang="fa-IR" sz="2400" dirty="0"/>
              <a:t>نام تجاری</a:t>
            </a:r>
          </a:p>
          <a:p>
            <a:pPr algn="ctr"/>
            <a:r>
              <a:rPr lang="fa-IR" sz="2400" dirty="0"/>
              <a:t> </a:t>
            </a:r>
            <a:r>
              <a:rPr lang="en-US" sz="2400" dirty="0" err="1"/>
              <a:t>Solozone</a:t>
            </a:r>
            <a:r>
              <a:rPr lang="en-US" sz="2400" dirty="0"/>
              <a:t> </a:t>
            </a:r>
            <a:r>
              <a:rPr lang="fa-IR" sz="2400" dirty="0"/>
              <a:t>و </a:t>
            </a:r>
            <a:r>
              <a:rPr lang="en-US" sz="2400" dirty="0" err="1"/>
              <a:t>Flocool</a:t>
            </a:r>
            <a:r>
              <a:rPr lang="en-US" sz="2400" dirty="0"/>
              <a:t> </a:t>
            </a:r>
            <a:endParaRPr lang="en-US" sz="5400" dirty="0"/>
          </a:p>
        </p:txBody>
      </p:sp>
    </p:spTree>
    <p:extLst>
      <p:ext uri="{BB962C8B-B14F-4D97-AF65-F5344CB8AC3E}">
        <p14:creationId xmlns:p14="http://schemas.microsoft.com/office/powerpoint/2010/main" val="3370550616"/>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199E59-65E6-4FDF-B437-3A96751347E8}"/>
              </a:ext>
            </a:extLst>
          </p:cNvPr>
          <p:cNvSpPr>
            <a:spLocks noGrp="1"/>
          </p:cNvSpPr>
          <p:nvPr>
            <p:ph type="title"/>
          </p:nvPr>
        </p:nvSpPr>
        <p:spPr>
          <a:xfrm>
            <a:off x="4383554" y="1209040"/>
            <a:ext cx="6766560" cy="768096"/>
          </a:xfrm>
        </p:spPr>
        <p:txBody>
          <a:bodyPr/>
          <a:lstStyle/>
          <a:p>
            <a:r>
              <a:rPr lang="fa-IR" dirty="0"/>
              <a:t>ماده ۷</a:t>
            </a:r>
            <a:endParaRPr lang="en-US" dirty="0"/>
          </a:p>
        </p:txBody>
      </p:sp>
      <p:sp>
        <p:nvSpPr>
          <p:cNvPr id="3" name="Content Placeholder 2">
            <a:extLst>
              <a:ext uri="{FF2B5EF4-FFF2-40B4-BE49-F238E27FC236}">
                <a16:creationId xmlns:a16="http://schemas.microsoft.com/office/drawing/2014/main" xmlns="" id="{4E355369-B3E4-406D-82DA-C0673EA77424}"/>
              </a:ext>
            </a:extLst>
          </p:cNvPr>
          <p:cNvSpPr>
            <a:spLocks noGrp="1"/>
          </p:cNvSpPr>
          <p:nvPr>
            <p:ph idx="1"/>
          </p:nvPr>
        </p:nvSpPr>
        <p:spPr>
          <a:xfrm>
            <a:off x="3432313" y="2443878"/>
            <a:ext cx="7717801" cy="2700528"/>
          </a:xfrm>
        </p:spPr>
        <p:txBody>
          <a:bodyPr/>
          <a:lstStyle/>
          <a:p>
            <a:pPr algn="just"/>
            <a:r>
              <a:rPr lang="fa-IR" dirty="0" err="1"/>
              <a:t>دستگاه‌های</a:t>
            </a:r>
            <a:r>
              <a:rPr lang="fa-IR" dirty="0"/>
              <a:t> موضوع بند (س) ماده (۱۴) قانون و وزارت راه و </a:t>
            </a:r>
            <a:r>
              <a:rPr lang="fa-IR" dirty="0" err="1"/>
              <a:t>شهرسازی</a:t>
            </a:r>
            <a:r>
              <a:rPr lang="fa-IR" dirty="0"/>
              <a:t> موظفند علاوه بر رعایت مفاد این </a:t>
            </a:r>
            <a:r>
              <a:rPr lang="fa-IR" dirty="0" err="1"/>
              <a:t>آیین‌نامه</a:t>
            </a:r>
            <a:r>
              <a:rPr lang="fa-IR" dirty="0"/>
              <a:t> نسبت به تأمین ایمنی و </a:t>
            </a:r>
            <a:r>
              <a:rPr lang="fa-IR" dirty="0" err="1"/>
              <a:t>نگهداري</a:t>
            </a:r>
            <a:r>
              <a:rPr lang="fa-IR" dirty="0"/>
              <a:t>، تدوین و ابلاغ </a:t>
            </a:r>
            <a:r>
              <a:rPr lang="fa-IR" dirty="0" err="1"/>
              <a:t>شیوه­نامه­ها</a:t>
            </a:r>
            <a:r>
              <a:rPr lang="fa-IR" dirty="0"/>
              <a:t>، </a:t>
            </a:r>
            <a:r>
              <a:rPr lang="fa-IR" dirty="0" err="1"/>
              <a:t>رويه­هاي</a:t>
            </a:r>
            <a:r>
              <a:rPr lang="fa-IR" dirty="0"/>
              <a:t> </a:t>
            </a:r>
            <a:r>
              <a:rPr lang="fa-IR" dirty="0" err="1"/>
              <a:t>اجرايي</a:t>
            </a:r>
            <a:r>
              <a:rPr lang="fa-IR" dirty="0"/>
              <a:t> و </a:t>
            </a:r>
            <a:r>
              <a:rPr lang="fa-IR" dirty="0" err="1"/>
              <a:t>دستورالعمل­هاي</a:t>
            </a:r>
            <a:r>
              <a:rPr lang="fa-IR" dirty="0"/>
              <a:t> متناسب با </a:t>
            </a:r>
            <a:r>
              <a:rPr lang="fa-IR" dirty="0" err="1"/>
              <a:t>نگهداري</a:t>
            </a:r>
            <a:r>
              <a:rPr lang="fa-IR" dirty="0"/>
              <a:t>، حمل و مصرف مواد </a:t>
            </a:r>
            <a:r>
              <a:rPr lang="fa-IR" dirty="0" err="1"/>
              <a:t>خطرناك</a:t>
            </a:r>
            <a:r>
              <a:rPr lang="fa-IR" dirty="0"/>
              <a:t> در حوزه </a:t>
            </a:r>
            <a:r>
              <a:rPr lang="fa-IR" dirty="0" err="1"/>
              <a:t>وظايف</a:t>
            </a:r>
            <a:r>
              <a:rPr lang="fa-IR" dirty="0"/>
              <a:t> و قوانین دستگاه متبوع در تأسیسات مواد </a:t>
            </a:r>
            <a:r>
              <a:rPr lang="fa-IR" dirty="0" err="1"/>
              <a:t>خطرناك</a:t>
            </a:r>
            <a:r>
              <a:rPr lang="fa-IR" dirty="0"/>
              <a:t> یا اماکن پرخطر تحت </a:t>
            </a:r>
            <a:r>
              <a:rPr lang="fa-IR" dirty="0" err="1"/>
              <a:t>مديريت</a:t>
            </a:r>
            <a:r>
              <a:rPr lang="fa-IR" dirty="0"/>
              <a:t> خود اقدام </a:t>
            </a:r>
            <a:r>
              <a:rPr lang="fa-IR" dirty="0" err="1"/>
              <a:t>نمايند</a:t>
            </a:r>
            <a:r>
              <a:rPr lang="fa-IR" dirty="0"/>
              <a:t>.</a:t>
            </a:r>
          </a:p>
          <a:p>
            <a:pPr algn="just"/>
            <a:r>
              <a:rPr lang="fa-IR" b="1" dirty="0"/>
              <a:t>تبصره- </a:t>
            </a:r>
            <a:r>
              <a:rPr lang="fa-IR" dirty="0"/>
              <a:t>برای نظارت بر </a:t>
            </a:r>
            <a:r>
              <a:rPr lang="fa-IR" dirty="0" err="1"/>
              <a:t>فرایندهای</a:t>
            </a:r>
            <a:r>
              <a:rPr lang="fa-IR" dirty="0"/>
              <a:t> </a:t>
            </a:r>
            <a:r>
              <a:rPr lang="fa-IR" dirty="0" err="1"/>
              <a:t>واپایش</a:t>
            </a:r>
            <a:r>
              <a:rPr lang="fa-IR" dirty="0"/>
              <a:t> (کنترل) در کلیه فعالیت­های مرتبط با مواد خطرناک در </a:t>
            </a:r>
            <a:r>
              <a:rPr lang="fa-IR" dirty="0" err="1"/>
              <a:t>سازمان‌ها</a:t>
            </a:r>
            <a:r>
              <a:rPr lang="fa-IR" dirty="0"/>
              <a:t>، </a:t>
            </a:r>
            <a:r>
              <a:rPr lang="fa-IR" dirty="0" err="1"/>
              <a:t>شرکت‌ها</a:t>
            </a:r>
            <a:r>
              <a:rPr lang="fa-IR" dirty="0"/>
              <a:t>، </a:t>
            </a:r>
            <a:r>
              <a:rPr lang="fa-IR" dirty="0" err="1"/>
              <a:t>کارگاه‌ها</a:t>
            </a:r>
            <a:r>
              <a:rPr lang="fa-IR" dirty="0"/>
              <a:t> و انبارها، ساماندهی واحد/ بخش ایمنی، بهداشت و </a:t>
            </a:r>
            <a:r>
              <a:rPr lang="fa-IR" dirty="0" err="1"/>
              <a:t>محیط­زیست</a:t>
            </a:r>
            <a:r>
              <a:rPr lang="fa-IR" dirty="0"/>
              <a:t> ضروری می­باشد.</a:t>
            </a:r>
            <a:endParaRPr lang="en-US" dirty="0"/>
          </a:p>
        </p:txBody>
      </p:sp>
      <p:sp>
        <p:nvSpPr>
          <p:cNvPr id="5" name="Slide Number Placeholder 4">
            <a:extLst>
              <a:ext uri="{FF2B5EF4-FFF2-40B4-BE49-F238E27FC236}">
                <a16:creationId xmlns:a16="http://schemas.microsoft.com/office/drawing/2014/main" xmlns="" id="{4C34A860-0CDB-4F95-A0E2-03968CFDF199}"/>
              </a:ext>
            </a:extLst>
          </p:cNvPr>
          <p:cNvSpPr>
            <a:spLocks noGrp="1"/>
          </p:cNvSpPr>
          <p:nvPr>
            <p:ph type="sldNum" sz="quarter" idx="12"/>
          </p:nvPr>
        </p:nvSpPr>
        <p:spPr/>
        <p:txBody>
          <a:bodyPr/>
          <a:lstStyle/>
          <a:p>
            <a:fld id="{48F63A3B-78C7-47BE-AE5E-E10140E04643}" type="slidenum">
              <a:rPr lang="en-US" smtClean="0"/>
              <a:t>120</a:t>
            </a:fld>
            <a:endParaRPr lang="en-US" dirty="0"/>
          </a:p>
        </p:txBody>
      </p:sp>
    </p:spTree>
    <p:extLst>
      <p:ext uri="{BB962C8B-B14F-4D97-AF65-F5344CB8AC3E}">
        <p14:creationId xmlns:p14="http://schemas.microsoft.com/office/powerpoint/2010/main" val="164777895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BC8208-7C37-4D86-B382-596DA09792D7}"/>
              </a:ext>
            </a:extLst>
          </p:cNvPr>
          <p:cNvSpPr>
            <a:spLocks noGrp="1"/>
          </p:cNvSpPr>
          <p:nvPr>
            <p:ph type="title"/>
          </p:nvPr>
        </p:nvSpPr>
        <p:spPr>
          <a:xfrm>
            <a:off x="4370302" y="985211"/>
            <a:ext cx="6766560" cy="768096"/>
          </a:xfrm>
        </p:spPr>
        <p:txBody>
          <a:bodyPr/>
          <a:lstStyle/>
          <a:p>
            <a:pPr algn="r" rtl="1"/>
            <a:r>
              <a:rPr lang="fa-IR" dirty="0"/>
              <a:t>ماده ۸</a:t>
            </a:r>
            <a:endParaRPr lang="en-US" dirty="0"/>
          </a:p>
        </p:txBody>
      </p:sp>
      <p:sp>
        <p:nvSpPr>
          <p:cNvPr id="3" name="Content Placeholder 2">
            <a:extLst>
              <a:ext uri="{FF2B5EF4-FFF2-40B4-BE49-F238E27FC236}">
                <a16:creationId xmlns:a16="http://schemas.microsoft.com/office/drawing/2014/main" xmlns="" id="{3287D07F-7CCD-4A01-A8DF-DBC21C4E1A37}"/>
              </a:ext>
            </a:extLst>
          </p:cNvPr>
          <p:cNvSpPr>
            <a:spLocks noGrp="1"/>
          </p:cNvSpPr>
          <p:nvPr>
            <p:ph idx="1"/>
          </p:nvPr>
        </p:nvSpPr>
        <p:spPr>
          <a:xfrm>
            <a:off x="3339548" y="2393388"/>
            <a:ext cx="7797314" cy="2700528"/>
          </a:xfrm>
        </p:spPr>
        <p:txBody>
          <a:bodyPr/>
          <a:lstStyle/>
          <a:p>
            <a:pPr algn="just"/>
            <a:r>
              <a:rPr lang="fa-IR" dirty="0" err="1"/>
              <a:t>مسئوليت</a:t>
            </a:r>
            <a:r>
              <a:rPr lang="fa-IR" dirty="0"/>
              <a:t> تأمین </a:t>
            </a:r>
            <a:r>
              <a:rPr lang="fa-IR" dirty="0" err="1"/>
              <a:t>ايمني</a:t>
            </a:r>
            <a:r>
              <a:rPr lang="fa-IR" dirty="0"/>
              <a:t> در تأسیسات مواد </a:t>
            </a:r>
            <a:r>
              <a:rPr lang="fa-IR" dirty="0" err="1"/>
              <a:t>خطرناك</a:t>
            </a:r>
            <a:r>
              <a:rPr lang="fa-IR" dirty="0"/>
              <a:t> بر عهده مسئول تأسیسات و در اصناف، </a:t>
            </a:r>
            <a:r>
              <a:rPr lang="fa-IR" dirty="0" err="1"/>
              <a:t>اماكن</a:t>
            </a:r>
            <a:r>
              <a:rPr lang="fa-IR" dirty="0"/>
              <a:t> و مشاغل مشمول قانون نظام </a:t>
            </a:r>
            <a:r>
              <a:rPr lang="fa-IR" dirty="0" err="1"/>
              <a:t>صنفي</a:t>
            </a:r>
            <a:r>
              <a:rPr lang="fa-IR" dirty="0"/>
              <a:t> </a:t>
            </a:r>
            <a:r>
              <a:rPr lang="fa-IR" dirty="0" err="1"/>
              <a:t>كشور</a:t>
            </a:r>
            <a:r>
              <a:rPr lang="fa-IR" dirty="0"/>
              <a:t> بر عهده متصدی کالا و در </a:t>
            </a:r>
            <a:r>
              <a:rPr lang="fa-IR" dirty="0" err="1"/>
              <a:t>فرايند</a:t>
            </a:r>
            <a:r>
              <a:rPr lang="fa-IR" dirty="0"/>
              <a:t> حمل ‌و نقل مواد </a:t>
            </a:r>
            <a:r>
              <a:rPr lang="fa-IR" dirty="0" err="1"/>
              <a:t>خطرناك</a:t>
            </a:r>
            <a:r>
              <a:rPr lang="fa-IR" dirty="0"/>
              <a:t> بر عهده </a:t>
            </a:r>
            <a:r>
              <a:rPr lang="fa-IR" dirty="0" err="1"/>
              <a:t>متصدي</a:t>
            </a:r>
            <a:r>
              <a:rPr lang="fa-IR" dirty="0"/>
              <a:t> </a:t>
            </a:r>
            <a:r>
              <a:rPr lang="fa-IR" dirty="0" err="1"/>
              <a:t>حمل‌ونقل</a:t>
            </a:r>
            <a:r>
              <a:rPr lang="fa-IR" dirty="0"/>
              <a:t> مطابق با ضوابط و </a:t>
            </a:r>
            <a:r>
              <a:rPr lang="fa-IR" dirty="0" err="1"/>
              <a:t>دستورالعمل‌های</a:t>
            </a:r>
            <a:r>
              <a:rPr lang="fa-IR" dirty="0"/>
              <a:t> مصوب و استانداردهای مربوط است.</a:t>
            </a:r>
            <a:endParaRPr lang="en-US" dirty="0"/>
          </a:p>
        </p:txBody>
      </p:sp>
      <p:sp>
        <p:nvSpPr>
          <p:cNvPr id="5" name="Slide Number Placeholder 4">
            <a:extLst>
              <a:ext uri="{FF2B5EF4-FFF2-40B4-BE49-F238E27FC236}">
                <a16:creationId xmlns:a16="http://schemas.microsoft.com/office/drawing/2014/main" xmlns="" id="{D5A089C0-7C7A-47BF-9F03-522AF7EEC1D5}"/>
              </a:ext>
            </a:extLst>
          </p:cNvPr>
          <p:cNvSpPr>
            <a:spLocks noGrp="1"/>
          </p:cNvSpPr>
          <p:nvPr>
            <p:ph type="sldNum" sz="quarter" idx="12"/>
          </p:nvPr>
        </p:nvSpPr>
        <p:spPr/>
        <p:txBody>
          <a:bodyPr/>
          <a:lstStyle/>
          <a:p>
            <a:fld id="{48F63A3B-78C7-47BE-AE5E-E10140E04643}" type="slidenum">
              <a:rPr lang="en-US" smtClean="0"/>
              <a:t>121</a:t>
            </a:fld>
            <a:endParaRPr lang="en-US" dirty="0"/>
          </a:p>
        </p:txBody>
      </p:sp>
    </p:spTree>
    <p:extLst>
      <p:ext uri="{BB962C8B-B14F-4D97-AF65-F5344CB8AC3E}">
        <p14:creationId xmlns:p14="http://schemas.microsoft.com/office/powerpoint/2010/main" val="71833494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BF95DEC-8898-4C23-BD5C-313F77F4FEC4}"/>
              </a:ext>
            </a:extLst>
          </p:cNvPr>
          <p:cNvSpPr>
            <a:spLocks noGrp="1"/>
          </p:cNvSpPr>
          <p:nvPr>
            <p:ph idx="1"/>
          </p:nvPr>
        </p:nvSpPr>
        <p:spPr>
          <a:xfrm>
            <a:off x="3352800" y="2456876"/>
            <a:ext cx="7638288" cy="3192338"/>
          </a:xfrm>
        </p:spPr>
        <p:txBody>
          <a:bodyPr/>
          <a:lstStyle/>
          <a:p>
            <a:pPr algn="just" rtl="1"/>
            <a:r>
              <a:rPr lang="fa-IR" b="1" dirty="0"/>
              <a:t>تبصره ۱- </a:t>
            </a:r>
            <a:r>
              <a:rPr lang="fa-IR" dirty="0"/>
              <a:t>تولید­کنندگان و </a:t>
            </a:r>
            <a:r>
              <a:rPr lang="fa-IR" dirty="0" err="1"/>
              <a:t>واردکنندگان</a:t>
            </a:r>
            <a:r>
              <a:rPr lang="fa-IR" dirty="0"/>
              <a:t> مواد خطرناک موظف به تهیه برگه اطلاعات ایمنی ماده خطرناک بر اساس استانداردهای مربوط هستند و لازم است این برگه در فرایند حمل، انبارش، مصرف و فروش مواد خطرناک درج ‌شده باشد.</a:t>
            </a:r>
          </a:p>
          <a:p>
            <a:pPr algn="just" rtl="1"/>
            <a:r>
              <a:rPr lang="fa-IR" b="1" dirty="0"/>
              <a:t>تبصره ۲- </a:t>
            </a:r>
            <a:r>
              <a:rPr lang="fa-IR" dirty="0" err="1"/>
              <a:t>علامت­گذاری</a:t>
            </a:r>
            <a:r>
              <a:rPr lang="fa-IR" dirty="0"/>
              <a:t> </a:t>
            </a:r>
            <a:r>
              <a:rPr lang="fa-IR" dirty="0" err="1"/>
              <a:t>پسماندهای</a:t>
            </a:r>
            <a:r>
              <a:rPr lang="fa-IR" dirty="0"/>
              <a:t> هسته­ای و پرتوی بر اساس مقررات و ضوابط مرکز نظام ایمنی هسته­ای کشور (سازمان انرژی اتمی ایران) صورت می­پذیرد. همچنین </a:t>
            </a:r>
            <a:r>
              <a:rPr lang="fa-IR" dirty="0" err="1"/>
              <a:t>علامت­گذاری</a:t>
            </a:r>
            <a:r>
              <a:rPr lang="fa-IR" dirty="0"/>
              <a:t> </a:t>
            </a:r>
            <a:r>
              <a:rPr lang="fa-IR" dirty="0" err="1"/>
              <a:t>پسماندهای</a:t>
            </a:r>
            <a:r>
              <a:rPr lang="fa-IR" dirty="0"/>
              <a:t> </a:t>
            </a:r>
            <a:r>
              <a:rPr lang="fa-IR" dirty="0" err="1"/>
              <a:t>غیرهسته­ای</a:t>
            </a:r>
            <a:r>
              <a:rPr lang="fa-IR" dirty="0"/>
              <a:t> با نظارت سازمان حفاظت </a:t>
            </a:r>
            <a:r>
              <a:rPr lang="fa-IR" dirty="0" err="1"/>
              <a:t>محیط­زیست</a:t>
            </a:r>
            <a:r>
              <a:rPr lang="fa-IR" dirty="0"/>
              <a:t> انجام می­گردد.</a:t>
            </a:r>
          </a:p>
          <a:p>
            <a:pPr algn="just" rtl="1"/>
            <a:r>
              <a:rPr lang="fa-IR" b="1" dirty="0"/>
              <a:t>تبصره ۳- </a:t>
            </a:r>
            <a:r>
              <a:rPr lang="fa-IR" dirty="0"/>
              <a:t>مسئولیت تأمین ایمنی در تولید و بسته­بندی مواد خطرناک بر عهده متصدی کالا و دستگاه مسئول مربوط می­باشد.</a:t>
            </a:r>
          </a:p>
          <a:p>
            <a:endParaRPr lang="en-US" dirty="0"/>
          </a:p>
        </p:txBody>
      </p:sp>
      <p:sp>
        <p:nvSpPr>
          <p:cNvPr id="5" name="Slide Number Placeholder 4">
            <a:extLst>
              <a:ext uri="{FF2B5EF4-FFF2-40B4-BE49-F238E27FC236}">
                <a16:creationId xmlns:a16="http://schemas.microsoft.com/office/drawing/2014/main" xmlns="" id="{13C9F21F-279C-4623-ABDF-960F9B869E9F}"/>
              </a:ext>
            </a:extLst>
          </p:cNvPr>
          <p:cNvSpPr>
            <a:spLocks noGrp="1"/>
          </p:cNvSpPr>
          <p:nvPr>
            <p:ph type="sldNum" sz="quarter" idx="12"/>
          </p:nvPr>
        </p:nvSpPr>
        <p:spPr/>
        <p:txBody>
          <a:bodyPr/>
          <a:lstStyle/>
          <a:p>
            <a:fld id="{48F63A3B-78C7-47BE-AE5E-E10140E04643}" type="slidenum">
              <a:rPr lang="en-US" smtClean="0"/>
              <a:t>122</a:t>
            </a:fld>
            <a:endParaRPr lang="en-US" dirty="0"/>
          </a:p>
        </p:txBody>
      </p:sp>
      <p:sp>
        <p:nvSpPr>
          <p:cNvPr id="6" name="Title 1">
            <a:extLst>
              <a:ext uri="{FF2B5EF4-FFF2-40B4-BE49-F238E27FC236}">
                <a16:creationId xmlns:a16="http://schemas.microsoft.com/office/drawing/2014/main" xmlns="" id="{9F2322A8-0AE4-420D-9899-DDF35A8882FE}"/>
              </a:ext>
            </a:extLst>
          </p:cNvPr>
          <p:cNvSpPr>
            <a:spLocks noGrp="1"/>
          </p:cNvSpPr>
          <p:nvPr>
            <p:ph type="title"/>
          </p:nvPr>
        </p:nvSpPr>
        <p:spPr>
          <a:xfrm>
            <a:off x="4224528" y="1208786"/>
            <a:ext cx="6767512" cy="768350"/>
          </a:xfrm>
        </p:spPr>
        <p:txBody>
          <a:bodyPr/>
          <a:lstStyle/>
          <a:p>
            <a:pPr algn="r" rtl="1"/>
            <a:r>
              <a:rPr lang="fa-IR" dirty="0"/>
              <a:t>ماده ۸</a:t>
            </a:r>
            <a:endParaRPr lang="en-US" dirty="0"/>
          </a:p>
        </p:txBody>
      </p:sp>
    </p:spTree>
    <p:extLst>
      <p:ext uri="{BB962C8B-B14F-4D97-AF65-F5344CB8AC3E}">
        <p14:creationId xmlns:p14="http://schemas.microsoft.com/office/powerpoint/2010/main" val="382151277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B0F3F1-40CD-4337-8E4D-FDB6C5F0D49D}"/>
              </a:ext>
            </a:extLst>
          </p:cNvPr>
          <p:cNvSpPr>
            <a:spLocks noGrp="1"/>
          </p:cNvSpPr>
          <p:nvPr>
            <p:ph type="title"/>
          </p:nvPr>
        </p:nvSpPr>
        <p:spPr>
          <a:xfrm>
            <a:off x="4423311" y="1209040"/>
            <a:ext cx="6766560" cy="768096"/>
          </a:xfrm>
        </p:spPr>
        <p:txBody>
          <a:bodyPr/>
          <a:lstStyle/>
          <a:p>
            <a:r>
              <a:rPr lang="fa-IR" dirty="0"/>
              <a:t>ماده ۹</a:t>
            </a:r>
            <a:endParaRPr lang="en-US" dirty="0"/>
          </a:p>
        </p:txBody>
      </p:sp>
      <p:sp>
        <p:nvSpPr>
          <p:cNvPr id="3" name="Content Placeholder 2">
            <a:extLst>
              <a:ext uri="{FF2B5EF4-FFF2-40B4-BE49-F238E27FC236}">
                <a16:creationId xmlns:a16="http://schemas.microsoft.com/office/drawing/2014/main" xmlns="" id="{B8E487FB-315C-44A0-91FA-D977B90D64E3}"/>
              </a:ext>
            </a:extLst>
          </p:cNvPr>
          <p:cNvSpPr>
            <a:spLocks noGrp="1"/>
          </p:cNvSpPr>
          <p:nvPr>
            <p:ph idx="1"/>
          </p:nvPr>
        </p:nvSpPr>
        <p:spPr>
          <a:xfrm>
            <a:off x="3472070" y="2454656"/>
            <a:ext cx="7717801" cy="2700528"/>
          </a:xfrm>
        </p:spPr>
        <p:txBody>
          <a:bodyPr/>
          <a:lstStyle/>
          <a:p>
            <a:pPr algn="just"/>
            <a:r>
              <a:rPr lang="fa-IR" dirty="0"/>
              <a:t>بر اساس قانون حفاظت در برابر اشعه - مصوب ۱۳۶۸- سازمان انرژی اتمی ایران واحد قانونی ناظر بر استفاده ایمن از انرژی هسته­ای و منابع پرتوی کشور می­باشد و در این راستا رعایت مقررات و ضوابط مصوب آن سازمان در انجام هرگونه فعالیت پرتوی در سطح کشور توسط </a:t>
            </a:r>
            <a:r>
              <a:rPr lang="fa-IR" dirty="0" err="1"/>
              <a:t>بهره­برداران</a:t>
            </a:r>
            <a:r>
              <a:rPr lang="fa-IR" dirty="0"/>
              <a:t> و دارندگان پروانه/ مجوز </a:t>
            </a:r>
            <a:r>
              <a:rPr lang="fa-IR" dirty="0" err="1"/>
              <a:t>الزامی</a:t>
            </a:r>
            <a:r>
              <a:rPr lang="fa-IR" dirty="0"/>
              <a:t> است</a:t>
            </a:r>
            <a:r>
              <a:rPr lang="fa-IR" b="1" dirty="0"/>
              <a:t>.</a:t>
            </a:r>
            <a:endParaRPr lang="fa-IR" dirty="0"/>
          </a:p>
          <a:p>
            <a:endParaRPr lang="en-US" dirty="0"/>
          </a:p>
        </p:txBody>
      </p:sp>
      <p:sp>
        <p:nvSpPr>
          <p:cNvPr id="5" name="Slide Number Placeholder 4">
            <a:extLst>
              <a:ext uri="{FF2B5EF4-FFF2-40B4-BE49-F238E27FC236}">
                <a16:creationId xmlns:a16="http://schemas.microsoft.com/office/drawing/2014/main" xmlns="" id="{046949B6-64A3-45C1-9CB8-6C724B04F8DA}"/>
              </a:ext>
            </a:extLst>
          </p:cNvPr>
          <p:cNvSpPr>
            <a:spLocks noGrp="1"/>
          </p:cNvSpPr>
          <p:nvPr>
            <p:ph type="sldNum" sz="quarter" idx="12"/>
          </p:nvPr>
        </p:nvSpPr>
        <p:spPr/>
        <p:txBody>
          <a:bodyPr/>
          <a:lstStyle/>
          <a:p>
            <a:fld id="{48F63A3B-78C7-47BE-AE5E-E10140E04643}" type="slidenum">
              <a:rPr lang="en-US" smtClean="0"/>
              <a:t>123</a:t>
            </a:fld>
            <a:endParaRPr lang="en-US" dirty="0"/>
          </a:p>
        </p:txBody>
      </p:sp>
    </p:spTree>
    <p:extLst>
      <p:ext uri="{BB962C8B-B14F-4D97-AF65-F5344CB8AC3E}">
        <p14:creationId xmlns:p14="http://schemas.microsoft.com/office/powerpoint/2010/main" val="52381335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4BD35A-0AB2-4635-96BD-4560DCE187DA}"/>
              </a:ext>
            </a:extLst>
          </p:cNvPr>
          <p:cNvSpPr>
            <a:spLocks noGrp="1"/>
          </p:cNvSpPr>
          <p:nvPr>
            <p:ph type="title"/>
          </p:nvPr>
        </p:nvSpPr>
        <p:spPr>
          <a:xfrm>
            <a:off x="4224528" y="1209040"/>
            <a:ext cx="6766560" cy="768096"/>
          </a:xfrm>
        </p:spPr>
        <p:txBody>
          <a:bodyPr/>
          <a:lstStyle/>
          <a:p>
            <a:r>
              <a:rPr lang="fa-IR" dirty="0"/>
              <a:t>ماده ۱۰</a:t>
            </a:r>
            <a:endParaRPr lang="en-US" dirty="0"/>
          </a:p>
        </p:txBody>
      </p:sp>
      <p:sp>
        <p:nvSpPr>
          <p:cNvPr id="3" name="Content Placeholder 2">
            <a:extLst>
              <a:ext uri="{FF2B5EF4-FFF2-40B4-BE49-F238E27FC236}">
                <a16:creationId xmlns:a16="http://schemas.microsoft.com/office/drawing/2014/main" xmlns="" id="{74304779-F340-4C1B-AC87-62F0A1F89D76}"/>
              </a:ext>
            </a:extLst>
          </p:cNvPr>
          <p:cNvSpPr>
            <a:spLocks noGrp="1"/>
          </p:cNvSpPr>
          <p:nvPr>
            <p:ph idx="1"/>
          </p:nvPr>
        </p:nvSpPr>
        <p:spPr>
          <a:xfrm>
            <a:off x="3445565" y="2496886"/>
            <a:ext cx="7545523" cy="2700528"/>
          </a:xfrm>
        </p:spPr>
        <p:txBody>
          <a:bodyPr/>
          <a:lstStyle/>
          <a:p>
            <a:pPr algn="just"/>
            <a:r>
              <a:rPr lang="fa-IR" dirty="0"/>
              <a:t>کلیه </a:t>
            </a:r>
            <a:r>
              <a:rPr lang="fa-IR" dirty="0" err="1"/>
              <a:t>دستگاه‌های</a:t>
            </a:r>
            <a:r>
              <a:rPr lang="fa-IR" dirty="0"/>
              <a:t> اجرایی مرتبط با مواد خطرناک موظفند ظرف یک­سال از تاریخ تصویب این </a:t>
            </a:r>
            <a:r>
              <a:rPr lang="fa-IR" dirty="0" err="1"/>
              <a:t>آیین‌نامه</a:t>
            </a:r>
            <a:r>
              <a:rPr lang="fa-IR" dirty="0"/>
              <a:t>، نسبت به تدوین برنامه آموزشی و برگزاری </a:t>
            </a:r>
            <a:r>
              <a:rPr lang="fa-IR" dirty="0" err="1"/>
              <a:t>دوره‎های</a:t>
            </a:r>
            <a:r>
              <a:rPr lang="fa-IR" dirty="0"/>
              <a:t> آموزشی ایمنی متناسب با مواد خطرناک برای تمامی کارکنان شاغل (اعم از </a:t>
            </a:r>
            <a:r>
              <a:rPr lang="fa-IR" dirty="0" err="1"/>
              <a:t>رسمي</a:t>
            </a:r>
            <a:r>
              <a:rPr lang="fa-IR" dirty="0"/>
              <a:t>، قراردادی، </a:t>
            </a:r>
            <a:r>
              <a:rPr lang="fa-IR" dirty="0" err="1"/>
              <a:t>پيمانی</a:t>
            </a:r>
            <a:r>
              <a:rPr lang="fa-IR" dirty="0"/>
              <a:t> و یا سایر عناوین همکاری) در تأسیسات مواد </a:t>
            </a:r>
            <a:r>
              <a:rPr lang="fa-IR" dirty="0" err="1"/>
              <a:t>خطرناك</a:t>
            </a:r>
            <a:r>
              <a:rPr lang="fa-IR" dirty="0"/>
              <a:t>، توسط مراکز ذی­صلاح و مورد تأیید دستگاه مسئول، اقدام نمایند. دوره­های </a:t>
            </a:r>
            <a:r>
              <a:rPr lang="fa-IR" dirty="0" err="1"/>
              <a:t>آموزشي</a:t>
            </a:r>
            <a:r>
              <a:rPr lang="fa-IR" dirty="0"/>
              <a:t> </a:t>
            </a:r>
            <a:r>
              <a:rPr lang="fa-IR" dirty="0" err="1"/>
              <a:t>گذرانده‌شده</a:t>
            </a:r>
            <a:r>
              <a:rPr lang="fa-IR" dirty="0"/>
              <a:t> </a:t>
            </a:r>
            <a:r>
              <a:rPr lang="fa-IR" dirty="0" err="1"/>
              <a:t>كاركنان</a:t>
            </a:r>
            <a:r>
              <a:rPr lang="fa-IR" dirty="0"/>
              <a:t> در سوابق آموزشی ایشان درج می­گردد.</a:t>
            </a:r>
            <a:endParaRPr lang="en-US" dirty="0"/>
          </a:p>
        </p:txBody>
      </p:sp>
      <p:sp>
        <p:nvSpPr>
          <p:cNvPr id="5" name="Slide Number Placeholder 4">
            <a:extLst>
              <a:ext uri="{FF2B5EF4-FFF2-40B4-BE49-F238E27FC236}">
                <a16:creationId xmlns:a16="http://schemas.microsoft.com/office/drawing/2014/main" xmlns="" id="{1EC4F93B-A1D7-41F5-B40F-F35AC0E456CB}"/>
              </a:ext>
            </a:extLst>
          </p:cNvPr>
          <p:cNvSpPr>
            <a:spLocks noGrp="1"/>
          </p:cNvSpPr>
          <p:nvPr>
            <p:ph type="sldNum" sz="quarter" idx="12"/>
          </p:nvPr>
        </p:nvSpPr>
        <p:spPr/>
        <p:txBody>
          <a:bodyPr/>
          <a:lstStyle/>
          <a:p>
            <a:fld id="{48F63A3B-78C7-47BE-AE5E-E10140E04643}" type="slidenum">
              <a:rPr lang="en-US" smtClean="0"/>
              <a:t>124</a:t>
            </a:fld>
            <a:endParaRPr lang="en-US" dirty="0"/>
          </a:p>
        </p:txBody>
      </p:sp>
    </p:spTree>
    <p:extLst>
      <p:ext uri="{BB962C8B-B14F-4D97-AF65-F5344CB8AC3E}">
        <p14:creationId xmlns:p14="http://schemas.microsoft.com/office/powerpoint/2010/main" val="47159877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F56EAE-E84C-478C-998E-CA98C03063A3}"/>
              </a:ext>
            </a:extLst>
          </p:cNvPr>
          <p:cNvSpPr>
            <a:spLocks noGrp="1"/>
          </p:cNvSpPr>
          <p:nvPr>
            <p:ph type="title"/>
          </p:nvPr>
        </p:nvSpPr>
        <p:spPr>
          <a:xfrm>
            <a:off x="4224528" y="1209040"/>
            <a:ext cx="6766560" cy="768096"/>
          </a:xfrm>
        </p:spPr>
        <p:txBody>
          <a:bodyPr/>
          <a:lstStyle/>
          <a:p>
            <a:pPr algn="r" rtl="1"/>
            <a:r>
              <a:rPr lang="fa-IR" dirty="0"/>
              <a:t>ماده 10</a:t>
            </a:r>
            <a:endParaRPr lang="en-US" dirty="0"/>
          </a:p>
        </p:txBody>
      </p:sp>
      <p:sp>
        <p:nvSpPr>
          <p:cNvPr id="3" name="Content Placeholder 2">
            <a:extLst>
              <a:ext uri="{FF2B5EF4-FFF2-40B4-BE49-F238E27FC236}">
                <a16:creationId xmlns:a16="http://schemas.microsoft.com/office/drawing/2014/main" xmlns="" id="{33D8074D-838F-4051-BDF8-ACB04547BDC9}"/>
              </a:ext>
            </a:extLst>
          </p:cNvPr>
          <p:cNvSpPr>
            <a:spLocks noGrp="1"/>
          </p:cNvSpPr>
          <p:nvPr>
            <p:ph idx="1"/>
          </p:nvPr>
        </p:nvSpPr>
        <p:spPr>
          <a:xfrm>
            <a:off x="3445565" y="2510138"/>
            <a:ext cx="7545523" cy="2700528"/>
          </a:xfrm>
        </p:spPr>
        <p:txBody>
          <a:bodyPr/>
          <a:lstStyle/>
          <a:p>
            <a:pPr algn="just" rtl="1"/>
            <a:r>
              <a:rPr lang="fa-IR" b="1" dirty="0"/>
              <a:t>تبصره ۱- </a:t>
            </a:r>
            <a:r>
              <a:rPr lang="fa-IR" dirty="0"/>
              <a:t>واگذاری مشاغل مربوط به تأسیسات مواد خطرناک به افراد، منوط به گذراندن دوره آموزشی ایمنی متناسب با نوع ماده خطرناک است.</a:t>
            </a:r>
          </a:p>
          <a:p>
            <a:pPr algn="just" rtl="1"/>
            <a:r>
              <a:rPr lang="fa-IR" b="1" dirty="0"/>
              <a:t>تبصره ۲-</a:t>
            </a:r>
            <a:r>
              <a:rPr lang="fa-IR" dirty="0"/>
              <a:t> </a:t>
            </a:r>
            <a:r>
              <a:rPr lang="fa-IR" dirty="0" err="1"/>
              <a:t>درخصوص</a:t>
            </a:r>
            <a:r>
              <a:rPr lang="fa-IR" dirty="0"/>
              <a:t> </a:t>
            </a:r>
            <a:r>
              <a:rPr lang="fa-IR" dirty="0" err="1"/>
              <a:t>دوره‎هایی</a:t>
            </a:r>
            <a:r>
              <a:rPr lang="fa-IR" dirty="0"/>
              <a:t> که به تشخیص دستگاه مسئول نیاز به بازآموزی دارند، متناسب با برنامه آموزشی موضوع این ماده اقدام می­گردد.</a:t>
            </a:r>
          </a:p>
          <a:p>
            <a:endParaRPr lang="en-US" dirty="0"/>
          </a:p>
        </p:txBody>
      </p:sp>
      <p:sp>
        <p:nvSpPr>
          <p:cNvPr id="5" name="Slide Number Placeholder 4">
            <a:extLst>
              <a:ext uri="{FF2B5EF4-FFF2-40B4-BE49-F238E27FC236}">
                <a16:creationId xmlns:a16="http://schemas.microsoft.com/office/drawing/2014/main" xmlns="" id="{C1149168-7A11-40C1-9921-4C5D901DED8A}"/>
              </a:ext>
            </a:extLst>
          </p:cNvPr>
          <p:cNvSpPr>
            <a:spLocks noGrp="1"/>
          </p:cNvSpPr>
          <p:nvPr>
            <p:ph type="sldNum" sz="quarter" idx="12"/>
          </p:nvPr>
        </p:nvSpPr>
        <p:spPr/>
        <p:txBody>
          <a:bodyPr/>
          <a:lstStyle/>
          <a:p>
            <a:fld id="{48F63A3B-78C7-47BE-AE5E-E10140E04643}" type="slidenum">
              <a:rPr lang="en-US" smtClean="0"/>
              <a:t>125</a:t>
            </a:fld>
            <a:endParaRPr lang="en-US" dirty="0"/>
          </a:p>
        </p:txBody>
      </p:sp>
    </p:spTree>
    <p:extLst>
      <p:ext uri="{BB962C8B-B14F-4D97-AF65-F5344CB8AC3E}">
        <p14:creationId xmlns:p14="http://schemas.microsoft.com/office/powerpoint/2010/main" val="228511227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3309F-E40C-4622-8CDE-181479F1A333}"/>
              </a:ext>
            </a:extLst>
          </p:cNvPr>
          <p:cNvSpPr>
            <a:spLocks noGrp="1"/>
          </p:cNvSpPr>
          <p:nvPr>
            <p:ph type="title"/>
          </p:nvPr>
        </p:nvSpPr>
        <p:spPr>
          <a:xfrm>
            <a:off x="4410059" y="1110664"/>
            <a:ext cx="6766560" cy="768096"/>
          </a:xfrm>
        </p:spPr>
        <p:txBody>
          <a:bodyPr/>
          <a:lstStyle/>
          <a:p>
            <a:r>
              <a:rPr lang="fa-IR" dirty="0"/>
              <a:t>ماده ۱۱</a:t>
            </a:r>
            <a:endParaRPr lang="en-US" dirty="0"/>
          </a:p>
        </p:txBody>
      </p:sp>
      <p:sp>
        <p:nvSpPr>
          <p:cNvPr id="3" name="Content Placeholder 2">
            <a:extLst>
              <a:ext uri="{FF2B5EF4-FFF2-40B4-BE49-F238E27FC236}">
                <a16:creationId xmlns:a16="http://schemas.microsoft.com/office/drawing/2014/main" xmlns="" id="{D9F1306B-1AC9-4F60-BB1B-3F0AE45EEAC2}"/>
              </a:ext>
            </a:extLst>
          </p:cNvPr>
          <p:cNvSpPr>
            <a:spLocks noGrp="1"/>
          </p:cNvSpPr>
          <p:nvPr>
            <p:ph idx="1"/>
          </p:nvPr>
        </p:nvSpPr>
        <p:spPr>
          <a:xfrm>
            <a:off x="3352800" y="2414369"/>
            <a:ext cx="7823819" cy="2700528"/>
          </a:xfrm>
        </p:spPr>
        <p:txBody>
          <a:bodyPr/>
          <a:lstStyle/>
          <a:p>
            <a:pPr algn="just"/>
            <a:r>
              <a:rPr lang="fa-IR" dirty="0"/>
              <a:t>دستگاه­های اجرایی مسئول و همکار در حوزه مواد خطرناک، باید به نحوی در اسناد </a:t>
            </a:r>
            <a:r>
              <a:rPr lang="fa-IR" dirty="0" err="1"/>
              <a:t>مناقصات</a:t>
            </a:r>
            <a:r>
              <a:rPr lang="fa-IR" dirty="0"/>
              <a:t> و شرایط خصوصی </a:t>
            </a:r>
            <a:r>
              <a:rPr lang="fa-IR" dirty="0" err="1"/>
              <a:t>قراردادها</a:t>
            </a:r>
            <a:r>
              <a:rPr lang="fa-IR" dirty="0"/>
              <a:t> برنامه­ریزی و اقدام نمایند که کارکنان مرتبط با حوزه مواد خطرناک در شرکت­های مشاور و پیمانکار، به تشخیص دستگاه اجرایی مربوط موظف به ارایه </a:t>
            </a:r>
            <a:r>
              <a:rPr lang="fa-IR" dirty="0" err="1"/>
              <a:t>گواهی‌نامه­های</a:t>
            </a:r>
            <a:r>
              <a:rPr lang="fa-IR" dirty="0"/>
              <a:t> مورد قبول یا شرکت در دوره­های آموزشی و بازآموزی مورد نظر دستگاه مسئول و اخذ نمره قبولی گردند.</a:t>
            </a:r>
            <a:endParaRPr lang="en-US" dirty="0"/>
          </a:p>
        </p:txBody>
      </p:sp>
      <p:sp>
        <p:nvSpPr>
          <p:cNvPr id="5" name="Slide Number Placeholder 4">
            <a:extLst>
              <a:ext uri="{FF2B5EF4-FFF2-40B4-BE49-F238E27FC236}">
                <a16:creationId xmlns:a16="http://schemas.microsoft.com/office/drawing/2014/main" xmlns="" id="{6FB766D3-9912-4F81-87B8-D9B39388CD66}"/>
              </a:ext>
            </a:extLst>
          </p:cNvPr>
          <p:cNvSpPr>
            <a:spLocks noGrp="1"/>
          </p:cNvSpPr>
          <p:nvPr>
            <p:ph type="sldNum" sz="quarter" idx="12"/>
          </p:nvPr>
        </p:nvSpPr>
        <p:spPr/>
        <p:txBody>
          <a:bodyPr/>
          <a:lstStyle/>
          <a:p>
            <a:fld id="{48F63A3B-78C7-47BE-AE5E-E10140E04643}" type="slidenum">
              <a:rPr lang="en-US" smtClean="0"/>
              <a:t>126</a:t>
            </a:fld>
            <a:endParaRPr lang="en-US" dirty="0"/>
          </a:p>
        </p:txBody>
      </p:sp>
    </p:spTree>
    <p:extLst>
      <p:ext uri="{BB962C8B-B14F-4D97-AF65-F5344CB8AC3E}">
        <p14:creationId xmlns:p14="http://schemas.microsoft.com/office/powerpoint/2010/main" val="25507284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D9CC6B-F4E9-4B17-9F54-28839E4AF46F}"/>
              </a:ext>
            </a:extLst>
          </p:cNvPr>
          <p:cNvSpPr>
            <a:spLocks noGrp="1"/>
          </p:cNvSpPr>
          <p:nvPr>
            <p:ph type="title"/>
          </p:nvPr>
        </p:nvSpPr>
        <p:spPr>
          <a:xfrm>
            <a:off x="4317293" y="1209040"/>
            <a:ext cx="6766560" cy="768096"/>
          </a:xfrm>
        </p:spPr>
        <p:txBody>
          <a:bodyPr/>
          <a:lstStyle/>
          <a:p>
            <a:r>
              <a:rPr lang="fa-IR" dirty="0"/>
              <a:t>ماده ۱۲</a:t>
            </a:r>
            <a:endParaRPr lang="en-US" dirty="0"/>
          </a:p>
        </p:txBody>
      </p:sp>
      <p:sp>
        <p:nvSpPr>
          <p:cNvPr id="3" name="Content Placeholder 2">
            <a:extLst>
              <a:ext uri="{FF2B5EF4-FFF2-40B4-BE49-F238E27FC236}">
                <a16:creationId xmlns:a16="http://schemas.microsoft.com/office/drawing/2014/main" xmlns="" id="{C3D59433-77B5-4842-B4DF-711188553A98}"/>
              </a:ext>
            </a:extLst>
          </p:cNvPr>
          <p:cNvSpPr>
            <a:spLocks noGrp="1"/>
          </p:cNvSpPr>
          <p:nvPr>
            <p:ph idx="1"/>
          </p:nvPr>
        </p:nvSpPr>
        <p:spPr>
          <a:xfrm>
            <a:off x="3458817" y="2470382"/>
            <a:ext cx="7625036" cy="2700528"/>
          </a:xfrm>
        </p:spPr>
        <p:txBody>
          <a:bodyPr/>
          <a:lstStyle/>
          <a:p>
            <a:pPr algn="just"/>
            <a:r>
              <a:rPr lang="fa-IR" dirty="0"/>
              <a:t>کلیه دستگاه­های مرتبط با حمل و نقل مواد خطرناک موظفند با هماهنگی</a:t>
            </a:r>
            <a:br>
              <a:rPr lang="fa-IR" dirty="0"/>
            </a:br>
            <a:r>
              <a:rPr lang="fa-IR" dirty="0"/>
              <a:t>وزارت راه و </a:t>
            </a:r>
            <a:r>
              <a:rPr lang="fa-IR" dirty="0" err="1"/>
              <a:t>شهرسازی</a:t>
            </a:r>
            <a:r>
              <a:rPr lang="fa-IR" dirty="0"/>
              <a:t> نسبت به تعیین عناوین دوره­های آموزشی و </a:t>
            </a:r>
            <a:r>
              <a:rPr lang="fa-IR" dirty="0" err="1"/>
              <a:t>سرفصل­های</a:t>
            </a:r>
            <a:r>
              <a:rPr lang="fa-IR" dirty="0"/>
              <a:t> مورد نیاز </a:t>
            </a:r>
            <a:r>
              <a:rPr lang="fa-IR" dirty="0" err="1"/>
              <a:t>متصدیان</a:t>
            </a:r>
            <a:r>
              <a:rPr lang="fa-IR" dirty="0"/>
              <a:t> و رانندگان ناوگان حمل و نقل مواد خطرناک در حوزه تخصصی مربوط اقدام نمایند.</a:t>
            </a:r>
            <a:endParaRPr lang="en-US" dirty="0"/>
          </a:p>
        </p:txBody>
      </p:sp>
      <p:sp>
        <p:nvSpPr>
          <p:cNvPr id="5" name="Slide Number Placeholder 4">
            <a:extLst>
              <a:ext uri="{FF2B5EF4-FFF2-40B4-BE49-F238E27FC236}">
                <a16:creationId xmlns:a16="http://schemas.microsoft.com/office/drawing/2014/main" xmlns="" id="{4042989B-2D3B-4A98-BFE3-EBF76EAC313A}"/>
              </a:ext>
            </a:extLst>
          </p:cNvPr>
          <p:cNvSpPr>
            <a:spLocks noGrp="1"/>
          </p:cNvSpPr>
          <p:nvPr>
            <p:ph type="sldNum" sz="quarter" idx="12"/>
          </p:nvPr>
        </p:nvSpPr>
        <p:spPr/>
        <p:txBody>
          <a:bodyPr/>
          <a:lstStyle/>
          <a:p>
            <a:fld id="{48F63A3B-78C7-47BE-AE5E-E10140E04643}" type="slidenum">
              <a:rPr lang="en-US" smtClean="0"/>
              <a:t>127</a:t>
            </a:fld>
            <a:endParaRPr lang="en-US" dirty="0"/>
          </a:p>
        </p:txBody>
      </p:sp>
    </p:spTree>
    <p:extLst>
      <p:ext uri="{BB962C8B-B14F-4D97-AF65-F5344CB8AC3E}">
        <p14:creationId xmlns:p14="http://schemas.microsoft.com/office/powerpoint/2010/main" val="136035808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93F65A-1D6F-4DBA-BA77-9CFA5F6DB817}"/>
              </a:ext>
            </a:extLst>
          </p:cNvPr>
          <p:cNvSpPr>
            <a:spLocks noGrp="1"/>
          </p:cNvSpPr>
          <p:nvPr>
            <p:ph type="title"/>
          </p:nvPr>
        </p:nvSpPr>
        <p:spPr>
          <a:xfrm>
            <a:off x="4423310" y="1070909"/>
            <a:ext cx="6766560" cy="768096"/>
          </a:xfrm>
        </p:spPr>
        <p:txBody>
          <a:bodyPr/>
          <a:lstStyle/>
          <a:p>
            <a:r>
              <a:rPr lang="fa-IR" dirty="0"/>
              <a:t>ماده ۱۳</a:t>
            </a:r>
            <a:endParaRPr lang="en-US" dirty="0"/>
          </a:p>
        </p:txBody>
      </p:sp>
      <p:sp>
        <p:nvSpPr>
          <p:cNvPr id="3" name="Content Placeholder 2">
            <a:extLst>
              <a:ext uri="{FF2B5EF4-FFF2-40B4-BE49-F238E27FC236}">
                <a16:creationId xmlns:a16="http://schemas.microsoft.com/office/drawing/2014/main" xmlns="" id="{7C1FCCE6-6771-4563-92D9-D0D57612D171}"/>
              </a:ext>
            </a:extLst>
          </p:cNvPr>
          <p:cNvSpPr>
            <a:spLocks noGrp="1"/>
          </p:cNvSpPr>
          <p:nvPr>
            <p:ph idx="1"/>
          </p:nvPr>
        </p:nvSpPr>
        <p:spPr>
          <a:xfrm>
            <a:off x="3445565" y="2334194"/>
            <a:ext cx="7744305" cy="2700528"/>
          </a:xfrm>
        </p:spPr>
        <p:txBody>
          <a:bodyPr/>
          <a:lstStyle/>
          <a:p>
            <a:pPr algn="just"/>
            <a:r>
              <a:rPr lang="fa-IR" dirty="0"/>
              <a:t>به منظور </a:t>
            </a:r>
            <a:r>
              <a:rPr lang="fa-IR" dirty="0" err="1"/>
              <a:t>كاهش</a:t>
            </a:r>
            <a:r>
              <a:rPr lang="fa-IR" dirty="0"/>
              <a:t> سطح خطر در </a:t>
            </a:r>
            <a:r>
              <a:rPr lang="fa-IR" dirty="0" err="1"/>
              <a:t>كليه</a:t>
            </a:r>
            <a:r>
              <a:rPr lang="fa-IR" dirty="0"/>
              <a:t> تأسیسات مواد </a:t>
            </a:r>
            <a:r>
              <a:rPr lang="fa-IR" dirty="0" err="1"/>
              <a:t>خطرناك</a:t>
            </a:r>
            <a:r>
              <a:rPr lang="fa-IR" dirty="0"/>
              <a:t>، دستگاه­های اجرایی مربوط موظف به انجام مطالعات </a:t>
            </a:r>
            <a:r>
              <a:rPr lang="fa-IR" dirty="0" err="1"/>
              <a:t>تحليل</a:t>
            </a:r>
            <a:r>
              <a:rPr lang="fa-IR" dirty="0"/>
              <a:t> مخاطرات </a:t>
            </a:r>
            <a:r>
              <a:rPr lang="fa-IR" dirty="0" err="1"/>
              <a:t>فرايندي</a:t>
            </a:r>
            <a:r>
              <a:rPr lang="fa-IR" dirty="0"/>
              <a:t> می­باشند. </a:t>
            </a:r>
            <a:r>
              <a:rPr lang="fa-IR" dirty="0" err="1"/>
              <a:t>تحليل</a:t>
            </a:r>
            <a:r>
              <a:rPr lang="fa-IR" dirty="0"/>
              <a:t> خطرات </a:t>
            </a:r>
            <a:r>
              <a:rPr lang="fa-IR" dirty="0" err="1"/>
              <a:t>فرايندي</a:t>
            </a:r>
            <a:r>
              <a:rPr lang="fa-IR" dirty="0"/>
              <a:t> حداقل </a:t>
            </a:r>
            <a:r>
              <a:rPr lang="fa-IR" dirty="0" err="1"/>
              <a:t>بايد</a:t>
            </a:r>
            <a:r>
              <a:rPr lang="fa-IR" dirty="0"/>
              <a:t> با استفاده از </a:t>
            </a:r>
            <a:r>
              <a:rPr lang="fa-IR" dirty="0" err="1"/>
              <a:t>روش‌های</a:t>
            </a:r>
            <a:r>
              <a:rPr lang="fa-IR" dirty="0"/>
              <a:t> </a:t>
            </a:r>
            <a:r>
              <a:rPr lang="fa-IR" dirty="0" err="1"/>
              <a:t>كيفي</a:t>
            </a:r>
            <a:r>
              <a:rPr lang="fa-IR" dirty="0"/>
              <a:t> و </a:t>
            </a:r>
            <a:r>
              <a:rPr lang="fa-IR" dirty="0" err="1"/>
              <a:t>كمي</a:t>
            </a:r>
            <a:r>
              <a:rPr lang="fa-IR" dirty="0"/>
              <a:t> بر اساس استانداردها و </a:t>
            </a:r>
            <a:r>
              <a:rPr lang="fa-IR" dirty="0" err="1"/>
              <a:t>رویه­های</a:t>
            </a:r>
            <a:r>
              <a:rPr lang="fa-IR" dirty="0"/>
              <a:t> عمل ملی و بین­المللی، متناسب با نوع تأسیسات انجام‌ گردد. </a:t>
            </a:r>
            <a:r>
              <a:rPr lang="fa-IR" dirty="0" err="1"/>
              <a:t>اين</a:t>
            </a:r>
            <a:r>
              <a:rPr lang="fa-IR" dirty="0"/>
              <a:t> مطالعات باید در بازه </a:t>
            </a:r>
            <a:r>
              <a:rPr lang="fa-IR" dirty="0" err="1"/>
              <a:t>زماني</a:t>
            </a:r>
            <a:r>
              <a:rPr lang="fa-IR" dirty="0"/>
              <a:t> حداکثر </a:t>
            </a:r>
            <a:r>
              <a:rPr lang="fa-IR" dirty="0" err="1"/>
              <a:t>هفت­ساله</a:t>
            </a:r>
            <a:r>
              <a:rPr lang="fa-IR" dirty="0"/>
              <a:t> </a:t>
            </a:r>
            <a:r>
              <a:rPr lang="fa-IR" dirty="0" err="1"/>
              <a:t>يا</a:t>
            </a:r>
            <a:r>
              <a:rPr lang="fa-IR" dirty="0"/>
              <a:t> پس از </a:t>
            </a:r>
            <a:r>
              <a:rPr lang="fa-IR" dirty="0" err="1"/>
              <a:t>تغييرات</a:t>
            </a:r>
            <a:r>
              <a:rPr lang="fa-IR" dirty="0"/>
              <a:t> عمده در تأسیسات، </a:t>
            </a:r>
            <a:r>
              <a:rPr lang="fa-IR" dirty="0" err="1"/>
              <a:t>بازبيني</a:t>
            </a:r>
            <a:r>
              <a:rPr lang="fa-IR" dirty="0"/>
              <a:t> و </a:t>
            </a:r>
            <a:r>
              <a:rPr lang="fa-IR" dirty="0" err="1"/>
              <a:t>به‌روزرسانی</a:t>
            </a:r>
            <a:r>
              <a:rPr lang="fa-IR" dirty="0"/>
              <a:t> شود.</a:t>
            </a:r>
            <a:endParaRPr lang="en-US" dirty="0"/>
          </a:p>
        </p:txBody>
      </p:sp>
      <p:sp>
        <p:nvSpPr>
          <p:cNvPr id="5" name="Slide Number Placeholder 4">
            <a:extLst>
              <a:ext uri="{FF2B5EF4-FFF2-40B4-BE49-F238E27FC236}">
                <a16:creationId xmlns:a16="http://schemas.microsoft.com/office/drawing/2014/main" xmlns="" id="{9EF663EA-030F-4BFB-871F-5E99A5248FB2}"/>
              </a:ext>
            </a:extLst>
          </p:cNvPr>
          <p:cNvSpPr>
            <a:spLocks noGrp="1"/>
          </p:cNvSpPr>
          <p:nvPr>
            <p:ph type="sldNum" sz="quarter" idx="12"/>
          </p:nvPr>
        </p:nvSpPr>
        <p:spPr/>
        <p:txBody>
          <a:bodyPr/>
          <a:lstStyle/>
          <a:p>
            <a:fld id="{48F63A3B-78C7-47BE-AE5E-E10140E04643}" type="slidenum">
              <a:rPr lang="en-US" smtClean="0"/>
              <a:t>128</a:t>
            </a:fld>
            <a:endParaRPr lang="en-US" dirty="0"/>
          </a:p>
        </p:txBody>
      </p:sp>
    </p:spTree>
    <p:extLst>
      <p:ext uri="{BB962C8B-B14F-4D97-AF65-F5344CB8AC3E}">
        <p14:creationId xmlns:p14="http://schemas.microsoft.com/office/powerpoint/2010/main" val="21095838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8B1823-9B3D-46F1-B26E-9E935F23902D}"/>
              </a:ext>
            </a:extLst>
          </p:cNvPr>
          <p:cNvSpPr>
            <a:spLocks noGrp="1"/>
          </p:cNvSpPr>
          <p:nvPr>
            <p:ph type="title"/>
          </p:nvPr>
        </p:nvSpPr>
        <p:spPr>
          <a:xfrm>
            <a:off x="4449815" y="1084160"/>
            <a:ext cx="6766560" cy="768096"/>
          </a:xfrm>
        </p:spPr>
        <p:txBody>
          <a:bodyPr/>
          <a:lstStyle/>
          <a:p>
            <a:r>
              <a:rPr lang="fa-IR" dirty="0"/>
              <a:t>ماده ۱۴</a:t>
            </a:r>
            <a:endParaRPr lang="en-US" dirty="0"/>
          </a:p>
        </p:txBody>
      </p:sp>
      <p:sp>
        <p:nvSpPr>
          <p:cNvPr id="3" name="Content Placeholder 2">
            <a:extLst>
              <a:ext uri="{FF2B5EF4-FFF2-40B4-BE49-F238E27FC236}">
                <a16:creationId xmlns:a16="http://schemas.microsoft.com/office/drawing/2014/main" xmlns="" id="{2C1E171D-7F23-477B-BCFF-B610E7EB93C9}"/>
              </a:ext>
            </a:extLst>
          </p:cNvPr>
          <p:cNvSpPr>
            <a:spLocks noGrp="1"/>
          </p:cNvSpPr>
          <p:nvPr>
            <p:ph idx="1"/>
          </p:nvPr>
        </p:nvSpPr>
        <p:spPr>
          <a:xfrm>
            <a:off x="3419061" y="2454126"/>
            <a:ext cx="7797314" cy="2700528"/>
          </a:xfrm>
        </p:spPr>
        <p:txBody>
          <a:bodyPr/>
          <a:lstStyle/>
          <a:p>
            <a:pPr algn="just"/>
            <a:r>
              <a:rPr lang="fa-IR" dirty="0" err="1"/>
              <a:t>دستگاه‌های</a:t>
            </a:r>
            <a:r>
              <a:rPr lang="fa-IR" dirty="0"/>
              <a:t> بند (س) ماده (۱۴) قانون و وزارت راه و </a:t>
            </a:r>
            <a:r>
              <a:rPr lang="fa-IR" dirty="0" err="1"/>
              <a:t>شهرسازی</a:t>
            </a:r>
            <a:r>
              <a:rPr lang="fa-IR" dirty="0"/>
              <a:t> در حیطه تخصصی و در چهارچوب قوانین و مقررات مربوط، موظف به </a:t>
            </a:r>
            <a:r>
              <a:rPr lang="fa-IR" dirty="0" err="1"/>
              <a:t>احصای</a:t>
            </a:r>
            <a:r>
              <a:rPr lang="fa-IR" dirty="0"/>
              <a:t> عناوین استانداردهای تخصصی موردنیاز در حوزه مواد خطرناک می­باشند. کلیه دستگاه­های مذکور موظفند ظرف شش ماه پس از </a:t>
            </a:r>
            <a:r>
              <a:rPr lang="fa-IR" dirty="0" err="1"/>
              <a:t>احصای</a:t>
            </a:r>
            <a:r>
              <a:rPr lang="fa-IR" dirty="0"/>
              <a:t> عناوین استانداردهای ملی موردنیاز، پیش­نویس استانداردهای تخصصی خود را برای طرح و تصویب به سازمان ملی استاندارد ایران ارایه نمایند.</a:t>
            </a:r>
            <a:endParaRPr lang="en-US" dirty="0"/>
          </a:p>
        </p:txBody>
      </p:sp>
      <p:sp>
        <p:nvSpPr>
          <p:cNvPr id="5" name="Slide Number Placeholder 4">
            <a:extLst>
              <a:ext uri="{FF2B5EF4-FFF2-40B4-BE49-F238E27FC236}">
                <a16:creationId xmlns:a16="http://schemas.microsoft.com/office/drawing/2014/main" xmlns="" id="{D05A16CA-4530-4BDD-9FA7-50AB8A760BD8}"/>
              </a:ext>
            </a:extLst>
          </p:cNvPr>
          <p:cNvSpPr>
            <a:spLocks noGrp="1"/>
          </p:cNvSpPr>
          <p:nvPr>
            <p:ph type="sldNum" sz="quarter" idx="12"/>
          </p:nvPr>
        </p:nvSpPr>
        <p:spPr/>
        <p:txBody>
          <a:bodyPr/>
          <a:lstStyle/>
          <a:p>
            <a:fld id="{48F63A3B-78C7-47BE-AE5E-E10140E04643}" type="slidenum">
              <a:rPr lang="en-US" smtClean="0"/>
              <a:t>129</a:t>
            </a:fld>
            <a:endParaRPr lang="en-US" dirty="0"/>
          </a:p>
        </p:txBody>
      </p:sp>
    </p:spTree>
    <p:extLst>
      <p:ext uri="{BB962C8B-B14F-4D97-AF65-F5344CB8AC3E}">
        <p14:creationId xmlns:p14="http://schemas.microsoft.com/office/powerpoint/2010/main" val="3013289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283D5-D6B8-4A40-A72C-F6B5BE5C33F6}"/>
              </a:ext>
            </a:extLst>
          </p:cNvPr>
          <p:cNvSpPr>
            <a:spLocks noGrp="1"/>
          </p:cNvSpPr>
          <p:nvPr>
            <p:ph type="title"/>
          </p:nvPr>
        </p:nvSpPr>
        <p:spPr>
          <a:xfrm>
            <a:off x="4260175" y="934720"/>
            <a:ext cx="7185594" cy="768096"/>
          </a:xfrm>
        </p:spPr>
        <p:txBody>
          <a:bodyPr/>
          <a:lstStyle/>
          <a:p>
            <a:pPr algn="r" rtl="1"/>
            <a:r>
              <a:rPr lang="fa-IR" dirty="0"/>
              <a:t>طبقه </a:t>
            </a:r>
            <a:r>
              <a:rPr lang="fa-IR" dirty="0" err="1"/>
              <a:t>بندی‌نه</a:t>
            </a:r>
            <a:r>
              <a:rPr lang="fa-IR" dirty="0"/>
              <a:t> گانه مواد خطرناک </a:t>
            </a:r>
            <a:endParaRPr lang="en-US" dirty="0"/>
          </a:p>
        </p:txBody>
      </p:sp>
      <p:sp>
        <p:nvSpPr>
          <p:cNvPr id="3" name="Content Placeholder 2">
            <a:extLst>
              <a:ext uri="{FF2B5EF4-FFF2-40B4-BE49-F238E27FC236}">
                <a16:creationId xmlns:a16="http://schemas.microsoft.com/office/drawing/2014/main" xmlns="" id="{E6D27A45-03CA-4855-9ACB-6A50E7EFBBF6}"/>
              </a:ext>
            </a:extLst>
          </p:cNvPr>
          <p:cNvSpPr>
            <a:spLocks noGrp="1"/>
          </p:cNvSpPr>
          <p:nvPr>
            <p:ph idx="1"/>
          </p:nvPr>
        </p:nvSpPr>
        <p:spPr>
          <a:xfrm>
            <a:off x="7553738" y="3222752"/>
            <a:ext cx="4081671" cy="3178048"/>
          </a:xfrm>
        </p:spPr>
        <p:txBody>
          <a:bodyPr/>
          <a:lstStyle/>
          <a:p>
            <a:pPr algn="just" rtl="1"/>
            <a:r>
              <a:rPr lang="fa-IR" dirty="0"/>
              <a:t>6- محصولات سمی و عفونت زا</a:t>
            </a:r>
          </a:p>
          <a:p>
            <a:pPr algn="just" rtl="1"/>
            <a:r>
              <a:rPr lang="fa-IR" dirty="0"/>
              <a:t>1-6- مواد سمی(شامل مایعات و جامدات سمی)</a:t>
            </a:r>
          </a:p>
          <a:p>
            <a:pPr algn="just" rtl="1"/>
            <a:r>
              <a:rPr lang="fa-IR" dirty="0"/>
              <a:t>مثال: </a:t>
            </a:r>
            <a:r>
              <a:rPr lang="fa-IR" dirty="0" err="1"/>
              <a:t>سیانید</a:t>
            </a:r>
            <a:r>
              <a:rPr lang="fa-IR" dirty="0"/>
              <a:t> سدیم(</a:t>
            </a:r>
            <a:r>
              <a:rPr lang="en-US" dirty="0" err="1"/>
              <a:t>NaCN</a:t>
            </a:r>
            <a:r>
              <a:rPr lang="fa-IR" dirty="0"/>
              <a:t>) </a:t>
            </a:r>
            <a:r>
              <a:rPr lang="fa-IR" dirty="0" err="1"/>
              <a:t>ساینید</a:t>
            </a:r>
            <a:r>
              <a:rPr lang="fa-IR" dirty="0"/>
              <a:t> ها و ترکیبات </a:t>
            </a:r>
            <a:r>
              <a:rPr lang="fa-IR" dirty="0" err="1"/>
              <a:t>آرسنیک</a:t>
            </a:r>
            <a:r>
              <a:rPr lang="fa-IR" dirty="0"/>
              <a:t>.</a:t>
            </a:r>
          </a:p>
          <a:p>
            <a:pPr algn="just" rtl="1"/>
            <a:r>
              <a:rPr lang="fa-IR" dirty="0"/>
              <a:t>2-6- مواد و محصولات عفونت زا شناخته شده و یا </a:t>
            </a:r>
            <a:r>
              <a:rPr lang="fa-IR" dirty="0" err="1"/>
              <a:t>امکاناً</a:t>
            </a:r>
            <a:r>
              <a:rPr lang="fa-IR" dirty="0"/>
              <a:t> حاوی عوامل بیماری زا که باعث ایجاد و نشر بیماریهای عفونی </a:t>
            </a:r>
            <a:r>
              <a:rPr lang="fa-IR" dirty="0" err="1"/>
              <a:t>می‌گردند</a:t>
            </a:r>
            <a:r>
              <a:rPr lang="fa-IR" dirty="0"/>
              <a:t>.</a:t>
            </a:r>
            <a:endParaRPr lang="en-US" dirty="0"/>
          </a:p>
        </p:txBody>
      </p:sp>
      <p:sp>
        <p:nvSpPr>
          <p:cNvPr id="4" name="Footer Placeholder 3">
            <a:extLst>
              <a:ext uri="{FF2B5EF4-FFF2-40B4-BE49-F238E27FC236}">
                <a16:creationId xmlns:a16="http://schemas.microsoft.com/office/drawing/2014/main" xmlns="" id="{102FEFEF-EABE-4EA7-A722-4539A527F7B2}"/>
              </a:ext>
            </a:extLst>
          </p:cNvPr>
          <p:cNvSpPr>
            <a:spLocks noGrp="1"/>
          </p:cNvSpPr>
          <p:nvPr>
            <p:ph type="ftr" sz="quarter" idx="4294967295"/>
          </p:nvPr>
        </p:nvSpPr>
        <p:spPr>
          <a:xfrm>
            <a:off x="4224528" y="457200"/>
            <a:ext cx="3200400" cy="274320"/>
          </a:xfrm>
        </p:spPr>
        <p:txBody>
          <a:bodyPr/>
          <a:lstStyle/>
          <a:p>
            <a:r>
              <a:rPr lang="fa-IR" dirty="0"/>
              <a:t>فصل اول: کلیات و تعاریف</a:t>
            </a:r>
            <a:endParaRPr lang="en-US" dirty="0"/>
          </a:p>
        </p:txBody>
      </p:sp>
      <p:sp>
        <p:nvSpPr>
          <p:cNvPr id="5" name="Slide Number Placeholder 4">
            <a:extLst>
              <a:ext uri="{FF2B5EF4-FFF2-40B4-BE49-F238E27FC236}">
                <a16:creationId xmlns:a16="http://schemas.microsoft.com/office/drawing/2014/main" xmlns="" id="{CF7C5370-4BEC-4C58-9EF9-6490C3D3DF7C}"/>
              </a:ext>
            </a:extLst>
          </p:cNvPr>
          <p:cNvSpPr>
            <a:spLocks noGrp="1"/>
          </p:cNvSpPr>
          <p:nvPr>
            <p:ph type="sldNum" sz="quarter" idx="12"/>
          </p:nvPr>
        </p:nvSpPr>
        <p:spPr/>
        <p:txBody>
          <a:bodyPr/>
          <a:lstStyle/>
          <a:p>
            <a:fld id="{48F63A3B-78C7-47BE-AE5E-E10140E04643}" type="slidenum">
              <a:rPr lang="en-US" smtClean="0"/>
              <a:t>13</a:t>
            </a:fld>
            <a:endParaRPr lang="en-US" dirty="0"/>
          </a:p>
        </p:txBody>
      </p:sp>
      <p:pic>
        <p:nvPicPr>
          <p:cNvPr id="7" name="Picture 6">
            <a:extLst>
              <a:ext uri="{FF2B5EF4-FFF2-40B4-BE49-F238E27FC236}">
                <a16:creationId xmlns:a16="http://schemas.microsoft.com/office/drawing/2014/main" xmlns="" id="{2CD43555-31BC-4D65-A5E8-D4CDACA502D3}"/>
              </a:ext>
            </a:extLst>
          </p:cNvPr>
          <p:cNvPicPr>
            <a:picLocks noChangeAspect="1"/>
          </p:cNvPicPr>
          <p:nvPr/>
        </p:nvPicPr>
        <p:blipFill rotWithShape="1">
          <a:blip r:embed="rId2"/>
          <a:srcRect l="24374" t="50000" r="42831" b="28274"/>
          <a:stretch/>
        </p:blipFill>
        <p:spPr>
          <a:xfrm>
            <a:off x="50093" y="2319075"/>
            <a:ext cx="6992921" cy="2219849"/>
          </a:xfrm>
          <a:prstGeom prst="rect">
            <a:avLst/>
          </a:prstGeom>
        </p:spPr>
      </p:pic>
    </p:spTree>
    <p:extLst>
      <p:ext uri="{BB962C8B-B14F-4D97-AF65-F5344CB8AC3E}">
        <p14:creationId xmlns:p14="http://schemas.microsoft.com/office/powerpoint/2010/main" val="351192522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0936A-0E3F-4CA0-810D-0DD70A86929B}"/>
              </a:ext>
            </a:extLst>
          </p:cNvPr>
          <p:cNvSpPr>
            <a:spLocks noGrp="1"/>
          </p:cNvSpPr>
          <p:nvPr>
            <p:ph type="title"/>
          </p:nvPr>
        </p:nvSpPr>
        <p:spPr>
          <a:xfrm>
            <a:off x="4370302" y="347472"/>
            <a:ext cx="6766560" cy="768096"/>
          </a:xfrm>
        </p:spPr>
        <p:txBody>
          <a:bodyPr/>
          <a:lstStyle/>
          <a:p>
            <a:pPr algn="r" rtl="1"/>
            <a:r>
              <a:rPr lang="fa-IR" dirty="0"/>
              <a:t>ماده ۱۵</a:t>
            </a:r>
            <a:endParaRPr lang="en-US" dirty="0"/>
          </a:p>
        </p:txBody>
      </p:sp>
      <p:sp>
        <p:nvSpPr>
          <p:cNvPr id="3" name="Content Placeholder 2">
            <a:extLst>
              <a:ext uri="{FF2B5EF4-FFF2-40B4-BE49-F238E27FC236}">
                <a16:creationId xmlns:a16="http://schemas.microsoft.com/office/drawing/2014/main" xmlns="" id="{C8E9A28D-4B7C-41CD-88C2-562712E9D635}"/>
              </a:ext>
            </a:extLst>
          </p:cNvPr>
          <p:cNvSpPr>
            <a:spLocks noGrp="1"/>
          </p:cNvSpPr>
          <p:nvPr>
            <p:ph idx="1"/>
          </p:nvPr>
        </p:nvSpPr>
        <p:spPr>
          <a:xfrm>
            <a:off x="3392557" y="1393952"/>
            <a:ext cx="7744305" cy="2700528"/>
          </a:xfrm>
        </p:spPr>
        <p:txBody>
          <a:bodyPr/>
          <a:lstStyle/>
          <a:p>
            <a:pPr algn="just"/>
            <a:r>
              <a:rPr lang="fa-IR" dirty="0"/>
              <a:t>سازمان موظف است با همکاری دستگاه­های موضوع بند (س) ماده (۱۴) قانون، وزارت راه و </a:t>
            </a:r>
            <a:r>
              <a:rPr lang="fa-IR" dirty="0" err="1"/>
              <a:t>شهرسازی</a:t>
            </a:r>
            <a:r>
              <a:rPr lang="fa-IR" dirty="0"/>
              <a:t>، وزارت اطلاعات و شورای امنیت کشور ظرف یک­سال از تاریخ تصویب این </a:t>
            </a:r>
            <a:r>
              <a:rPr lang="fa-IR" dirty="0" err="1"/>
              <a:t>آیین‌نامه</a:t>
            </a:r>
            <a:r>
              <a:rPr lang="fa-IR" dirty="0"/>
              <a:t>، سامانه ملی مواد خطرناک کشور را طراحی و </a:t>
            </a:r>
            <a:r>
              <a:rPr lang="fa-IR" dirty="0" err="1"/>
              <a:t>راه‌اندازی</a:t>
            </a:r>
            <a:r>
              <a:rPr lang="fa-IR" dirty="0"/>
              <a:t> نماید. تدوین </a:t>
            </a:r>
            <a:r>
              <a:rPr lang="fa-IR" dirty="0" err="1"/>
              <a:t>شیوه­نامه</a:t>
            </a:r>
            <a:r>
              <a:rPr lang="fa-IR" dirty="0"/>
              <a:t> اجرایی </a:t>
            </a:r>
            <a:r>
              <a:rPr lang="fa-IR" dirty="0" err="1"/>
              <a:t>بارگذاری</a:t>
            </a:r>
            <a:r>
              <a:rPr lang="fa-IR" dirty="0"/>
              <a:t> اطلاعات در این سامانه بر عهده </a:t>
            </a:r>
            <a:r>
              <a:rPr lang="fa-IR" dirty="0" err="1"/>
              <a:t>کارگروه</a:t>
            </a:r>
            <a:r>
              <a:rPr lang="fa-IR" dirty="0"/>
              <a:t> مواد خطرناک موضوع ماده (۵۱) این آیین­نامه است که پس از تأیید وزارت اطلاعات و شورای امنیت کشور </a:t>
            </a:r>
            <a:r>
              <a:rPr lang="fa-IR" dirty="0" err="1"/>
              <a:t>لازم­الاجرا</a:t>
            </a:r>
            <a:r>
              <a:rPr lang="fa-IR" dirty="0"/>
              <a:t> می­باشد. این سامانه دارای </a:t>
            </a:r>
            <a:r>
              <a:rPr lang="fa-IR" dirty="0" err="1"/>
              <a:t>طبقه‌بندی</a:t>
            </a:r>
            <a:r>
              <a:rPr lang="fa-IR" dirty="0"/>
              <a:t> امنیتی است و موارد امنیتی در ایجاد، نگهداری و </a:t>
            </a:r>
            <a:r>
              <a:rPr lang="fa-IR" dirty="0" err="1"/>
              <a:t>بارگذاری</a:t>
            </a:r>
            <a:r>
              <a:rPr lang="fa-IR" dirty="0"/>
              <a:t> داده­ها، اطلاعات و دسترسی به آن باید توسط سازمان لحاظ شود.</a:t>
            </a:r>
            <a:endParaRPr lang="en-US" dirty="0"/>
          </a:p>
        </p:txBody>
      </p:sp>
      <p:sp>
        <p:nvSpPr>
          <p:cNvPr id="5" name="Slide Number Placeholder 4">
            <a:extLst>
              <a:ext uri="{FF2B5EF4-FFF2-40B4-BE49-F238E27FC236}">
                <a16:creationId xmlns:a16="http://schemas.microsoft.com/office/drawing/2014/main" xmlns="" id="{72E33159-3EAA-4EBB-869F-47DD2B089760}"/>
              </a:ext>
            </a:extLst>
          </p:cNvPr>
          <p:cNvSpPr>
            <a:spLocks noGrp="1"/>
          </p:cNvSpPr>
          <p:nvPr>
            <p:ph type="sldNum" sz="quarter" idx="12"/>
          </p:nvPr>
        </p:nvSpPr>
        <p:spPr/>
        <p:txBody>
          <a:bodyPr/>
          <a:lstStyle/>
          <a:p>
            <a:fld id="{48F63A3B-78C7-47BE-AE5E-E10140E04643}" type="slidenum">
              <a:rPr lang="en-US" smtClean="0"/>
              <a:t>130</a:t>
            </a:fld>
            <a:endParaRPr lang="en-US" dirty="0"/>
          </a:p>
        </p:txBody>
      </p:sp>
      <p:pic>
        <p:nvPicPr>
          <p:cNvPr id="6" name="Picture 5">
            <a:extLst>
              <a:ext uri="{FF2B5EF4-FFF2-40B4-BE49-F238E27FC236}">
                <a16:creationId xmlns:a16="http://schemas.microsoft.com/office/drawing/2014/main" xmlns="" id="{61EC5ADE-A308-4742-821C-5F2EFA7410E0}"/>
              </a:ext>
            </a:extLst>
          </p:cNvPr>
          <p:cNvPicPr>
            <a:picLocks noChangeAspect="1"/>
          </p:cNvPicPr>
          <p:nvPr/>
        </p:nvPicPr>
        <p:blipFill rotWithShape="1">
          <a:blip r:embed="rId2"/>
          <a:srcRect l="40761" t="30329" r="12174" b="16119"/>
          <a:stretch/>
        </p:blipFill>
        <p:spPr>
          <a:xfrm>
            <a:off x="0" y="3683332"/>
            <a:ext cx="5340627" cy="3416522"/>
          </a:xfrm>
          <a:prstGeom prst="rect">
            <a:avLst/>
          </a:prstGeom>
        </p:spPr>
      </p:pic>
    </p:spTree>
    <p:extLst>
      <p:ext uri="{BB962C8B-B14F-4D97-AF65-F5344CB8AC3E}">
        <p14:creationId xmlns:p14="http://schemas.microsoft.com/office/powerpoint/2010/main" val="180949263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D8F5219-20ED-441D-81EE-6D51CC030A64}"/>
              </a:ext>
            </a:extLst>
          </p:cNvPr>
          <p:cNvSpPr>
            <a:spLocks noGrp="1"/>
          </p:cNvSpPr>
          <p:nvPr>
            <p:ph idx="1"/>
          </p:nvPr>
        </p:nvSpPr>
        <p:spPr>
          <a:xfrm>
            <a:off x="3379304" y="2454402"/>
            <a:ext cx="7836881" cy="2700528"/>
          </a:xfrm>
        </p:spPr>
        <p:txBody>
          <a:bodyPr/>
          <a:lstStyle/>
          <a:p>
            <a:pPr algn="just"/>
            <a:r>
              <a:rPr lang="fa-IR" b="1" dirty="0"/>
              <a:t>تبصره ۱-</a:t>
            </a:r>
            <a:r>
              <a:rPr lang="fa-IR" dirty="0"/>
              <a:t> دستگاه­های اجرایی و بخش خصوصی موظف به همکاری در تکمیل و </a:t>
            </a:r>
            <a:r>
              <a:rPr lang="fa-IR" dirty="0" err="1"/>
              <a:t>به‌روزرسانی</a:t>
            </a:r>
            <a:r>
              <a:rPr lang="fa-IR" dirty="0"/>
              <a:t> داده­ها و  اطلاعات سامانه ملی مواد خطرناک با رعایت مسایل امنیتی می­باشند. </a:t>
            </a:r>
            <a:r>
              <a:rPr lang="fa-IR" dirty="0" err="1"/>
              <a:t>سازمان‌های</a:t>
            </a:r>
            <a:r>
              <a:rPr lang="fa-IR" dirty="0"/>
              <a:t> امدادی، وزارت اطلاعات، وزارت کشور (سازمان </a:t>
            </a:r>
            <a:r>
              <a:rPr lang="fa-IR" dirty="0" err="1"/>
              <a:t>شهرداری­ها</a:t>
            </a:r>
            <a:r>
              <a:rPr lang="fa-IR" dirty="0"/>
              <a:t> و </a:t>
            </a:r>
            <a:r>
              <a:rPr lang="fa-IR" dirty="0" err="1"/>
              <a:t>دهیاری­های</a:t>
            </a:r>
            <a:r>
              <a:rPr lang="fa-IR" dirty="0"/>
              <a:t> کشور) و نیروی انتظامی جمهوری اسلامی ایران ، سازمان </a:t>
            </a:r>
            <a:r>
              <a:rPr lang="fa-IR" dirty="0" err="1"/>
              <a:t>پدافند</a:t>
            </a:r>
            <a:r>
              <a:rPr lang="fa-IR" dirty="0"/>
              <a:t> </a:t>
            </a:r>
            <a:r>
              <a:rPr lang="fa-IR" dirty="0" err="1"/>
              <a:t>غیرعامل</a:t>
            </a:r>
            <a:r>
              <a:rPr lang="fa-IR" dirty="0"/>
              <a:t> کشور، </a:t>
            </a:r>
            <a:r>
              <a:rPr lang="fa-IR" dirty="0" err="1"/>
              <a:t>استانداری‌ها</a:t>
            </a:r>
            <a:r>
              <a:rPr lang="fa-IR" dirty="0"/>
              <a:t>، وزارت راه و </a:t>
            </a:r>
            <a:r>
              <a:rPr lang="fa-IR" dirty="0" err="1"/>
              <a:t>شهرسازی</a:t>
            </a:r>
            <a:r>
              <a:rPr lang="fa-IR" dirty="0"/>
              <a:t>، ستاد کل نیروهای مسلح و کلیه دستگاه­های مسئول و همکار مرتبط در فرایند مدیریت مواد خطرناک در صورت نیاز تخصصی و برحسب مأموریت </a:t>
            </a:r>
            <a:r>
              <a:rPr lang="fa-IR" dirty="0" err="1"/>
              <a:t>محول‌شده</a:t>
            </a:r>
            <a:r>
              <a:rPr lang="fa-IR" dirty="0"/>
              <a:t> و متناسب با سطوح امنیتی ­باید امکان دسترسی به این سامانه را داشته باشند. سطح و شیوه دسترسی دستگاه­های یادشده تابع </a:t>
            </a:r>
            <a:r>
              <a:rPr lang="fa-IR" dirty="0" err="1"/>
              <a:t>شیوه‌نامه</a:t>
            </a:r>
            <a:r>
              <a:rPr lang="fa-IR" dirty="0"/>
              <a:t> موضوع این ماده است.</a:t>
            </a:r>
            <a:endParaRPr lang="en-US" dirty="0"/>
          </a:p>
        </p:txBody>
      </p:sp>
      <p:sp>
        <p:nvSpPr>
          <p:cNvPr id="5" name="Slide Number Placeholder 4">
            <a:extLst>
              <a:ext uri="{FF2B5EF4-FFF2-40B4-BE49-F238E27FC236}">
                <a16:creationId xmlns:a16="http://schemas.microsoft.com/office/drawing/2014/main" xmlns="" id="{041EC211-3F8B-4631-BECB-F540198DA2F4}"/>
              </a:ext>
            </a:extLst>
          </p:cNvPr>
          <p:cNvSpPr>
            <a:spLocks noGrp="1"/>
          </p:cNvSpPr>
          <p:nvPr>
            <p:ph type="sldNum" sz="quarter" idx="12"/>
          </p:nvPr>
        </p:nvSpPr>
        <p:spPr/>
        <p:txBody>
          <a:bodyPr/>
          <a:lstStyle/>
          <a:p>
            <a:fld id="{48F63A3B-78C7-47BE-AE5E-E10140E04643}" type="slidenum">
              <a:rPr lang="en-US" smtClean="0"/>
              <a:t>131</a:t>
            </a:fld>
            <a:endParaRPr lang="en-US" dirty="0"/>
          </a:p>
        </p:txBody>
      </p:sp>
      <p:sp>
        <p:nvSpPr>
          <p:cNvPr id="6" name="Title 1">
            <a:extLst>
              <a:ext uri="{FF2B5EF4-FFF2-40B4-BE49-F238E27FC236}">
                <a16:creationId xmlns:a16="http://schemas.microsoft.com/office/drawing/2014/main" xmlns="" id="{A4DF7C1A-6697-42DA-AA90-FF59483C9159}"/>
              </a:ext>
            </a:extLst>
          </p:cNvPr>
          <p:cNvSpPr>
            <a:spLocks noGrp="1"/>
          </p:cNvSpPr>
          <p:nvPr>
            <p:ph type="title"/>
          </p:nvPr>
        </p:nvSpPr>
        <p:spPr>
          <a:xfrm>
            <a:off x="4449625" y="1208786"/>
            <a:ext cx="6767512" cy="768350"/>
          </a:xfrm>
        </p:spPr>
        <p:txBody>
          <a:bodyPr/>
          <a:lstStyle/>
          <a:p>
            <a:pPr algn="r" rtl="1"/>
            <a:r>
              <a:rPr lang="fa-IR" dirty="0"/>
              <a:t>ماده ۱۵</a:t>
            </a:r>
            <a:r>
              <a:rPr lang="fa-IR" sz="2800" dirty="0"/>
              <a:t>(ادامه)</a:t>
            </a:r>
            <a:endParaRPr lang="en-US" dirty="0"/>
          </a:p>
        </p:txBody>
      </p:sp>
    </p:spTree>
    <p:extLst>
      <p:ext uri="{BB962C8B-B14F-4D97-AF65-F5344CB8AC3E}">
        <p14:creationId xmlns:p14="http://schemas.microsoft.com/office/powerpoint/2010/main" val="53189350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BF33B-CE78-4D64-BBAB-A92980FDC228}"/>
              </a:ext>
            </a:extLst>
          </p:cNvPr>
          <p:cNvSpPr>
            <a:spLocks noGrp="1"/>
          </p:cNvSpPr>
          <p:nvPr>
            <p:ph type="title"/>
          </p:nvPr>
        </p:nvSpPr>
        <p:spPr>
          <a:xfrm>
            <a:off x="4657145" y="848978"/>
            <a:ext cx="6766560" cy="768096"/>
          </a:xfrm>
        </p:spPr>
        <p:txBody>
          <a:bodyPr/>
          <a:lstStyle/>
          <a:p>
            <a:pPr algn="r" rtl="1"/>
            <a:r>
              <a:rPr lang="fa-IR" dirty="0"/>
              <a:t>ماده ۱۵</a:t>
            </a:r>
            <a:r>
              <a:rPr lang="fa-IR" sz="4400" dirty="0"/>
              <a:t> </a:t>
            </a:r>
            <a:r>
              <a:rPr lang="fa-IR" sz="2800" dirty="0"/>
              <a:t>(ادامه)</a:t>
            </a:r>
            <a:endParaRPr lang="en-US" dirty="0"/>
          </a:p>
        </p:txBody>
      </p:sp>
      <p:sp>
        <p:nvSpPr>
          <p:cNvPr id="3" name="Content Placeholder 2">
            <a:extLst>
              <a:ext uri="{FF2B5EF4-FFF2-40B4-BE49-F238E27FC236}">
                <a16:creationId xmlns:a16="http://schemas.microsoft.com/office/drawing/2014/main" xmlns="" id="{1A7D0E55-86A3-4D05-BDD4-3AA9F8A0B4EE}"/>
              </a:ext>
            </a:extLst>
          </p:cNvPr>
          <p:cNvSpPr>
            <a:spLocks noGrp="1"/>
          </p:cNvSpPr>
          <p:nvPr>
            <p:ph idx="1"/>
          </p:nvPr>
        </p:nvSpPr>
        <p:spPr>
          <a:xfrm>
            <a:off x="3458816" y="2078735"/>
            <a:ext cx="8474103" cy="4070273"/>
          </a:xfrm>
        </p:spPr>
        <p:txBody>
          <a:bodyPr/>
          <a:lstStyle/>
          <a:p>
            <a:pPr algn="just"/>
            <a:r>
              <a:rPr lang="fa-IR" b="1" dirty="0"/>
              <a:t>تبصره ۲- </a:t>
            </a:r>
            <a:r>
              <a:rPr lang="fa-IR" dirty="0"/>
              <a:t>مسئولیت </a:t>
            </a:r>
            <a:r>
              <a:rPr lang="fa-IR" dirty="0" err="1"/>
              <a:t>به­روزرسانی</a:t>
            </a:r>
            <a:r>
              <a:rPr lang="fa-IR" dirty="0"/>
              <a:t> بخش مواد شیمیایی در این سامانه بر عهده </a:t>
            </a:r>
            <a:r>
              <a:rPr lang="fa-IR" dirty="0" err="1"/>
              <a:t>وزارتخانه­های</a:t>
            </a:r>
            <a:r>
              <a:rPr lang="fa-IR" dirty="0"/>
              <a:t> صنعت، معدن و تجارت، نفت و نیرو در حیطه وظایف خود، در بخش مواد </a:t>
            </a:r>
            <a:r>
              <a:rPr lang="fa-IR" dirty="0" err="1"/>
              <a:t>پرتوزا</a:t>
            </a:r>
            <a:r>
              <a:rPr lang="fa-IR" dirty="0"/>
              <a:t>، بر عهده سازمان انرژی اتمی ایران، در بخش مواد زیستی و عفونی حوزه انسان، بر عهده وزارت بهداشت، درمان و آموزش پزشکی، در بخش مواد زیستی و عفونی، سموم سنواتی و </a:t>
            </a:r>
            <a:r>
              <a:rPr lang="fa-IR" dirty="0" err="1"/>
              <a:t>کودهای</a:t>
            </a:r>
            <a:r>
              <a:rPr lang="fa-IR" dirty="0"/>
              <a:t> شیمیایی حوزه کشاورزی و دام، بر عهده وزارت جهاد کشاورزی، در بخش مواد منفجره، بر عهده وزارت دفاع و پشتیبانی نیروهای مسلح، در بخش حمل ­و نقل و عبور (ترانزیت) مواد خطرناک، بر عهده وزارت راه و </a:t>
            </a:r>
            <a:r>
              <a:rPr lang="fa-IR" dirty="0" err="1"/>
              <a:t>شهرسازی</a:t>
            </a:r>
            <a:r>
              <a:rPr lang="fa-IR" dirty="0"/>
              <a:t>، در بخش </a:t>
            </a:r>
            <a:r>
              <a:rPr lang="fa-IR" dirty="0" err="1"/>
              <a:t>پسماند</a:t>
            </a:r>
            <a:r>
              <a:rPr lang="fa-IR" dirty="0"/>
              <a:t> خطرناک، بر عهده سازمان حفاظت </a:t>
            </a:r>
            <a:r>
              <a:rPr lang="fa-IR" dirty="0" err="1"/>
              <a:t>محیط‌زیست</a:t>
            </a:r>
            <a:r>
              <a:rPr lang="fa-IR" dirty="0"/>
              <a:t>، در بخش حوادث و بانک اطلاعات اماکن پرخطر در این سامانه و در محدوده شهرها و </a:t>
            </a:r>
            <a:r>
              <a:rPr lang="fa-IR" dirty="0" err="1"/>
              <a:t>اماكن</a:t>
            </a:r>
            <a:r>
              <a:rPr lang="fa-IR" dirty="0"/>
              <a:t> </a:t>
            </a:r>
            <a:r>
              <a:rPr lang="fa-IR" dirty="0" err="1"/>
              <a:t>مسكوني</a:t>
            </a:r>
            <a:r>
              <a:rPr lang="fa-IR" dirty="0"/>
              <a:t> خارج از </a:t>
            </a:r>
            <a:r>
              <a:rPr lang="fa-IR" dirty="0" err="1"/>
              <a:t>حيطه</a:t>
            </a:r>
            <a:r>
              <a:rPr lang="fa-IR" dirty="0"/>
              <a:t> </a:t>
            </a:r>
            <a:r>
              <a:rPr lang="fa-IR" dirty="0" err="1"/>
              <a:t>وظايف</a:t>
            </a:r>
            <a:r>
              <a:rPr lang="fa-IR" dirty="0"/>
              <a:t> </a:t>
            </a:r>
            <a:r>
              <a:rPr lang="fa-IR" dirty="0" err="1"/>
              <a:t>دستگاه‌های</a:t>
            </a:r>
            <a:r>
              <a:rPr lang="fa-IR" dirty="0"/>
              <a:t> موضوع بند (س) ماده (۱۴) قانون بر عهده سازمان </a:t>
            </a:r>
            <a:r>
              <a:rPr lang="fa-IR" dirty="0" err="1"/>
              <a:t>شهرداری‌ها</a:t>
            </a:r>
            <a:r>
              <a:rPr lang="fa-IR" dirty="0"/>
              <a:t> و </a:t>
            </a:r>
            <a:r>
              <a:rPr lang="fa-IR" dirty="0" err="1"/>
              <a:t>دهیاری‌های</a:t>
            </a:r>
            <a:r>
              <a:rPr lang="fa-IR" dirty="0"/>
              <a:t> کشور و سازمان­های امدادی و مسئولیت </a:t>
            </a:r>
            <a:r>
              <a:rPr lang="fa-IR" dirty="0" err="1"/>
              <a:t>به‌روزرسانی</a:t>
            </a:r>
            <a:r>
              <a:rPr lang="fa-IR" dirty="0"/>
              <a:t> بخش بانک اطلاعات انبارهای انباشت و واردات مواد خطرناک در این سامانه بر عهده گمرک جمهوری اسلامی ایران و سازمان جمع­آوری و فروش اموال </a:t>
            </a:r>
            <a:r>
              <a:rPr lang="fa-IR" dirty="0" err="1"/>
              <a:t>تملیکی</a:t>
            </a:r>
            <a:r>
              <a:rPr lang="fa-IR" dirty="0"/>
              <a:t> </a:t>
            </a:r>
            <a:r>
              <a:rPr lang="fa-IR" dirty="0" err="1"/>
              <a:t>می‌باشد</a:t>
            </a:r>
            <a:r>
              <a:rPr lang="fa-IR" dirty="0"/>
              <a:t>. </a:t>
            </a:r>
            <a:endParaRPr lang="en-US" dirty="0"/>
          </a:p>
        </p:txBody>
      </p:sp>
      <p:sp>
        <p:nvSpPr>
          <p:cNvPr id="5" name="Slide Number Placeholder 4">
            <a:extLst>
              <a:ext uri="{FF2B5EF4-FFF2-40B4-BE49-F238E27FC236}">
                <a16:creationId xmlns:a16="http://schemas.microsoft.com/office/drawing/2014/main" xmlns="" id="{ED7D4818-81D6-457C-8E65-F2F08CCB3919}"/>
              </a:ext>
            </a:extLst>
          </p:cNvPr>
          <p:cNvSpPr>
            <a:spLocks noGrp="1"/>
          </p:cNvSpPr>
          <p:nvPr>
            <p:ph type="sldNum" sz="quarter" idx="12"/>
          </p:nvPr>
        </p:nvSpPr>
        <p:spPr/>
        <p:txBody>
          <a:bodyPr/>
          <a:lstStyle/>
          <a:p>
            <a:fld id="{48F63A3B-78C7-47BE-AE5E-E10140E04643}" type="slidenum">
              <a:rPr lang="en-US" smtClean="0"/>
              <a:t>132</a:t>
            </a:fld>
            <a:endParaRPr lang="en-US" dirty="0"/>
          </a:p>
        </p:txBody>
      </p:sp>
    </p:spTree>
    <p:extLst>
      <p:ext uri="{BB962C8B-B14F-4D97-AF65-F5344CB8AC3E}">
        <p14:creationId xmlns:p14="http://schemas.microsoft.com/office/powerpoint/2010/main" val="256597912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1D50E3-D85F-4780-9CE4-DA6B095234C0}"/>
              </a:ext>
            </a:extLst>
          </p:cNvPr>
          <p:cNvSpPr>
            <a:spLocks noGrp="1"/>
          </p:cNvSpPr>
          <p:nvPr>
            <p:ph type="title"/>
          </p:nvPr>
        </p:nvSpPr>
        <p:spPr>
          <a:xfrm>
            <a:off x="4330546" y="1209040"/>
            <a:ext cx="6766560" cy="768096"/>
          </a:xfrm>
        </p:spPr>
        <p:txBody>
          <a:bodyPr/>
          <a:lstStyle/>
          <a:p>
            <a:r>
              <a:rPr lang="fa-IR" dirty="0"/>
              <a:t>ماده ۱۶</a:t>
            </a:r>
            <a:endParaRPr lang="en-US" dirty="0"/>
          </a:p>
        </p:txBody>
      </p:sp>
      <p:sp>
        <p:nvSpPr>
          <p:cNvPr id="3" name="Content Placeholder 2">
            <a:extLst>
              <a:ext uri="{FF2B5EF4-FFF2-40B4-BE49-F238E27FC236}">
                <a16:creationId xmlns:a16="http://schemas.microsoft.com/office/drawing/2014/main" xmlns="" id="{ED30F6E4-1B10-494C-A491-9230CCDF124A}"/>
              </a:ext>
            </a:extLst>
          </p:cNvPr>
          <p:cNvSpPr>
            <a:spLocks noGrp="1"/>
          </p:cNvSpPr>
          <p:nvPr>
            <p:ph idx="1"/>
          </p:nvPr>
        </p:nvSpPr>
        <p:spPr>
          <a:xfrm>
            <a:off x="3445565" y="2443878"/>
            <a:ext cx="7651541" cy="2700528"/>
          </a:xfrm>
        </p:spPr>
        <p:txBody>
          <a:bodyPr/>
          <a:lstStyle/>
          <a:p>
            <a:pPr algn="just"/>
            <a:r>
              <a:rPr lang="fa-IR" dirty="0"/>
              <a:t>واردات هرگونه مواد خطرناک به کشور باید با اخذ مجوزهای لازم از واحدهای قانونی مربوط صورت پذیرد و واحد قانونی </a:t>
            </a:r>
            <a:r>
              <a:rPr lang="fa-IR" dirty="0" err="1"/>
              <a:t>صادرکننده</a:t>
            </a:r>
            <a:r>
              <a:rPr lang="fa-IR" dirty="0"/>
              <a:t> مجوز نسبت به </a:t>
            </a:r>
            <a:r>
              <a:rPr lang="fa-IR" dirty="0" err="1"/>
              <a:t>بارگذاری</a:t>
            </a:r>
            <a:r>
              <a:rPr lang="fa-IR" dirty="0"/>
              <a:t> مجوز ورود، با در نظر داشتن ملاحظات امنیتی در سامانه موضوع ماده (۱۵) این آیین­نامه اقدام نماید.</a:t>
            </a:r>
            <a:endParaRPr lang="en-US" dirty="0"/>
          </a:p>
        </p:txBody>
      </p:sp>
      <p:sp>
        <p:nvSpPr>
          <p:cNvPr id="5" name="Slide Number Placeholder 4">
            <a:extLst>
              <a:ext uri="{FF2B5EF4-FFF2-40B4-BE49-F238E27FC236}">
                <a16:creationId xmlns:a16="http://schemas.microsoft.com/office/drawing/2014/main" xmlns="" id="{3E5BC67C-208C-4162-84C1-3F2C4543CF91}"/>
              </a:ext>
            </a:extLst>
          </p:cNvPr>
          <p:cNvSpPr>
            <a:spLocks noGrp="1"/>
          </p:cNvSpPr>
          <p:nvPr>
            <p:ph type="sldNum" sz="quarter" idx="12"/>
          </p:nvPr>
        </p:nvSpPr>
        <p:spPr/>
        <p:txBody>
          <a:bodyPr/>
          <a:lstStyle/>
          <a:p>
            <a:fld id="{48F63A3B-78C7-47BE-AE5E-E10140E04643}" type="slidenum">
              <a:rPr lang="en-US" smtClean="0"/>
              <a:t>133</a:t>
            </a:fld>
            <a:endParaRPr lang="en-US" dirty="0"/>
          </a:p>
        </p:txBody>
      </p:sp>
    </p:spTree>
    <p:extLst>
      <p:ext uri="{BB962C8B-B14F-4D97-AF65-F5344CB8AC3E}">
        <p14:creationId xmlns:p14="http://schemas.microsoft.com/office/powerpoint/2010/main" val="2192047357"/>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744F53-6566-4BE4-905F-E83F797E3C8F}"/>
              </a:ext>
            </a:extLst>
          </p:cNvPr>
          <p:cNvSpPr>
            <a:spLocks noGrp="1"/>
          </p:cNvSpPr>
          <p:nvPr>
            <p:ph type="title"/>
          </p:nvPr>
        </p:nvSpPr>
        <p:spPr>
          <a:xfrm>
            <a:off x="4383554" y="1209040"/>
            <a:ext cx="6766560" cy="768096"/>
          </a:xfrm>
        </p:spPr>
        <p:txBody>
          <a:bodyPr/>
          <a:lstStyle/>
          <a:p>
            <a:r>
              <a:rPr lang="fa-IR" dirty="0"/>
              <a:t>ماده ۱۷</a:t>
            </a:r>
            <a:endParaRPr lang="en-US" dirty="0"/>
          </a:p>
        </p:txBody>
      </p:sp>
      <p:sp>
        <p:nvSpPr>
          <p:cNvPr id="3" name="Content Placeholder 2">
            <a:extLst>
              <a:ext uri="{FF2B5EF4-FFF2-40B4-BE49-F238E27FC236}">
                <a16:creationId xmlns:a16="http://schemas.microsoft.com/office/drawing/2014/main" xmlns="" id="{74DAAD54-DB2B-410C-BEB5-708766BFD3E0}"/>
              </a:ext>
            </a:extLst>
          </p:cNvPr>
          <p:cNvSpPr>
            <a:spLocks noGrp="1"/>
          </p:cNvSpPr>
          <p:nvPr>
            <p:ph idx="1"/>
          </p:nvPr>
        </p:nvSpPr>
        <p:spPr>
          <a:xfrm>
            <a:off x="3352800" y="2454656"/>
            <a:ext cx="7797314" cy="2700528"/>
          </a:xfrm>
        </p:spPr>
        <p:txBody>
          <a:bodyPr/>
          <a:lstStyle/>
          <a:p>
            <a:pPr algn="just"/>
            <a:r>
              <a:rPr lang="fa-IR" dirty="0"/>
              <a:t>گمرک جمهوری اسلامی ایران موظف است با همکاری سازمان جمع­آوری و</a:t>
            </a:r>
            <a:br>
              <a:rPr lang="fa-IR" dirty="0"/>
            </a:br>
            <a:r>
              <a:rPr lang="fa-IR" dirty="0"/>
              <a:t>فروش اموال </a:t>
            </a:r>
            <a:r>
              <a:rPr lang="fa-IR" dirty="0" err="1"/>
              <a:t>تملیکی</a:t>
            </a:r>
            <a:r>
              <a:rPr lang="fa-IR" dirty="0"/>
              <a:t>، کلیه مواد خطرناک مشکوک و بلاتکلیف و مواد خطرناک </a:t>
            </a:r>
            <a:r>
              <a:rPr lang="fa-IR" dirty="0" err="1"/>
              <a:t>فاسدشده‌ای</a:t>
            </a:r>
            <a:r>
              <a:rPr lang="fa-IR" dirty="0"/>
              <a:t> که در مبادی ورودی کشور هستند و یا به </a:t>
            </a:r>
            <a:r>
              <a:rPr lang="fa-IR" dirty="0" err="1"/>
              <a:t>پسماند</a:t>
            </a:r>
            <a:r>
              <a:rPr lang="fa-IR" dirty="0"/>
              <a:t> مواد خطرناک تبدیل ‌</a:t>
            </a:r>
            <a:r>
              <a:rPr lang="fa-IR" dirty="0" err="1"/>
              <a:t>شده‌اند</a:t>
            </a:r>
            <a:r>
              <a:rPr lang="fa-IR" dirty="0"/>
              <a:t> را با نظارت سازمان حفاظت </a:t>
            </a:r>
            <a:r>
              <a:rPr lang="fa-IR" dirty="0" err="1"/>
              <a:t>محیط‌زیست</a:t>
            </a:r>
            <a:r>
              <a:rPr lang="fa-IR" dirty="0"/>
              <a:t> و استعلام از دستگاه اجرایی </a:t>
            </a:r>
            <a:r>
              <a:rPr lang="fa-IR" dirty="0" err="1"/>
              <a:t>صادرکننده</a:t>
            </a:r>
            <a:r>
              <a:rPr lang="fa-IR" dirty="0"/>
              <a:t> مجوز واردات، ضمن رعایت آرایه (</a:t>
            </a:r>
            <a:r>
              <a:rPr lang="fa-IR" dirty="0" err="1"/>
              <a:t>ماتریس</a:t>
            </a:r>
            <a:r>
              <a:rPr lang="fa-IR" dirty="0"/>
              <a:t>) سازگاری یا تجانس شیمیایی در انباری ویژه که از قبل </a:t>
            </a:r>
            <a:r>
              <a:rPr lang="fa-IR" dirty="0" err="1"/>
              <a:t>مکان‌یابی</a:t>
            </a:r>
            <a:r>
              <a:rPr lang="fa-IR" dirty="0"/>
              <a:t> شده است، از سایر مواد جداسازی و انبارش نماید. دستگاه اجرایی </a:t>
            </a:r>
            <a:r>
              <a:rPr lang="fa-IR" dirty="0" err="1"/>
              <a:t>صادرکننده</a:t>
            </a:r>
            <a:r>
              <a:rPr lang="fa-IR" dirty="0"/>
              <a:t> مجوز واردات باید در حداقل زمان ممکن و متناسب با نوع مواد خطرناک ظرف یک­ماه پس ‌از آن نسبت به تعیین تکلیف این مواد اقدام کند.</a:t>
            </a:r>
            <a:endParaRPr lang="en-US" dirty="0"/>
          </a:p>
        </p:txBody>
      </p:sp>
      <p:sp>
        <p:nvSpPr>
          <p:cNvPr id="5" name="Slide Number Placeholder 4">
            <a:extLst>
              <a:ext uri="{FF2B5EF4-FFF2-40B4-BE49-F238E27FC236}">
                <a16:creationId xmlns:a16="http://schemas.microsoft.com/office/drawing/2014/main" xmlns="" id="{D60592E2-96D2-48CD-B0DC-2825D2AF3929}"/>
              </a:ext>
            </a:extLst>
          </p:cNvPr>
          <p:cNvSpPr>
            <a:spLocks noGrp="1"/>
          </p:cNvSpPr>
          <p:nvPr>
            <p:ph type="sldNum" sz="quarter" idx="12"/>
          </p:nvPr>
        </p:nvSpPr>
        <p:spPr/>
        <p:txBody>
          <a:bodyPr/>
          <a:lstStyle/>
          <a:p>
            <a:fld id="{48F63A3B-78C7-47BE-AE5E-E10140E04643}" type="slidenum">
              <a:rPr lang="en-US" smtClean="0"/>
              <a:t>134</a:t>
            </a:fld>
            <a:endParaRPr lang="en-US" dirty="0"/>
          </a:p>
        </p:txBody>
      </p:sp>
    </p:spTree>
    <p:extLst>
      <p:ext uri="{BB962C8B-B14F-4D97-AF65-F5344CB8AC3E}">
        <p14:creationId xmlns:p14="http://schemas.microsoft.com/office/powerpoint/2010/main" val="91004795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1BFD5-F030-42FC-987B-9629ACFCF674}"/>
              </a:ext>
            </a:extLst>
          </p:cNvPr>
          <p:cNvSpPr>
            <a:spLocks noGrp="1"/>
          </p:cNvSpPr>
          <p:nvPr>
            <p:ph type="title"/>
          </p:nvPr>
        </p:nvSpPr>
        <p:spPr>
          <a:xfrm>
            <a:off x="4396807" y="1209040"/>
            <a:ext cx="6766560" cy="768096"/>
          </a:xfrm>
        </p:spPr>
        <p:txBody>
          <a:bodyPr/>
          <a:lstStyle/>
          <a:p>
            <a:pPr algn="r" rtl="1"/>
            <a:r>
              <a:rPr lang="fa-IR" dirty="0"/>
              <a:t>ماده 17</a:t>
            </a:r>
            <a:endParaRPr lang="en-US" dirty="0"/>
          </a:p>
        </p:txBody>
      </p:sp>
      <p:sp>
        <p:nvSpPr>
          <p:cNvPr id="3" name="Content Placeholder 2">
            <a:extLst>
              <a:ext uri="{FF2B5EF4-FFF2-40B4-BE49-F238E27FC236}">
                <a16:creationId xmlns:a16="http://schemas.microsoft.com/office/drawing/2014/main" xmlns="" id="{A79192AF-C36D-4FF3-AA33-9FDC61CAC59D}"/>
              </a:ext>
            </a:extLst>
          </p:cNvPr>
          <p:cNvSpPr>
            <a:spLocks noGrp="1"/>
          </p:cNvSpPr>
          <p:nvPr>
            <p:ph idx="1"/>
          </p:nvPr>
        </p:nvSpPr>
        <p:spPr>
          <a:xfrm>
            <a:off x="3458817" y="2454656"/>
            <a:ext cx="7704550" cy="2700528"/>
          </a:xfrm>
        </p:spPr>
        <p:txBody>
          <a:bodyPr/>
          <a:lstStyle/>
          <a:p>
            <a:pPr algn="just"/>
            <a:r>
              <a:rPr lang="fa-IR" b="1" dirty="0"/>
              <a:t>تبصره-</a:t>
            </a:r>
            <a:r>
              <a:rPr lang="fa-IR" dirty="0"/>
              <a:t> در خصوص مواد خطرناک بلاتکلیف و </a:t>
            </a:r>
            <a:r>
              <a:rPr lang="fa-IR" dirty="0" err="1"/>
              <a:t>بلاتصدی</a:t>
            </a:r>
            <a:r>
              <a:rPr lang="fa-IR" dirty="0"/>
              <a:t> که در انبارهای گمرک کشور باقی ‌</a:t>
            </a:r>
            <a:r>
              <a:rPr lang="fa-IR" dirty="0" err="1"/>
              <a:t>مانده‌اند</a:t>
            </a:r>
            <a:r>
              <a:rPr lang="fa-IR" dirty="0"/>
              <a:t>، متناسب با سطح خطر مواد </a:t>
            </a:r>
            <a:r>
              <a:rPr lang="fa-IR" dirty="0" err="1"/>
              <a:t>انبارشده</a:t>
            </a:r>
            <a:r>
              <a:rPr lang="fa-IR" dirty="0"/>
              <a:t> و یا </a:t>
            </a:r>
            <a:r>
              <a:rPr lang="fa-IR" dirty="0" err="1"/>
              <a:t>درصورتی‌که</a:t>
            </a:r>
            <a:r>
              <a:rPr lang="fa-IR" dirty="0"/>
              <a:t> حداکثر سه ماه به تشخیص گمرک جمهوری اسلامی ایران و برگه اطلاعات ایمنی ماده خطرناک از مدت ماندگاری آنها در انبارها گذشته باشد، وزارت امور اقتصادی و دارایی با همکاری وزارت کشور موظف است ضمن طراحی </a:t>
            </a:r>
            <a:r>
              <a:rPr lang="fa-IR" dirty="0" err="1"/>
              <a:t>سازوکار</a:t>
            </a:r>
            <a:r>
              <a:rPr lang="fa-IR" dirty="0"/>
              <a:t> لازم جهت </a:t>
            </a:r>
            <a:r>
              <a:rPr lang="fa-IR" dirty="0" err="1"/>
              <a:t>امحا</a:t>
            </a:r>
            <a:r>
              <a:rPr lang="fa-IR" dirty="0"/>
              <a:t>، خروج یا هر عملیات دیگر به ‌منظور رفع خطر را از طریق سازمان جمع­آوری و فروش اموال </a:t>
            </a:r>
            <a:r>
              <a:rPr lang="fa-IR" dirty="0" err="1"/>
              <a:t>تملیکی</a:t>
            </a:r>
            <a:r>
              <a:rPr lang="fa-IR" dirty="0"/>
              <a:t> کشور و گمرک جمهوری اسلامی ایران با نظارت سازمان حفاظت </a:t>
            </a:r>
            <a:r>
              <a:rPr lang="fa-IR" dirty="0" err="1"/>
              <a:t>محیط‌زیست</a:t>
            </a:r>
            <a:r>
              <a:rPr lang="fa-IR" dirty="0"/>
              <a:t> با هماهنگی دستگاه مسئول، اقدام نماید.</a:t>
            </a:r>
            <a:endParaRPr lang="en-US" dirty="0"/>
          </a:p>
        </p:txBody>
      </p:sp>
      <p:sp>
        <p:nvSpPr>
          <p:cNvPr id="5" name="Slide Number Placeholder 4">
            <a:extLst>
              <a:ext uri="{FF2B5EF4-FFF2-40B4-BE49-F238E27FC236}">
                <a16:creationId xmlns:a16="http://schemas.microsoft.com/office/drawing/2014/main" xmlns="" id="{3A33A073-AB55-4765-A456-46736403FE91}"/>
              </a:ext>
            </a:extLst>
          </p:cNvPr>
          <p:cNvSpPr>
            <a:spLocks noGrp="1"/>
          </p:cNvSpPr>
          <p:nvPr>
            <p:ph type="sldNum" sz="quarter" idx="12"/>
          </p:nvPr>
        </p:nvSpPr>
        <p:spPr/>
        <p:txBody>
          <a:bodyPr/>
          <a:lstStyle/>
          <a:p>
            <a:fld id="{48F63A3B-78C7-47BE-AE5E-E10140E04643}" type="slidenum">
              <a:rPr lang="en-US" smtClean="0"/>
              <a:t>135</a:t>
            </a:fld>
            <a:endParaRPr lang="en-US" dirty="0"/>
          </a:p>
        </p:txBody>
      </p:sp>
    </p:spTree>
    <p:extLst>
      <p:ext uri="{BB962C8B-B14F-4D97-AF65-F5344CB8AC3E}">
        <p14:creationId xmlns:p14="http://schemas.microsoft.com/office/powerpoint/2010/main" val="101944217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4C4E32-60FB-4D6C-8F77-5BE9F09D72E3}"/>
              </a:ext>
            </a:extLst>
          </p:cNvPr>
          <p:cNvSpPr>
            <a:spLocks noGrp="1"/>
          </p:cNvSpPr>
          <p:nvPr>
            <p:ph type="title"/>
          </p:nvPr>
        </p:nvSpPr>
        <p:spPr>
          <a:xfrm>
            <a:off x="4224528" y="1209040"/>
            <a:ext cx="6766560" cy="768096"/>
          </a:xfrm>
        </p:spPr>
        <p:txBody>
          <a:bodyPr/>
          <a:lstStyle/>
          <a:p>
            <a:r>
              <a:rPr lang="fa-IR" dirty="0"/>
              <a:t>ماده ۱۸</a:t>
            </a:r>
            <a:endParaRPr lang="en-US" dirty="0"/>
          </a:p>
        </p:txBody>
      </p:sp>
      <p:sp>
        <p:nvSpPr>
          <p:cNvPr id="3" name="Content Placeholder 2">
            <a:extLst>
              <a:ext uri="{FF2B5EF4-FFF2-40B4-BE49-F238E27FC236}">
                <a16:creationId xmlns:a16="http://schemas.microsoft.com/office/drawing/2014/main" xmlns="" id="{14F530CC-13A8-4EDE-9B36-DC6866A8DC64}"/>
              </a:ext>
            </a:extLst>
          </p:cNvPr>
          <p:cNvSpPr>
            <a:spLocks noGrp="1"/>
          </p:cNvSpPr>
          <p:nvPr>
            <p:ph idx="1"/>
          </p:nvPr>
        </p:nvSpPr>
        <p:spPr>
          <a:xfrm>
            <a:off x="3419061" y="2457130"/>
            <a:ext cx="7526307" cy="2700528"/>
          </a:xfrm>
        </p:spPr>
        <p:txBody>
          <a:bodyPr/>
          <a:lstStyle/>
          <a:p>
            <a:pPr algn="just"/>
            <a:r>
              <a:rPr lang="fa-IR" dirty="0"/>
              <a:t>مسئولیت تأمین ایمنی مواد خطرناک در مدت حمل با متصدی حمل دارای مجوز حمل کالاهای خطرناک و پس از تحویل، با مرجع </a:t>
            </a:r>
            <a:r>
              <a:rPr lang="fa-IR" dirty="0" err="1"/>
              <a:t>تحویل‌گیرنده</a:t>
            </a:r>
            <a:r>
              <a:rPr lang="fa-IR" dirty="0"/>
              <a:t> می­باشد.</a:t>
            </a:r>
            <a:endParaRPr lang="en-US" dirty="0"/>
          </a:p>
        </p:txBody>
      </p:sp>
      <p:sp>
        <p:nvSpPr>
          <p:cNvPr id="5" name="Slide Number Placeholder 4">
            <a:extLst>
              <a:ext uri="{FF2B5EF4-FFF2-40B4-BE49-F238E27FC236}">
                <a16:creationId xmlns:a16="http://schemas.microsoft.com/office/drawing/2014/main" xmlns="" id="{A10DA08D-F5C9-4F93-917C-0624A38DAF60}"/>
              </a:ext>
            </a:extLst>
          </p:cNvPr>
          <p:cNvSpPr>
            <a:spLocks noGrp="1"/>
          </p:cNvSpPr>
          <p:nvPr>
            <p:ph type="sldNum" sz="quarter" idx="12"/>
          </p:nvPr>
        </p:nvSpPr>
        <p:spPr/>
        <p:txBody>
          <a:bodyPr/>
          <a:lstStyle/>
          <a:p>
            <a:fld id="{48F63A3B-78C7-47BE-AE5E-E10140E04643}" type="slidenum">
              <a:rPr lang="en-US" smtClean="0"/>
              <a:t>136</a:t>
            </a:fld>
            <a:endParaRPr lang="en-US" dirty="0"/>
          </a:p>
        </p:txBody>
      </p:sp>
    </p:spTree>
    <p:extLst>
      <p:ext uri="{BB962C8B-B14F-4D97-AF65-F5344CB8AC3E}">
        <p14:creationId xmlns:p14="http://schemas.microsoft.com/office/powerpoint/2010/main" val="238124550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43C681-CF07-4281-9DEF-615C0BD35439}"/>
              </a:ext>
            </a:extLst>
          </p:cNvPr>
          <p:cNvSpPr>
            <a:spLocks noGrp="1"/>
          </p:cNvSpPr>
          <p:nvPr>
            <p:ph type="title"/>
          </p:nvPr>
        </p:nvSpPr>
        <p:spPr>
          <a:xfrm>
            <a:off x="4224528" y="1209040"/>
            <a:ext cx="6766560" cy="768096"/>
          </a:xfrm>
        </p:spPr>
        <p:txBody>
          <a:bodyPr/>
          <a:lstStyle/>
          <a:p>
            <a:r>
              <a:rPr lang="fa-IR" dirty="0"/>
              <a:t>ماده ۱۸</a:t>
            </a:r>
            <a:endParaRPr lang="en-US" dirty="0"/>
          </a:p>
        </p:txBody>
      </p:sp>
      <p:sp>
        <p:nvSpPr>
          <p:cNvPr id="3" name="Content Placeholder 2">
            <a:extLst>
              <a:ext uri="{FF2B5EF4-FFF2-40B4-BE49-F238E27FC236}">
                <a16:creationId xmlns:a16="http://schemas.microsoft.com/office/drawing/2014/main" xmlns="" id="{53394850-FBF8-4BE5-8154-A7B42F6C4304}"/>
              </a:ext>
            </a:extLst>
          </p:cNvPr>
          <p:cNvSpPr>
            <a:spLocks noGrp="1"/>
          </p:cNvSpPr>
          <p:nvPr>
            <p:ph idx="1"/>
          </p:nvPr>
        </p:nvSpPr>
        <p:spPr>
          <a:xfrm>
            <a:off x="3511826" y="2443878"/>
            <a:ext cx="7572027" cy="3205082"/>
          </a:xfrm>
        </p:spPr>
        <p:txBody>
          <a:bodyPr/>
          <a:lstStyle/>
          <a:p>
            <a:pPr algn="just" rtl="1"/>
            <a:r>
              <a:rPr lang="fa-IR" b="1" dirty="0"/>
              <a:t>تبصره ۱- </a:t>
            </a:r>
            <a:r>
              <a:rPr lang="fa-IR" dirty="0"/>
              <a:t>کلیه اطلاعات ایمنی و شرایط حفظ و نگهداری کالاهای خطرناک مرتبط با</a:t>
            </a:r>
            <a:br>
              <a:rPr lang="fa-IR" dirty="0"/>
            </a:br>
            <a:r>
              <a:rPr lang="fa-IR" dirty="0"/>
              <a:t>حمل و نقل، نگهداری، توزیع و مصرف آن، ­باید در قالب برگه مشخصات ایمنی کالا (</a:t>
            </a:r>
            <a:r>
              <a:rPr lang="en-US" dirty="0"/>
              <a:t>MSDS) </a:t>
            </a:r>
            <a:r>
              <a:rPr lang="fa-IR" dirty="0"/>
              <a:t>از ناحیه تولیدکننده یا صاحب کالا، قبل از آغاز حمل از ناحیه فرستنده کالا و قبل و یا همزمان با تحویل کالا به گیرنده کالا در مقصد ارایه شود.</a:t>
            </a:r>
          </a:p>
          <a:p>
            <a:pPr algn="just" rtl="1"/>
            <a:r>
              <a:rPr lang="fa-IR" b="1" dirty="0"/>
              <a:t>تبصره۲-</a:t>
            </a:r>
            <a:r>
              <a:rPr lang="fa-IR" dirty="0"/>
              <a:t> در </a:t>
            </a:r>
            <a:r>
              <a:rPr lang="fa-IR" dirty="0" err="1"/>
              <a:t>مدت‌زمان</a:t>
            </a:r>
            <a:r>
              <a:rPr lang="fa-IR" dirty="0"/>
              <a:t> نگهداشت مواد خطرناک در گمرک، مسئولیت تأمین ایمنی به عهده اداره امور گمرکی </a:t>
            </a:r>
            <a:r>
              <a:rPr lang="fa-IR" dirty="0" err="1"/>
              <a:t>ذی‌ربط</a:t>
            </a:r>
            <a:r>
              <a:rPr lang="fa-IR" dirty="0"/>
              <a:t> می­باشد.</a:t>
            </a:r>
          </a:p>
          <a:p>
            <a:pPr algn="just" rtl="1"/>
            <a:r>
              <a:rPr lang="fa-IR" b="1" dirty="0"/>
              <a:t>تبصره۳-</a:t>
            </a:r>
            <a:r>
              <a:rPr lang="fa-IR" dirty="0"/>
              <a:t> مسئولیت تأمین ایمنی در هنگام حمل و نقل مواد </a:t>
            </a:r>
            <a:r>
              <a:rPr lang="fa-IR" dirty="0" err="1"/>
              <a:t>پرتوزای</a:t>
            </a:r>
            <a:r>
              <a:rPr lang="fa-IR" dirty="0"/>
              <a:t> </a:t>
            </a:r>
            <a:r>
              <a:rPr lang="fa-IR" dirty="0" err="1"/>
              <a:t>وارداتی</a:t>
            </a:r>
            <a:r>
              <a:rPr lang="fa-IR" dirty="0"/>
              <a:t>، مطابق مقررات و ضوابط مرکز نظام ایمنی هسته­ای کشور، بر عهده متصدی حمل و نقل و متصدی کالا می­باشد.</a:t>
            </a:r>
          </a:p>
          <a:p>
            <a:endParaRPr lang="en-US" dirty="0"/>
          </a:p>
        </p:txBody>
      </p:sp>
      <p:sp>
        <p:nvSpPr>
          <p:cNvPr id="5" name="Slide Number Placeholder 4">
            <a:extLst>
              <a:ext uri="{FF2B5EF4-FFF2-40B4-BE49-F238E27FC236}">
                <a16:creationId xmlns:a16="http://schemas.microsoft.com/office/drawing/2014/main" xmlns="" id="{DFD47E97-C3CE-4971-84FE-50D50EF1B295}"/>
              </a:ext>
            </a:extLst>
          </p:cNvPr>
          <p:cNvSpPr>
            <a:spLocks noGrp="1"/>
          </p:cNvSpPr>
          <p:nvPr>
            <p:ph type="sldNum" sz="quarter" idx="12"/>
          </p:nvPr>
        </p:nvSpPr>
        <p:spPr/>
        <p:txBody>
          <a:bodyPr/>
          <a:lstStyle/>
          <a:p>
            <a:fld id="{48F63A3B-78C7-47BE-AE5E-E10140E04643}" type="slidenum">
              <a:rPr lang="en-US" smtClean="0"/>
              <a:t>137</a:t>
            </a:fld>
            <a:endParaRPr lang="en-US" dirty="0"/>
          </a:p>
        </p:txBody>
      </p:sp>
    </p:spTree>
    <p:extLst>
      <p:ext uri="{BB962C8B-B14F-4D97-AF65-F5344CB8AC3E}">
        <p14:creationId xmlns:p14="http://schemas.microsoft.com/office/powerpoint/2010/main" val="27516758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E62D8E-6744-48DF-8537-FC379E7FDD6C}"/>
              </a:ext>
            </a:extLst>
          </p:cNvPr>
          <p:cNvSpPr>
            <a:spLocks noGrp="1"/>
          </p:cNvSpPr>
          <p:nvPr>
            <p:ph type="title"/>
          </p:nvPr>
        </p:nvSpPr>
        <p:spPr>
          <a:xfrm>
            <a:off x="4489572" y="1209040"/>
            <a:ext cx="6766560" cy="768096"/>
          </a:xfrm>
        </p:spPr>
        <p:txBody>
          <a:bodyPr/>
          <a:lstStyle/>
          <a:p>
            <a:r>
              <a:rPr lang="fa-IR" dirty="0"/>
              <a:t>ماده ۱۹</a:t>
            </a:r>
            <a:endParaRPr lang="en-US" dirty="0"/>
          </a:p>
        </p:txBody>
      </p:sp>
      <p:sp>
        <p:nvSpPr>
          <p:cNvPr id="3" name="Content Placeholder 2">
            <a:extLst>
              <a:ext uri="{FF2B5EF4-FFF2-40B4-BE49-F238E27FC236}">
                <a16:creationId xmlns:a16="http://schemas.microsoft.com/office/drawing/2014/main" xmlns="" id="{B8A978A6-9844-4422-8A56-82B31C39382C}"/>
              </a:ext>
            </a:extLst>
          </p:cNvPr>
          <p:cNvSpPr>
            <a:spLocks noGrp="1"/>
          </p:cNvSpPr>
          <p:nvPr>
            <p:ph idx="1"/>
          </p:nvPr>
        </p:nvSpPr>
        <p:spPr>
          <a:xfrm>
            <a:off x="3405809" y="2483634"/>
            <a:ext cx="7850323" cy="2700528"/>
          </a:xfrm>
        </p:spPr>
        <p:txBody>
          <a:bodyPr/>
          <a:lstStyle/>
          <a:p>
            <a:pPr algn="just"/>
            <a:r>
              <a:rPr lang="fa-IR" dirty="0"/>
              <a:t>نظارت بر رعایت مقررات و ضوابط جاری کشور در موضوع حمل و نقل مواد خطرناک (داخلی و عبوری (ترانزیت)) مطابق با </a:t>
            </a:r>
            <a:r>
              <a:rPr lang="fa-IR" dirty="0" err="1"/>
              <a:t>رویه­های</a:t>
            </a:r>
            <a:r>
              <a:rPr lang="fa-IR" dirty="0"/>
              <a:t> موجود برعهده نیروی انتظامی جمهوری اسلامی ایران و وزارت راه و </a:t>
            </a:r>
            <a:r>
              <a:rPr lang="fa-IR" dirty="0" err="1"/>
              <a:t>شهرسازی</a:t>
            </a:r>
            <a:r>
              <a:rPr lang="fa-IR" dirty="0"/>
              <a:t> است. وزارت دفاع و </a:t>
            </a:r>
            <a:r>
              <a:rPr lang="fa-IR" dirty="0" err="1"/>
              <a:t>پیشتیبانی</a:t>
            </a:r>
            <a:r>
              <a:rPr lang="fa-IR" dirty="0"/>
              <a:t> نیروهای مسلح مسئولیت نظارت بر رعایت مقررات و ضوابط مربوط در حوزه­های ذی­ربط را دارا می­باشد. سازمان­ها و دستگاه­های مرتبط ملزم به همکاری در نظارت و تأمین و به­روز </a:t>
            </a:r>
            <a:r>
              <a:rPr lang="fa-IR" dirty="0" err="1"/>
              <a:t>نگه­داشتن</a:t>
            </a:r>
            <a:r>
              <a:rPr lang="fa-IR" dirty="0"/>
              <a:t> تجهیزات نظارتی متناسب بر اساس ماده خطرناک مرتبط در </a:t>
            </a:r>
            <a:r>
              <a:rPr lang="fa-IR" dirty="0" err="1"/>
              <a:t>مرزبانی­ها</a:t>
            </a:r>
            <a:r>
              <a:rPr lang="fa-IR" dirty="0"/>
              <a:t> و اداره امور گمرکی مستقر در مرزها </a:t>
            </a:r>
            <a:r>
              <a:rPr lang="fa-IR" dirty="0" err="1"/>
              <a:t>می‌باشند</a:t>
            </a:r>
            <a:r>
              <a:rPr lang="fa-IR" dirty="0"/>
              <a:t>.</a:t>
            </a:r>
            <a:endParaRPr lang="en-US" dirty="0"/>
          </a:p>
        </p:txBody>
      </p:sp>
      <p:sp>
        <p:nvSpPr>
          <p:cNvPr id="5" name="Slide Number Placeholder 4">
            <a:extLst>
              <a:ext uri="{FF2B5EF4-FFF2-40B4-BE49-F238E27FC236}">
                <a16:creationId xmlns:a16="http://schemas.microsoft.com/office/drawing/2014/main" xmlns="" id="{66E17D24-2A9F-47D9-A7D4-F97A405BFD49}"/>
              </a:ext>
            </a:extLst>
          </p:cNvPr>
          <p:cNvSpPr>
            <a:spLocks noGrp="1"/>
          </p:cNvSpPr>
          <p:nvPr>
            <p:ph type="sldNum" sz="quarter" idx="12"/>
          </p:nvPr>
        </p:nvSpPr>
        <p:spPr/>
        <p:txBody>
          <a:bodyPr/>
          <a:lstStyle/>
          <a:p>
            <a:fld id="{48F63A3B-78C7-47BE-AE5E-E10140E04643}" type="slidenum">
              <a:rPr lang="en-US" smtClean="0"/>
              <a:t>138</a:t>
            </a:fld>
            <a:endParaRPr lang="en-US" dirty="0"/>
          </a:p>
        </p:txBody>
      </p:sp>
    </p:spTree>
    <p:extLst>
      <p:ext uri="{BB962C8B-B14F-4D97-AF65-F5344CB8AC3E}">
        <p14:creationId xmlns:p14="http://schemas.microsoft.com/office/powerpoint/2010/main" val="322669680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2CA6AC-5C70-4BCE-A68D-AB4435CB5327}"/>
              </a:ext>
            </a:extLst>
          </p:cNvPr>
          <p:cNvSpPr>
            <a:spLocks noGrp="1"/>
          </p:cNvSpPr>
          <p:nvPr>
            <p:ph type="title"/>
          </p:nvPr>
        </p:nvSpPr>
        <p:spPr>
          <a:xfrm>
            <a:off x="4436563" y="1209040"/>
            <a:ext cx="6766560" cy="768096"/>
          </a:xfrm>
        </p:spPr>
        <p:txBody>
          <a:bodyPr/>
          <a:lstStyle/>
          <a:p>
            <a:r>
              <a:rPr lang="fa-IR" dirty="0"/>
              <a:t>ماده ۱۹</a:t>
            </a:r>
            <a:endParaRPr lang="en-US" dirty="0"/>
          </a:p>
        </p:txBody>
      </p:sp>
      <p:sp>
        <p:nvSpPr>
          <p:cNvPr id="3" name="Content Placeholder 2">
            <a:extLst>
              <a:ext uri="{FF2B5EF4-FFF2-40B4-BE49-F238E27FC236}">
                <a16:creationId xmlns:a16="http://schemas.microsoft.com/office/drawing/2014/main" xmlns="" id="{A5E6CD4D-7B69-45B7-9C9E-FE3D708BFD0C}"/>
              </a:ext>
            </a:extLst>
          </p:cNvPr>
          <p:cNvSpPr>
            <a:spLocks noGrp="1"/>
          </p:cNvSpPr>
          <p:nvPr>
            <p:ph idx="1"/>
          </p:nvPr>
        </p:nvSpPr>
        <p:spPr>
          <a:xfrm>
            <a:off x="3366052" y="2209314"/>
            <a:ext cx="7837071" cy="4337259"/>
          </a:xfrm>
        </p:spPr>
        <p:txBody>
          <a:bodyPr/>
          <a:lstStyle/>
          <a:p>
            <a:pPr algn="just" rtl="1"/>
            <a:r>
              <a:rPr lang="fa-IR" b="1" dirty="0"/>
              <a:t>تبصره ۱-</a:t>
            </a:r>
            <a:r>
              <a:rPr lang="fa-IR" dirty="0"/>
              <a:t> وزارت راه و </a:t>
            </a:r>
            <a:r>
              <a:rPr lang="fa-IR" dirty="0" err="1"/>
              <a:t>شهرسازی</a:t>
            </a:r>
            <a:r>
              <a:rPr lang="fa-IR" dirty="0"/>
              <a:t> و واحدهای قانونی مرتبط با مواد خطرناک ملزم به نظارت بر حمل و نقل مواد خطرناک از مبدأ مرزهای رسمی کشور می­باشند. سازمان امور گمرکی نیز موظف است در </a:t>
            </a:r>
            <a:r>
              <a:rPr lang="fa-IR" dirty="0" err="1"/>
              <a:t>مرزهایی</a:t>
            </a:r>
            <a:r>
              <a:rPr lang="fa-IR" dirty="0"/>
              <a:t> که مواد خطرناک وارد یا صادر می­شود، محل نگهداری مناسب را مطابق با استانداردهای ملی و بین­المللی به تشخیص واحد قانونی مربوط تأمین نماید.</a:t>
            </a:r>
          </a:p>
          <a:p>
            <a:pPr algn="just" rtl="1"/>
            <a:r>
              <a:rPr lang="fa-IR" b="1" dirty="0"/>
              <a:t>تبصره ۲ –</a:t>
            </a:r>
            <a:r>
              <a:rPr lang="fa-IR" dirty="0"/>
              <a:t> در صورت فقدان یا کمبود تجهیزات پایش و بازرسی مواد خطرناک در </a:t>
            </a:r>
            <a:r>
              <a:rPr lang="fa-IR" dirty="0" err="1"/>
              <a:t>مرزبانی</a:t>
            </a:r>
            <a:r>
              <a:rPr lang="fa-IR" dirty="0"/>
              <a:t> یا گمرک جمهوری اسلامی ایران، سازمان امور گمرکی موظف است با همکاری دستگاه اجرایی مسئول، بر اساس طبقه­بندی نه گانه مواد خطرناک نسبت به تهیه و نصب تجهیزات مربوط اقدام نماید. هر یک از دستگاه­های موضوع بند (س) ماده (۱۴) قانون و افراد حقیقی و حقوقی ذی­نفع، با مسئولیت گمرک جمهوری اسلامی ایران و به تشخیص دستگاه مسئول، موظفند تجهیزات مربوط را برای پایش مواد در اختیار </a:t>
            </a:r>
            <a:r>
              <a:rPr lang="fa-IR" dirty="0" err="1"/>
              <a:t>مرزبانی</a:t>
            </a:r>
            <a:r>
              <a:rPr lang="fa-IR" dirty="0"/>
              <a:t> یا اداره امور گمرکی دستگاه مربوط قرار دهند.</a:t>
            </a:r>
          </a:p>
          <a:p>
            <a:endParaRPr lang="en-US" dirty="0"/>
          </a:p>
        </p:txBody>
      </p:sp>
      <p:sp>
        <p:nvSpPr>
          <p:cNvPr id="5" name="Slide Number Placeholder 4">
            <a:extLst>
              <a:ext uri="{FF2B5EF4-FFF2-40B4-BE49-F238E27FC236}">
                <a16:creationId xmlns:a16="http://schemas.microsoft.com/office/drawing/2014/main" xmlns="" id="{748D2F07-7CA5-46C0-A0A0-5245907ACEA4}"/>
              </a:ext>
            </a:extLst>
          </p:cNvPr>
          <p:cNvSpPr>
            <a:spLocks noGrp="1"/>
          </p:cNvSpPr>
          <p:nvPr>
            <p:ph type="sldNum" sz="quarter" idx="12"/>
          </p:nvPr>
        </p:nvSpPr>
        <p:spPr/>
        <p:txBody>
          <a:bodyPr/>
          <a:lstStyle/>
          <a:p>
            <a:fld id="{48F63A3B-78C7-47BE-AE5E-E10140E04643}" type="slidenum">
              <a:rPr lang="en-US" smtClean="0"/>
              <a:t>139</a:t>
            </a:fld>
            <a:endParaRPr lang="en-US" dirty="0"/>
          </a:p>
        </p:txBody>
      </p:sp>
    </p:spTree>
    <p:extLst>
      <p:ext uri="{BB962C8B-B14F-4D97-AF65-F5344CB8AC3E}">
        <p14:creationId xmlns:p14="http://schemas.microsoft.com/office/powerpoint/2010/main" val="2786585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283D5-D6B8-4A40-A72C-F6B5BE5C33F6}"/>
              </a:ext>
            </a:extLst>
          </p:cNvPr>
          <p:cNvSpPr>
            <a:spLocks noGrp="1"/>
          </p:cNvSpPr>
          <p:nvPr>
            <p:ph type="title"/>
          </p:nvPr>
        </p:nvSpPr>
        <p:spPr>
          <a:xfrm>
            <a:off x="4131763" y="971959"/>
            <a:ext cx="7185594" cy="768096"/>
          </a:xfrm>
        </p:spPr>
        <p:txBody>
          <a:bodyPr/>
          <a:lstStyle/>
          <a:p>
            <a:pPr algn="r" rtl="1"/>
            <a:r>
              <a:rPr lang="fa-IR" dirty="0"/>
              <a:t>طبقه </a:t>
            </a:r>
            <a:r>
              <a:rPr lang="fa-IR" dirty="0" err="1"/>
              <a:t>بندی‌نه</a:t>
            </a:r>
            <a:r>
              <a:rPr lang="fa-IR" dirty="0"/>
              <a:t> گانه مواد خطرناک </a:t>
            </a:r>
            <a:endParaRPr lang="en-US" dirty="0"/>
          </a:p>
        </p:txBody>
      </p:sp>
      <p:sp>
        <p:nvSpPr>
          <p:cNvPr id="3" name="Content Placeholder 2">
            <a:extLst>
              <a:ext uri="{FF2B5EF4-FFF2-40B4-BE49-F238E27FC236}">
                <a16:creationId xmlns:a16="http://schemas.microsoft.com/office/drawing/2014/main" xmlns="" id="{E6D27A45-03CA-4855-9ACB-6A50E7EFBBF6}"/>
              </a:ext>
            </a:extLst>
          </p:cNvPr>
          <p:cNvSpPr>
            <a:spLocks noGrp="1"/>
          </p:cNvSpPr>
          <p:nvPr>
            <p:ph idx="1"/>
          </p:nvPr>
        </p:nvSpPr>
        <p:spPr>
          <a:xfrm>
            <a:off x="6917634" y="3222752"/>
            <a:ext cx="4073453" cy="2700528"/>
          </a:xfrm>
        </p:spPr>
        <p:txBody>
          <a:bodyPr/>
          <a:lstStyle/>
          <a:p>
            <a:pPr algn="r" rtl="1"/>
            <a:r>
              <a:rPr lang="fa-IR" sz="2400" dirty="0"/>
              <a:t>7- طبقه هفت: مواد </a:t>
            </a:r>
            <a:r>
              <a:rPr lang="fa-IR" sz="2400" dirty="0" err="1"/>
              <a:t>رادیواکتیو</a:t>
            </a:r>
            <a:r>
              <a:rPr lang="fa-IR" sz="2400" dirty="0"/>
              <a:t/>
            </a:r>
            <a:br>
              <a:rPr lang="fa-IR" sz="2400" dirty="0"/>
            </a:br>
            <a:endParaRPr lang="en-US" sz="2400" dirty="0"/>
          </a:p>
        </p:txBody>
      </p:sp>
      <p:sp>
        <p:nvSpPr>
          <p:cNvPr id="4" name="Footer Placeholder 3">
            <a:extLst>
              <a:ext uri="{FF2B5EF4-FFF2-40B4-BE49-F238E27FC236}">
                <a16:creationId xmlns:a16="http://schemas.microsoft.com/office/drawing/2014/main" xmlns="" id="{102FEFEF-EABE-4EA7-A722-4539A527F7B2}"/>
              </a:ext>
            </a:extLst>
          </p:cNvPr>
          <p:cNvSpPr>
            <a:spLocks noGrp="1"/>
          </p:cNvSpPr>
          <p:nvPr>
            <p:ph type="ftr" sz="quarter" idx="4294967295"/>
          </p:nvPr>
        </p:nvSpPr>
        <p:spPr>
          <a:xfrm>
            <a:off x="4224528" y="457200"/>
            <a:ext cx="3200400" cy="274320"/>
          </a:xfrm>
        </p:spPr>
        <p:txBody>
          <a:bodyPr/>
          <a:lstStyle/>
          <a:p>
            <a:r>
              <a:rPr lang="fa-IR" dirty="0"/>
              <a:t>فصل اول: کلیات و تعاریف</a:t>
            </a:r>
            <a:endParaRPr lang="en-US" dirty="0"/>
          </a:p>
        </p:txBody>
      </p:sp>
      <p:sp>
        <p:nvSpPr>
          <p:cNvPr id="5" name="Slide Number Placeholder 4">
            <a:extLst>
              <a:ext uri="{FF2B5EF4-FFF2-40B4-BE49-F238E27FC236}">
                <a16:creationId xmlns:a16="http://schemas.microsoft.com/office/drawing/2014/main" xmlns="" id="{CF7C5370-4BEC-4C58-9EF9-6490C3D3DF7C}"/>
              </a:ext>
            </a:extLst>
          </p:cNvPr>
          <p:cNvSpPr>
            <a:spLocks noGrp="1"/>
          </p:cNvSpPr>
          <p:nvPr>
            <p:ph type="sldNum" sz="quarter" idx="12"/>
          </p:nvPr>
        </p:nvSpPr>
        <p:spPr/>
        <p:txBody>
          <a:bodyPr/>
          <a:lstStyle/>
          <a:p>
            <a:fld id="{48F63A3B-78C7-47BE-AE5E-E10140E04643}" type="slidenum">
              <a:rPr lang="en-US" smtClean="0"/>
              <a:t>14</a:t>
            </a:fld>
            <a:endParaRPr lang="en-US" dirty="0"/>
          </a:p>
        </p:txBody>
      </p:sp>
      <p:pic>
        <p:nvPicPr>
          <p:cNvPr id="7" name="Picture 6">
            <a:extLst>
              <a:ext uri="{FF2B5EF4-FFF2-40B4-BE49-F238E27FC236}">
                <a16:creationId xmlns:a16="http://schemas.microsoft.com/office/drawing/2014/main" xmlns="" id="{F943345E-A6DE-4A5A-8B3A-C7A7C86995BA}"/>
              </a:ext>
            </a:extLst>
          </p:cNvPr>
          <p:cNvPicPr>
            <a:picLocks noChangeAspect="1"/>
          </p:cNvPicPr>
          <p:nvPr/>
        </p:nvPicPr>
        <p:blipFill rotWithShape="1">
          <a:blip r:embed="rId2"/>
          <a:srcRect l="56254" t="50000" r="21171" b="27637"/>
          <a:stretch/>
        </p:blipFill>
        <p:spPr>
          <a:xfrm>
            <a:off x="0" y="1031734"/>
            <a:ext cx="5539409" cy="2629349"/>
          </a:xfrm>
          <a:prstGeom prst="rect">
            <a:avLst/>
          </a:prstGeom>
        </p:spPr>
      </p:pic>
      <p:pic>
        <p:nvPicPr>
          <p:cNvPr id="8" name="Picture 7">
            <a:extLst>
              <a:ext uri="{FF2B5EF4-FFF2-40B4-BE49-F238E27FC236}">
                <a16:creationId xmlns:a16="http://schemas.microsoft.com/office/drawing/2014/main" xmlns="" id="{B5D14450-F25C-4FE4-A6F1-2F237FC76CF7}"/>
              </a:ext>
            </a:extLst>
          </p:cNvPr>
          <p:cNvPicPr>
            <a:picLocks noChangeAspect="1"/>
          </p:cNvPicPr>
          <p:nvPr/>
        </p:nvPicPr>
        <p:blipFill rotWithShape="1">
          <a:blip r:embed="rId2"/>
          <a:srcRect l="2181" t="72681" r="75016" b="7901"/>
          <a:stretch/>
        </p:blipFill>
        <p:spPr>
          <a:xfrm>
            <a:off x="0" y="3621189"/>
            <a:ext cx="5404180" cy="2205077"/>
          </a:xfrm>
          <a:prstGeom prst="rect">
            <a:avLst/>
          </a:prstGeom>
        </p:spPr>
      </p:pic>
    </p:spTree>
    <p:extLst>
      <p:ext uri="{BB962C8B-B14F-4D97-AF65-F5344CB8AC3E}">
        <p14:creationId xmlns:p14="http://schemas.microsoft.com/office/powerpoint/2010/main" val="1051429126"/>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1E78BB-BEB5-4B78-84EA-3773E2A7D368}"/>
              </a:ext>
            </a:extLst>
          </p:cNvPr>
          <p:cNvSpPr>
            <a:spLocks noGrp="1"/>
          </p:cNvSpPr>
          <p:nvPr>
            <p:ph type="title"/>
          </p:nvPr>
        </p:nvSpPr>
        <p:spPr>
          <a:xfrm>
            <a:off x="4470356" y="764562"/>
            <a:ext cx="6766560" cy="768096"/>
          </a:xfrm>
        </p:spPr>
        <p:txBody>
          <a:bodyPr/>
          <a:lstStyle/>
          <a:p>
            <a:r>
              <a:rPr lang="fa-IR" dirty="0"/>
              <a:t>ماده ۱۹</a:t>
            </a:r>
            <a:endParaRPr lang="en-US" dirty="0"/>
          </a:p>
        </p:txBody>
      </p:sp>
      <p:sp>
        <p:nvSpPr>
          <p:cNvPr id="3" name="Content Placeholder 2">
            <a:extLst>
              <a:ext uri="{FF2B5EF4-FFF2-40B4-BE49-F238E27FC236}">
                <a16:creationId xmlns:a16="http://schemas.microsoft.com/office/drawing/2014/main" xmlns="" id="{75C93BC3-EA06-4438-86A0-F08C46611C38}"/>
              </a:ext>
            </a:extLst>
          </p:cNvPr>
          <p:cNvSpPr>
            <a:spLocks noGrp="1"/>
          </p:cNvSpPr>
          <p:nvPr>
            <p:ph idx="1"/>
          </p:nvPr>
        </p:nvSpPr>
        <p:spPr>
          <a:xfrm>
            <a:off x="3392557" y="2078736"/>
            <a:ext cx="7844359" cy="3553438"/>
          </a:xfrm>
        </p:spPr>
        <p:txBody>
          <a:bodyPr/>
          <a:lstStyle/>
          <a:p>
            <a:pPr algn="just"/>
            <a:r>
              <a:rPr lang="fa-IR" b="1" dirty="0"/>
              <a:t>تبصره ۳ –</a:t>
            </a:r>
            <a:r>
              <a:rPr lang="fa-IR" dirty="0"/>
              <a:t> اگر </a:t>
            </a:r>
            <a:r>
              <a:rPr lang="fa-IR" dirty="0" err="1"/>
              <a:t>محموله­ای</a:t>
            </a:r>
            <a:r>
              <a:rPr lang="fa-IR" dirty="0"/>
              <a:t> به تشخیص واحد قانونی، </a:t>
            </a:r>
            <a:r>
              <a:rPr lang="fa-IR" dirty="0" err="1"/>
              <a:t>مرزبانی</a:t>
            </a:r>
            <a:r>
              <a:rPr lang="fa-IR" dirty="0"/>
              <a:t> و یا اداره امور گمرکی مربوط  مشکوک به </a:t>
            </a:r>
            <a:r>
              <a:rPr lang="fa-IR" dirty="0" err="1"/>
              <a:t>دارابودن</a:t>
            </a:r>
            <a:r>
              <a:rPr lang="fa-IR" dirty="0"/>
              <a:t> منبع/ مواد/ آلودگی </a:t>
            </a:r>
            <a:r>
              <a:rPr lang="fa-IR" dirty="0" err="1"/>
              <a:t>هسته‌ای</a:t>
            </a:r>
            <a:r>
              <a:rPr lang="fa-IR" dirty="0"/>
              <a:t> و یا </a:t>
            </a:r>
            <a:r>
              <a:rPr lang="fa-IR" dirty="0" err="1"/>
              <a:t>پرتوزا</a:t>
            </a:r>
            <a:r>
              <a:rPr lang="fa-IR" dirty="0"/>
              <a:t> باشد، </a:t>
            </a:r>
            <a:r>
              <a:rPr lang="fa-IR" dirty="0" err="1"/>
              <a:t>مرزبانی</a:t>
            </a:r>
            <a:r>
              <a:rPr lang="fa-IR" dirty="0"/>
              <a:t> و یا اداره امور گمرکی مربوط موظفند ضمن رعایت مقررات و ضوابط مرکز نظام ایمنی </a:t>
            </a:r>
            <a:r>
              <a:rPr lang="fa-IR" dirty="0" err="1"/>
              <a:t>هسته‌ای</a:t>
            </a:r>
            <a:r>
              <a:rPr lang="fa-IR" dirty="0"/>
              <a:t> کشور و برقراری ایمنی و امنیت موقت محموله مشکوک، </a:t>
            </a:r>
            <a:r>
              <a:rPr lang="fa-IR" dirty="0" err="1"/>
              <a:t>درخصوص</a:t>
            </a:r>
            <a:r>
              <a:rPr lang="fa-IR" dirty="0"/>
              <a:t> انتقال به محل نگهداری ایمن با سازمان انرژی اتمی ایران هماهنگی لازم را به عمل آورند. سازمان انرژی اتمی ایران موظف است پس از دریافت اسناد و مدارک محموله، در صورت تشخیص، تجهیزات و گروه تخصصی مربوط به </a:t>
            </a:r>
            <a:r>
              <a:rPr lang="fa-IR" dirty="0" err="1"/>
              <a:t>ایمن‌سازی</a:t>
            </a:r>
            <a:r>
              <a:rPr lang="fa-IR" dirty="0"/>
              <a:t> و مهار منابع </a:t>
            </a:r>
            <a:r>
              <a:rPr lang="fa-IR" dirty="0" err="1"/>
              <a:t>پرتوزا</a:t>
            </a:r>
            <a:r>
              <a:rPr lang="fa-IR" dirty="0"/>
              <a:t> را در کوتاه­ترین زمان ممکن به </a:t>
            </a:r>
            <a:r>
              <a:rPr lang="fa-IR" dirty="0" err="1"/>
              <a:t>مرزبانی</a:t>
            </a:r>
            <a:r>
              <a:rPr lang="fa-IR" dirty="0"/>
              <a:t> و یا اداره امور گمرکی مربوط اعزام نماید. در این خصوص </a:t>
            </a:r>
            <a:r>
              <a:rPr lang="fa-IR" dirty="0" err="1"/>
              <a:t>می‌توان</a:t>
            </a:r>
            <a:r>
              <a:rPr lang="fa-IR" dirty="0"/>
              <a:t> به تشخیص و راهنمایی سازمان انرژی اتمی ایران، از ظرفیت </a:t>
            </a:r>
            <a:r>
              <a:rPr lang="fa-IR" dirty="0" err="1"/>
              <a:t>گروه‌های</a:t>
            </a:r>
            <a:r>
              <a:rPr lang="fa-IR" dirty="0"/>
              <a:t> آمادگی و مقابله محلی/ استانی مدیریت بحران استفاده نمود.</a:t>
            </a:r>
            <a:endParaRPr lang="en-US" dirty="0"/>
          </a:p>
        </p:txBody>
      </p:sp>
      <p:sp>
        <p:nvSpPr>
          <p:cNvPr id="5" name="Slide Number Placeholder 4">
            <a:extLst>
              <a:ext uri="{FF2B5EF4-FFF2-40B4-BE49-F238E27FC236}">
                <a16:creationId xmlns:a16="http://schemas.microsoft.com/office/drawing/2014/main" xmlns="" id="{80150F04-6EC4-4A14-8ADB-57208CD135B9}"/>
              </a:ext>
            </a:extLst>
          </p:cNvPr>
          <p:cNvSpPr>
            <a:spLocks noGrp="1"/>
          </p:cNvSpPr>
          <p:nvPr>
            <p:ph type="sldNum" sz="quarter" idx="12"/>
          </p:nvPr>
        </p:nvSpPr>
        <p:spPr/>
        <p:txBody>
          <a:bodyPr/>
          <a:lstStyle/>
          <a:p>
            <a:fld id="{48F63A3B-78C7-47BE-AE5E-E10140E04643}" type="slidenum">
              <a:rPr lang="en-US" smtClean="0"/>
              <a:t>140</a:t>
            </a:fld>
            <a:endParaRPr lang="en-US" dirty="0"/>
          </a:p>
        </p:txBody>
      </p:sp>
    </p:spTree>
    <p:extLst>
      <p:ext uri="{BB962C8B-B14F-4D97-AF65-F5344CB8AC3E}">
        <p14:creationId xmlns:p14="http://schemas.microsoft.com/office/powerpoint/2010/main" val="13946155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865870-8D30-472D-96D3-1796BC02A212}"/>
              </a:ext>
            </a:extLst>
          </p:cNvPr>
          <p:cNvSpPr>
            <a:spLocks noGrp="1"/>
          </p:cNvSpPr>
          <p:nvPr>
            <p:ph type="title"/>
          </p:nvPr>
        </p:nvSpPr>
        <p:spPr>
          <a:xfrm>
            <a:off x="4463067" y="1070908"/>
            <a:ext cx="6766560" cy="768096"/>
          </a:xfrm>
        </p:spPr>
        <p:txBody>
          <a:bodyPr/>
          <a:lstStyle/>
          <a:p>
            <a:r>
              <a:rPr lang="fa-IR" dirty="0"/>
              <a:t>ماده ۲۰</a:t>
            </a:r>
            <a:endParaRPr lang="en-US" dirty="0"/>
          </a:p>
        </p:txBody>
      </p:sp>
      <p:sp>
        <p:nvSpPr>
          <p:cNvPr id="3" name="Content Placeholder 2">
            <a:extLst>
              <a:ext uri="{FF2B5EF4-FFF2-40B4-BE49-F238E27FC236}">
                <a16:creationId xmlns:a16="http://schemas.microsoft.com/office/drawing/2014/main" xmlns="" id="{F7291FD0-A049-40BC-9DC8-AACF1C3AF2E0}"/>
              </a:ext>
            </a:extLst>
          </p:cNvPr>
          <p:cNvSpPr>
            <a:spLocks noGrp="1"/>
          </p:cNvSpPr>
          <p:nvPr>
            <p:ph idx="1"/>
          </p:nvPr>
        </p:nvSpPr>
        <p:spPr>
          <a:xfrm>
            <a:off x="3379304" y="2318469"/>
            <a:ext cx="7850323" cy="2700528"/>
          </a:xfrm>
        </p:spPr>
        <p:txBody>
          <a:bodyPr/>
          <a:lstStyle/>
          <a:p>
            <a:pPr algn="just"/>
            <a:r>
              <a:rPr lang="fa-IR" dirty="0"/>
              <a:t>حمل و نقل هرگونه ماده خطرناک در کشور درصورتی مجاز است که پروانه/ مجوزهای لازم از واحدهای قانونی مربوط اخذ شود و محموله مورد نظر دارای اسناد و برگه (فرم)‌های کالای خطرناک، برگه اطلاعات ایمنی، شرایط نگهداری و حمل و نقل استاندارد باشد.</a:t>
            </a:r>
            <a:endParaRPr lang="en-US" dirty="0"/>
          </a:p>
        </p:txBody>
      </p:sp>
      <p:sp>
        <p:nvSpPr>
          <p:cNvPr id="5" name="Slide Number Placeholder 4">
            <a:extLst>
              <a:ext uri="{FF2B5EF4-FFF2-40B4-BE49-F238E27FC236}">
                <a16:creationId xmlns:a16="http://schemas.microsoft.com/office/drawing/2014/main" xmlns="" id="{5D8F9F68-6C6D-46CB-9CDC-CC546B4FA678}"/>
              </a:ext>
            </a:extLst>
          </p:cNvPr>
          <p:cNvSpPr>
            <a:spLocks noGrp="1"/>
          </p:cNvSpPr>
          <p:nvPr>
            <p:ph type="sldNum" sz="quarter" idx="12"/>
          </p:nvPr>
        </p:nvSpPr>
        <p:spPr/>
        <p:txBody>
          <a:bodyPr/>
          <a:lstStyle/>
          <a:p>
            <a:fld id="{48F63A3B-78C7-47BE-AE5E-E10140E04643}" type="slidenum">
              <a:rPr lang="en-US" smtClean="0"/>
              <a:t>141</a:t>
            </a:fld>
            <a:endParaRPr lang="en-US" dirty="0"/>
          </a:p>
        </p:txBody>
      </p:sp>
    </p:spTree>
    <p:extLst>
      <p:ext uri="{BB962C8B-B14F-4D97-AF65-F5344CB8AC3E}">
        <p14:creationId xmlns:p14="http://schemas.microsoft.com/office/powerpoint/2010/main" val="399661883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027A9D-5A15-405E-9AC8-EFF39BD9E88B}"/>
              </a:ext>
            </a:extLst>
          </p:cNvPr>
          <p:cNvSpPr>
            <a:spLocks noGrp="1"/>
          </p:cNvSpPr>
          <p:nvPr>
            <p:ph type="title"/>
          </p:nvPr>
        </p:nvSpPr>
        <p:spPr>
          <a:xfrm>
            <a:off x="4423311" y="1209040"/>
            <a:ext cx="6766560" cy="768096"/>
          </a:xfrm>
        </p:spPr>
        <p:txBody>
          <a:bodyPr/>
          <a:lstStyle/>
          <a:p>
            <a:r>
              <a:rPr lang="fa-IR" dirty="0"/>
              <a:t>ماده ۲۱</a:t>
            </a:r>
            <a:endParaRPr lang="en-US" dirty="0"/>
          </a:p>
        </p:txBody>
      </p:sp>
      <p:sp>
        <p:nvSpPr>
          <p:cNvPr id="3" name="Content Placeholder 2">
            <a:extLst>
              <a:ext uri="{FF2B5EF4-FFF2-40B4-BE49-F238E27FC236}">
                <a16:creationId xmlns:a16="http://schemas.microsoft.com/office/drawing/2014/main" xmlns="" id="{6C1CD375-26FA-4D70-8FE3-6D9499985208}"/>
              </a:ext>
            </a:extLst>
          </p:cNvPr>
          <p:cNvSpPr>
            <a:spLocks noGrp="1"/>
          </p:cNvSpPr>
          <p:nvPr>
            <p:ph idx="1"/>
          </p:nvPr>
        </p:nvSpPr>
        <p:spPr>
          <a:xfrm>
            <a:off x="3273287" y="2454655"/>
            <a:ext cx="7916584" cy="4184683"/>
          </a:xfrm>
        </p:spPr>
        <p:txBody>
          <a:bodyPr/>
          <a:lstStyle/>
          <a:p>
            <a:pPr algn="just"/>
            <a:r>
              <a:rPr lang="fa-IR" dirty="0"/>
              <a:t>متصدی حمل ‌و نقل موظف است قبل از صدور </a:t>
            </a:r>
            <a:r>
              <a:rPr lang="fa-IR" dirty="0" err="1"/>
              <a:t>بارنامه</a:t>
            </a:r>
            <a:r>
              <a:rPr lang="fa-IR" dirty="0"/>
              <a:t>، مجوزهای لازم را از مبادی </a:t>
            </a:r>
            <a:r>
              <a:rPr lang="fa-IR" dirty="0" err="1"/>
              <a:t>ذی‌ربط</a:t>
            </a:r>
            <a:r>
              <a:rPr lang="fa-IR" dirty="0"/>
              <a:t> مواد خطرناک دریافت نماید. </a:t>
            </a:r>
            <a:r>
              <a:rPr lang="fa-IR" dirty="0" err="1"/>
              <a:t>متصديان</a:t>
            </a:r>
            <a:r>
              <a:rPr lang="fa-IR" dirty="0"/>
              <a:t> حمل ‌و نقل جهت اخذ مجوز </a:t>
            </a:r>
            <a:r>
              <a:rPr lang="fa-IR" dirty="0" err="1"/>
              <a:t>براي</a:t>
            </a:r>
            <a:r>
              <a:rPr lang="fa-IR" dirty="0"/>
              <a:t> حمل ‌و نقل و عبور مواد خطرناک </a:t>
            </a:r>
            <a:r>
              <a:rPr lang="fa-IR" dirty="0" err="1"/>
              <a:t>پرتوزا</a:t>
            </a:r>
            <a:r>
              <a:rPr lang="fa-IR" dirty="0"/>
              <a:t> از سازمان انرژی اتمی ایران، مواد منفجره از وزارت دفاع و پشتیبانی نیروهای مسلح، مواد مخدر با مصارف دارویی از وزارت بهداشت، ‌درمان و آموزش </a:t>
            </a:r>
            <a:r>
              <a:rPr lang="fa-IR" dirty="0" err="1"/>
              <a:t>پزشكي</a:t>
            </a:r>
            <a:r>
              <a:rPr lang="fa-IR" dirty="0"/>
              <a:t>، مواد بیولوژیک (زیستی) حوزه انسان از وزارت بهداشت، درمان و آموزش پزشکی با </a:t>
            </a:r>
            <a:r>
              <a:rPr lang="fa-IR" dirty="0" err="1"/>
              <a:t>تأییدیه</a:t>
            </a:r>
            <a:r>
              <a:rPr lang="fa-IR" dirty="0"/>
              <a:t> وزارت اطلاعات، مواد بیولوژیک (زیستی) و سموم شیمیایی حوزه کشاورزی و دام و طیور و نباتات و سموم سنواتی از وزارت جهاد کشاورزی، مواد سوختی و نفتی از وزارت راه و </a:t>
            </a:r>
            <a:r>
              <a:rPr lang="fa-IR" dirty="0" err="1"/>
              <a:t>شهرسازی</a:t>
            </a:r>
            <a:r>
              <a:rPr lang="fa-IR" dirty="0"/>
              <a:t>، </a:t>
            </a:r>
            <a:r>
              <a:rPr lang="fa-IR" dirty="0" err="1"/>
              <a:t>پسماندهاي</a:t>
            </a:r>
            <a:r>
              <a:rPr lang="fa-IR" dirty="0"/>
              <a:t> حاصل از مواد </a:t>
            </a:r>
            <a:r>
              <a:rPr lang="fa-IR" dirty="0" err="1"/>
              <a:t>خطرناك</a:t>
            </a:r>
            <a:r>
              <a:rPr lang="fa-IR" dirty="0"/>
              <a:t> از سازمان حفاظت </a:t>
            </a:r>
            <a:r>
              <a:rPr lang="fa-IR" dirty="0" err="1"/>
              <a:t>محیط‌زیست</a:t>
            </a:r>
            <a:r>
              <a:rPr lang="fa-IR" dirty="0"/>
              <a:t> و مواد شیمیایی خطرناک از وزارت صنعت، معدن و تجارت با </a:t>
            </a:r>
            <a:r>
              <a:rPr lang="fa-IR" dirty="0" err="1"/>
              <a:t>تأییدیه</a:t>
            </a:r>
            <a:r>
              <a:rPr lang="fa-IR" dirty="0"/>
              <a:t> وزارت اطلاعات اقدام نمایند. تمامی مجوزهای حمل داخلی و یا عبوری (ترانزیت) مواد خطرناک </a:t>
            </a:r>
            <a:r>
              <a:rPr lang="fa-IR" dirty="0" err="1"/>
              <a:t>صادرشده</a:t>
            </a:r>
            <a:r>
              <a:rPr lang="fa-IR" dirty="0"/>
              <a:t> توسط واحدهای قانونی مربوط به مواد خطرناک </a:t>
            </a:r>
            <a:r>
              <a:rPr lang="fa-IR" dirty="0" err="1"/>
              <a:t>نه­گانه</a:t>
            </a:r>
            <a:r>
              <a:rPr lang="fa-IR" dirty="0"/>
              <a:t> مشمول این آیین­نامه ­باید بر روی سامانه ملی مواد خطرناک پیش­بینی شده در ماده (۱۵) این آیین­نامه توسط واحد </a:t>
            </a:r>
            <a:r>
              <a:rPr lang="fa-IR" dirty="0" err="1"/>
              <a:t>صادرکننده</a:t>
            </a:r>
            <a:r>
              <a:rPr lang="fa-IR" dirty="0"/>
              <a:t> مجوز </a:t>
            </a:r>
            <a:r>
              <a:rPr lang="fa-IR" dirty="0" err="1"/>
              <a:t>بارگذاری</a:t>
            </a:r>
            <a:r>
              <a:rPr lang="fa-IR" dirty="0"/>
              <a:t> گردد.</a:t>
            </a:r>
            <a:endParaRPr lang="en-US" dirty="0"/>
          </a:p>
        </p:txBody>
      </p:sp>
      <p:sp>
        <p:nvSpPr>
          <p:cNvPr id="5" name="Slide Number Placeholder 4">
            <a:extLst>
              <a:ext uri="{FF2B5EF4-FFF2-40B4-BE49-F238E27FC236}">
                <a16:creationId xmlns:a16="http://schemas.microsoft.com/office/drawing/2014/main" xmlns="" id="{47B8CCD0-5BEC-4C17-BB9C-525A57D2E1F0}"/>
              </a:ext>
            </a:extLst>
          </p:cNvPr>
          <p:cNvSpPr>
            <a:spLocks noGrp="1"/>
          </p:cNvSpPr>
          <p:nvPr>
            <p:ph type="sldNum" sz="quarter" idx="12"/>
          </p:nvPr>
        </p:nvSpPr>
        <p:spPr/>
        <p:txBody>
          <a:bodyPr/>
          <a:lstStyle/>
          <a:p>
            <a:fld id="{48F63A3B-78C7-47BE-AE5E-E10140E04643}" type="slidenum">
              <a:rPr lang="en-US" smtClean="0"/>
              <a:t>142</a:t>
            </a:fld>
            <a:endParaRPr lang="en-US" dirty="0"/>
          </a:p>
        </p:txBody>
      </p:sp>
    </p:spTree>
    <p:extLst>
      <p:ext uri="{BB962C8B-B14F-4D97-AF65-F5344CB8AC3E}">
        <p14:creationId xmlns:p14="http://schemas.microsoft.com/office/powerpoint/2010/main" val="77217870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1A2FA4-04DD-458D-86A0-74EDB305D7D8}"/>
              </a:ext>
            </a:extLst>
          </p:cNvPr>
          <p:cNvSpPr>
            <a:spLocks noGrp="1"/>
          </p:cNvSpPr>
          <p:nvPr>
            <p:ph type="title"/>
          </p:nvPr>
        </p:nvSpPr>
        <p:spPr>
          <a:xfrm>
            <a:off x="4383554" y="1209040"/>
            <a:ext cx="6766560" cy="768096"/>
          </a:xfrm>
        </p:spPr>
        <p:txBody>
          <a:bodyPr/>
          <a:lstStyle/>
          <a:p>
            <a:r>
              <a:rPr lang="fa-IR" dirty="0"/>
              <a:t>ماده ۲۲</a:t>
            </a:r>
            <a:endParaRPr lang="en-US" dirty="0"/>
          </a:p>
        </p:txBody>
      </p:sp>
      <p:sp>
        <p:nvSpPr>
          <p:cNvPr id="3" name="Content Placeholder 2">
            <a:extLst>
              <a:ext uri="{FF2B5EF4-FFF2-40B4-BE49-F238E27FC236}">
                <a16:creationId xmlns:a16="http://schemas.microsoft.com/office/drawing/2014/main" xmlns="" id="{B274E69A-9AEE-4DB6-95CF-9BF3F3FA51BC}"/>
              </a:ext>
            </a:extLst>
          </p:cNvPr>
          <p:cNvSpPr>
            <a:spLocks noGrp="1"/>
          </p:cNvSpPr>
          <p:nvPr>
            <p:ph idx="1"/>
          </p:nvPr>
        </p:nvSpPr>
        <p:spPr>
          <a:xfrm>
            <a:off x="3405809" y="2599900"/>
            <a:ext cx="7744305" cy="2700528"/>
          </a:xfrm>
        </p:spPr>
        <p:txBody>
          <a:bodyPr/>
          <a:lstStyle/>
          <a:p>
            <a:pPr algn="just" rtl="1"/>
            <a:r>
              <a:rPr lang="fa-IR" dirty="0"/>
              <a:t> حمل و ورود هر گونه مواد خطرناک در قسمت حمل مسافر وسایل نقلیه عمومی ممنوع می­باشد. حمل مواد خطرناک در قسمت حمل بار وسایل نقلیه عمومی حسب مورد تابع مقررات و ضوابط ملی و بین­المللی و با اخذ مجوزهای لازم از واحدهای قانونی مربوط است.</a:t>
            </a:r>
          </a:p>
          <a:p>
            <a:endParaRPr lang="en-US" dirty="0"/>
          </a:p>
        </p:txBody>
      </p:sp>
      <p:sp>
        <p:nvSpPr>
          <p:cNvPr id="5" name="Slide Number Placeholder 4">
            <a:extLst>
              <a:ext uri="{FF2B5EF4-FFF2-40B4-BE49-F238E27FC236}">
                <a16:creationId xmlns:a16="http://schemas.microsoft.com/office/drawing/2014/main" xmlns="" id="{9DA639D6-190D-4C53-A0A4-63C6A6B53DE7}"/>
              </a:ext>
            </a:extLst>
          </p:cNvPr>
          <p:cNvSpPr>
            <a:spLocks noGrp="1"/>
          </p:cNvSpPr>
          <p:nvPr>
            <p:ph type="sldNum" sz="quarter" idx="12"/>
          </p:nvPr>
        </p:nvSpPr>
        <p:spPr/>
        <p:txBody>
          <a:bodyPr/>
          <a:lstStyle/>
          <a:p>
            <a:fld id="{48F63A3B-78C7-47BE-AE5E-E10140E04643}" type="slidenum">
              <a:rPr lang="en-US" smtClean="0"/>
              <a:t>143</a:t>
            </a:fld>
            <a:endParaRPr lang="en-US" dirty="0"/>
          </a:p>
        </p:txBody>
      </p:sp>
    </p:spTree>
    <p:extLst>
      <p:ext uri="{BB962C8B-B14F-4D97-AF65-F5344CB8AC3E}">
        <p14:creationId xmlns:p14="http://schemas.microsoft.com/office/powerpoint/2010/main" val="407746048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259965-2848-412C-8B7B-3C787A83101E}"/>
              </a:ext>
            </a:extLst>
          </p:cNvPr>
          <p:cNvSpPr>
            <a:spLocks noGrp="1"/>
          </p:cNvSpPr>
          <p:nvPr>
            <p:ph type="title"/>
          </p:nvPr>
        </p:nvSpPr>
        <p:spPr>
          <a:xfrm>
            <a:off x="4436562" y="1057656"/>
            <a:ext cx="6766560" cy="768096"/>
          </a:xfrm>
        </p:spPr>
        <p:txBody>
          <a:bodyPr/>
          <a:lstStyle/>
          <a:p>
            <a:r>
              <a:rPr lang="fa-IR" dirty="0"/>
              <a:t>ماده ۲۳</a:t>
            </a:r>
            <a:endParaRPr lang="en-US" dirty="0"/>
          </a:p>
        </p:txBody>
      </p:sp>
      <p:sp>
        <p:nvSpPr>
          <p:cNvPr id="3" name="Content Placeholder 2">
            <a:extLst>
              <a:ext uri="{FF2B5EF4-FFF2-40B4-BE49-F238E27FC236}">
                <a16:creationId xmlns:a16="http://schemas.microsoft.com/office/drawing/2014/main" xmlns="" id="{1FA00013-044C-4368-8151-A5445B693532}"/>
              </a:ext>
            </a:extLst>
          </p:cNvPr>
          <p:cNvSpPr>
            <a:spLocks noGrp="1"/>
          </p:cNvSpPr>
          <p:nvPr>
            <p:ph idx="1"/>
          </p:nvPr>
        </p:nvSpPr>
        <p:spPr>
          <a:xfrm>
            <a:off x="3313043" y="2347447"/>
            <a:ext cx="7890079" cy="2700528"/>
          </a:xfrm>
        </p:spPr>
        <p:txBody>
          <a:bodyPr/>
          <a:lstStyle/>
          <a:p>
            <a:pPr algn="just"/>
            <a:r>
              <a:rPr lang="fa-IR" dirty="0"/>
              <a:t>وزارت راه و </a:t>
            </a:r>
            <a:r>
              <a:rPr lang="fa-IR" dirty="0" err="1"/>
              <a:t>شهرسازی</a:t>
            </a:r>
            <a:r>
              <a:rPr lang="fa-IR" dirty="0"/>
              <a:t> شش ماه پس از اعلام مناطق حساس </a:t>
            </a:r>
            <a:r>
              <a:rPr lang="fa-IR" dirty="0" err="1"/>
              <a:t>محیط­زیستی</a:t>
            </a:r>
            <a:r>
              <a:rPr lang="fa-IR" dirty="0"/>
              <a:t> در مجاورت شبکه حمل و نقل جاده­ای </a:t>
            </a:r>
            <a:r>
              <a:rPr lang="fa-IR" dirty="0" err="1"/>
              <a:t>برون‌شهری</a:t>
            </a:r>
            <a:r>
              <a:rPr lang="fa-IR" dirty="0"/>
              <a:t> توسط سازمان حفاظت </a:t>
            </a:r>
            <a:r>
              <a:rPr lang="fa-IR" dirty="0" err="1"/>
              <a:t>محیط­زیست</a:t>
            </a:r>
            <a:r>
              <a:rPr lang="fa-IR" dirty="0"/>
              <a:t>، مسیرهای مجاز و ممنوع تردد مواد خطرناک را تعیین و طی برنامه زمان­بندی با اولویت مسیر­های </a:t>
            </a:r>
            <a:r>
              <a:rPr lang="fa-IR" dirty="0" err="1"/>
              <a:t>پرتردد</a:t>
            </a:r>
            <a:r>
              <a:rPr lang="fa-IR" dirty="0"/>
              <a:t> نسبت به ایجاد </a:t>
            </a:r>
            <a:r>
              <a:rPr lang="fa-IR" dirty="0" err="1"/>
              <a:t>توقفگاه­های</a:t>
            </a:r>
            <a:r>
              <a:rPr lang="fa-IR" dirty="0"/>
              <a:t> اضطراری وسایل نقلیه مواد خطرناک و انتشار نقشه موقعیت آنها اقدام نماید</a:t>
            </a:r>
            <a:r>
              <a:rPr lang="fa-IR" b="1" dirty="0"/>
              <a:t>. </a:t>
            </a:r>
            <a:endParaRPr lang="fa-IR" dirty="0"/>
          </a:p>
          <a:p>
            <a:endParaRPr lang="en-US" dirty="0"/>
          </a:p>
        </p:txBody>
      </p:sp>
      <p:sp>
        <p:nvSpPr>
          <p:cNvPr id="5" name="Slide Number Placeholder 4">
            <a:extLst>
              <a:ext uri="{FF2B5EF4-FFF2-40B4-BE49-F238E27FC236}">
                <a16:creationId xmlns:a16="http://schemas.microsoft.com/office/drawing/2014/main" xmlns="" id="{28E25C13-4E09-453B-911D-1870D64DF80A}"/>
              </a:ext>
            </a:extLst>
          </p:cNvPr>
          <p:cNvSpPr>
            <a:spLocks noGrp="1"/>
          </p:cNvSpPr>
          <p:nvPr>
            <p:ph type="sldNum" sz="quarter" idx="12"/>
          </p:nvPr>
        </p:nvSpPr>
        <p:spPr/>
        <p:txBody>
          <a:bodyPr/>
          <a:lstStyle/>
          <a:p>
            <a:fld id="{48F63A3B-78C7-47BE-AE5E-E10140E04643}" type="slidenum">
              <a:rPr lang="en-US" smtClean="0"/>
              <a:t>144</a:t>
            </a:fld>
            <a:endParaRPr lang="en-US" dirty="0"/>
          </a:p>
        </p:txBody>
      </p:sp>
    </p:spTree>
    <p:extLst>
      <p:ext uri="{BB962C8B-B14F-4D97-AF65-F5344CB8AC3E}">
        <p14:creationId xmlns:p14="http://schemas.microsoft.com/office/powerpoint/2010/main" val="303166864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D61FFE-7D8E-40A3-8292-5F050570D1B0}"/>
              </a:ext>
            </a:extLst>
          </p:cNvPr>
          <p:cNvSpPr>
            <a:spLocks noGrp="1"/>
          </p:cNvSpPr>
          <p:nvPr>
            <p:ph type="title"/>
          </p:nvPr>
        </p:nvSpPr>
        <p:spPr>
          <a:xfrm>
            <a:off x="4383554" y="1110665"/>
            <a:ext cx="6766560" cy="768096"/>
          </a:xfrm>
        </p:spPr>
        <p:txBody>
          <a:bodyPr/>
          <a:lstStyle/>
          <a:p>
            <a:r>
              <a:rPr lang="fa-IR" dirty="0"/>
              <a:t>ماده ۲۴</a:t>
            </a:r>
            <a:endParaRPr lang="en-US" dirty="0"/>
          </a:p>
        </p:txBody>
      </p:sp>
      <p:sp>
        <p:nvSpPr>
          <p:cNvPr id="3" name="Content Placeholder 2">
            <a:extLst>
              <a:ext uri="{FF2B5EF4-FFF2-40B4-BE49-F238E27FC236}">
                <a16:creationId xmlns:a16="http://schemas.microsoft.com/office/drawing/2014/main" xmlns="" id="{13BA353A-7CDD-42D9-BD5C-C0ADB71C07E0}"/>
              </a:ext>
            </a:extLst>
          </p:cNvPr>
          <p:cNvSpPr>
            <a:spLocks noGrp="1"/>
          </p:cNvSpPr>
          <p:nvPr>
            <p:ph idx="1"/>
          </p:nvPr>
        </p:nvSpPr>
        <p:spPr>
          <a:xfrm>
            <a:off x="3366052" y="2387865"/>
            <a:ext cx="7784062" cy="2700528"/>
          </a:xfrm>
        </p:spPr>
        <p:txBody>
          <a:bodyPr/>
          <a:lstStyle/>
          <a:p>
            <a:pPr algn="just"/>
            <a:r>
              <a:rPr lang="fa-IR" dirty="0"/>
              <a:t>مواد خطرناک صرفاً با مجوز دستگاه ذی­ربط در انبارها و </a:t>
            </a:r>
            <a:r>
              <a:rPr lang="fa-IR" dirty="0" err="1"/>
              <a:t>باراندازها</a:t>
            </a:r>
            <a:r>
              <a:rPr lang="fa-IR" dirty="0"/>
              <a:t> نگهداری می­شود و حریم ایمنی آن با </a:t>
            </a:r>
            <a:r>
              <a:rPr lang="fa-IR" dirty="0" err="1"/>
              <a:t>سازه­های</a:t>
            </a:r>
            <a:r>
              <a:rPr lang="fa-IR" dirty="0"/>
              <a:t> مجاور با رعایت استانداردهای ملی و </a:t>
            </a:r>
            <a:r>
              <a:rPr lang="fa-IR" dirty="0" err="1"/>
              <a:t>بین‌المللی</a:t>
            </a:r>
            <a:r>
              <a:rPr lang="fa-IR" dirty="0"/>
              <a:t> صورت می­گیرد. همچنین در </a:t>
            </a:r>
            <a:r>
              <a:rPr lang="fa-IR" dirty="0" err="1"/>
              <a:t>مکان­یابی</a:t>
            </a:r>
            <a:r>
              <a:rPr lang="fa-IR" dirty="0"/>
              <a:t> انبارهای مواد خطرناک ­باید از چهار جهت دسترسی مناسب برای خودروهای سنگین آتش­نشانی و امدادی برای استقرار بهینه در زمان رخداد حوادث و سوانح وجود داشته باشد و امکان سرایت </a:t>
            </a:r>
            <a:r>
              <a:rPr lang="fa-IR" dirty="0" err="1"/>
              <a:t>آتش‌سوزی</a:t>
            </a:r>
            <a:r>
              <a:rPr lang="fa-IR" dirty="0"/>
              <a:t> به املاک مجاور به حداقل میزان ممکن کاهش یابد.</a:t>
            </a:r>
            <a:endParaRPr lang="en-US" dirty="0"/>
          </a:p>
        </p:txBody>
      </p:sp>
      <p:sp>
        <p:nvSpPr>
          <p:cNvPr id="5" name="Slide Number Placeholder 4">
            <a:extLst>
              <a:ext uri="{FF2B5EF4-FFF2-40B4-BE49-F238E27FC236}">
                <a16:creationId xmlns:a16="http://schemas.microsoft.com/office/drawing/2014/main" xmlns="" id="{6B05219F-4530-423C-ABD2-9B106A69CCDB}"/>
              </a:ext>
            </a:extLst>
          </p:cNvPr>
          <p:cNvSpPr>
            <a:spLocks noGrp="1"/>
          </p:cNvSpPr>
          <p:nvPr>
            <p:ph type="sldNum" sz="quarter" idx="12"/>
          </p:nvPr>
        </p:nvSpPr>
        <p:spPr/>
        <p:txBody>
          <a:bodyPr/>
          <a:lstStyle/>
          <a:p>
            <a:fld id="{48F63A3B-78C7-47BE-AE5E-E10140E04643}" type="slidenum">
              <a:rPr lang="en-US" smtClean="0"/>
              <a:t>145</a:t>
            </a:fld>
            <a:endParaRPr lang="en-US" dirty="0"/>
          </a:p>
        </p:txBody>
      </p:sp>
    </p:spTree>
    <p:extLst>
      <p:ext uri="{BB962C8B-B14F-4D97-AF65-F5344CB8AC3E}">
        <p14:creationId xmlns:p14="http://schemas.microsoft.com/office/powerpoint/2010/main" val="4201519822"/>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708375-90E0-4922-B31A-2ABF1F22CD19}"/>
              </a:ext>
            </a:extLst>
          </p:cNvPr>
          <p:cNvSpPr>
            <a:spLocks noGrp="1"/>
          </p:cNvSpPr>
          <p:nvPr>
            <p:ph type="title"/>
          </p:nvPr>
        </p:nvSpPr>
        <p:spPr>
          <a:xfrm>
            <a:off x="4370302" y="958176"/>
            <a:ext cx="6766560" cy="768096"/>
          </a:xfrm>
        </p:spPr>
        <p:txBody>
          <a:bodyPr/>
          <a:lstStyle/>
          <a:p>
            <a:pPr algn="r" rtl="1"/>
            <a:r>
              <a:rPr lang="fa-IR" dirty="0"/>
              <a:t>ماده 24</a:t>
            </a:r>
            <a:endParaRPr lang="en-US" dirty="0"/>
          </a:p>
        </p:txBody>
      </p:sp>
      <p:sp>
        <p:nvSpPr>
          <p:cNvPr id="3" name="Content Placeholder 2">
            <a:extLst>
              <a:ext uri="{FF2B5EF4-FFF2-40B4-BE49-F238E27FC236}">
                <a16:creationId xmlns:a16="http://schemas.microsoft.com/office/drawing/2014/main" xmlns="" id="{74157AA9-D22D-4421-B135-DE24A3669CF7}"/>
              </a:ext>
            </a:extLst>
          </p:cNvPr>
          <p:cNvSpPr>
            <a:spLocks noGrp="1"/>
          </p:cNvSpPr>
          <p:nvPr>
            <p:ph idx="1"/>
          </p:nvPr>
        </p:nvSpPr>
        <p:spPr>
          <a:xfrm>
            <a:off x="3485322" y="2431201"/>
            <a:ext cx="7651540" cy="2700528"/>
          </a:xfrm>
        </p:spPr>
        <p:txBody>
          <a:bodyPr/>
          <a:lstStyle/>
          <a:p>
            <a:pPr algn="just"/>
            <a:r>
              <a:rPr lang="fa-IR" b="1" dirty="0"/>
              <a:t>تبصره - </a:t>
            </a:r>
            <a:r>
              <a:rPr lang="fa-IR" dirty="0" err="1"/>
              <a:t>دستگاه‌های</a:t>
            </a:r>
            <a:r>
              <a:rPr lang="fa-IR" dirty="0"/>
              <a:t> موضوع بند (س) ماده (۱۴) قانون موظفند </a:t>
            </a:r>
            <a:r>
              <a:rPr lang="fa-IR" dirty="0" err="1"/>
              <a:t>پیش‌نویس</a:t>
            </a:r>
            <a:r>
              <a:rPr lang="fa-IR" dirty="0"/>
              <a:t> استانداردها و مقررات لازم و مختص </a:t>
            </a:r>
            <a:r>
              <a:rPr lang="fa-IR" dirty="0" err="1"/>
              <a:t>مراكز</a:t>
            </a:r>
            <a:r>
              <a:rPr lang="fa-IR" dirty="0"/>
              <a:t> خرید و فروش و انبارهای مواد خطرناک و همچنین استانداردهای مرتبط با برچسب </a:t>
            </a:r>
            <a:r>
              <a:rPr lang="fa-IR" dirty="0" err="1"/>
              <a:t>محیط‌زیستی</a:t>
            </a:r>
            <a:r>
              <a:rPr lang="fa-IR" dirty="0"/>
              <a:t> مواد خطرناک را ظرف سه ماه از تاریخ ابلاغ </a:t>
            </a:r>
            <a:r>
              <a:rPr lang="fa-IR" dirty="0" err="1"/>
              <a:t>اين</a:t>
            </a:r>
            <a:r>
              <a:rPr lang="fa-IR" dirty="0"/>
              <a:t> </a:t>
            </a:r>
            <a:r>
              <a:rPr lang="fa-IR" dirty="0" err="1"/>
              <a:t>آيين‌نامه</a:t>
            </a:r>
            <a:r>
              <a:rPr lang="fa-IR" dirty="0"/>
              <a:t> تهیه و برای طرح و تصویب به واحدهای قانونی مربوط ارسال نمایند. استانداردهای ملی مربوط در بازه زمانی دوساله برابر فرایند تدوین استانداردهای ملی </a:t>
            </a:r>
            <a:r>
              <a:rPr lang="fa-IR" dirty="0" err="1"/>
              <a:t>موردبازنگری</a:t>
            </a:r>
            <a:r>
              <a:rPr lang="fa-IR" dirty="0"/>
              <a:t> قرار می­گیرند.</a:t>
            </a:r>
            <a:endParaRPr lang="en-US" dirty="0"/>
          </a:p>
        </p:txBody>
      </p:sp>
      <p:sp>
        <p:nvSpPr>
          <p:cNvPr id="5" name="Slide Number Placeholder 4">
            <a:extLst>
              <a:ext uri="{FF2B5EF4-FFF2-40B4-BE49-F238E27FC236}">
                <a16:creationId xmlns:a16="http://schemas.microsoft.com/office/drawing/2014/main" xmlns="" id="{31ADE497-1E05-4E24-A4B4-BB0487E3A713}"/>
              </a:ext>
            </a:extLst>
          </p:cNvPr>
          <p:cNvSpPr>
            <a:spLocks noGrp="1"/>
          </p:cNvSpPr>
          <p:nvPr>
            <p:ph type="sldNum" sz="quarter" idx="12"/>
          </p:nvPr>
        </p:nvSpPr>
        <p:spPr/>
        <p:txBody>
          <a:bodyPr/>
          <a:lstStyle/>
          <a:p>
            <a:fld id="{48F63A3B-78C7-47BE-AE5E-E10140E04643}" type="slidenum">
              <a:rPr lang="en-US" smtClean="0"/>
              <a:t>146</a:t>
            </a:fld>
            <a:endParaRPr lang="en-US" dirty="0"/>
          </a:p>
        </p:txBody>
      </p:sp>
    </p:spTree>
    <p:extLst>
      <p:ext uri="{BB962C8B-B14F-4D97-AF65-F5344CB8AC3E}">
        <p14:creationId xmlns:p14="http://schemas.microsoft.com/office/powerpoint/2010/main" val="146072257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811C6C-A993-41FD-80C0-51B0E686CBF7}"/>
              </a:ext>
            </a:extLst>
          </p:cNvPr>
          <p:cNvSpPr>
            <a:spLocks noGrp="1"/>
          </p:cNvSpPr>
          <p:nvPr>
            <p:ph type="title"/>
          </p:nvPr>
        </p:nvSpPr>
        <p:spPr>
          <a:xfrm>
            <a:off x="4423311" y="1209040"/>
            <a:ext cx="6766560" cy="768096"/>
          </a:xfrm>
        </p:spPr>
        <p:txBody>
          <a:bodyPr/>
          <a:lstStyle/>
          <a:p>
            <a:r>
              <a:rPr lang="fa-IR" dirty="0">
                <a:solidFill>
                  <a:srgbClr val="FF0000"/>
                </a:solidFill>
              </a:rPr>
              <a:t>ماده ۲۵</a:t>
            </a:r>
            <a:endParaRPr lang="en-US" dirty="0"/>
          </a:p>
        </p:txBody>
      </p:sp>
      <p:sp>
        <p:nvSpPr>
          <p:cNvPr id="3" name="Content Placeholder 2">
            <a:extLst>
              <a:ext uri="{FF2B5EF4-FFF2-40B4-BE49-F238E27FC236}">
                <a16:creationId xmlns:a16="http://schemas.microsoft.com/office/drawing/2014/main" xmlns="" id="{8D23218E-EDDE-444B-B18D-EF72E6BD26B5}"/>
              </a:ext>
            </a:extLst>
          </p:cNvPr>
          <p:cNvSpPr>
            <a:spLocks noGrp="1"/>
          </p:cNvSpPr>
          <p:nvPr>
            <p:ph idx="1"/>
          </p:nvPr>
        </p:nvSpPr>
        <p:spPr>
          <a:xfrm>
            <a:off x="3366052" y="2483633"/>
            <a:ext cx="7823819" cy="3546105"/>
          </a:xfrm>
        </p:spPr>
        <p:txBody>
          <a:bodyPr/>
          <a:lstStyle/>
          <a:p>
            <a:pPr algn="just"/>
            <a:r>
              <a:rPr lang="fa-IR" dirty="0"/>
              <a:t>در کلیه مراحل خرید، فروش، نگهداری و توزیع اقلام شیمیایی و زیستی خطرناک، رعایت دستورالعمل اجرایی شماره ۲۳۵۹۲۸/۶۰ مورخ ۲/۱۰/۱۳۹۹ موضوع ثبت شناسنامه، اخذ و نصب </a:t>
            </a:r>
            <a:r>
              <a:rPr lang="fa-IR" dirty="0" err="1"/>
              <a:t>شناسه</a:t>
            </a:r>
            <a:r>
              <a:rPr lang="fa-IR" dirty="0"/>
              <a:t> کالای شیمیایی و زیستی خطرناک </a:t>
            </a:r>
            <a:r>
              <a:rPr lang="fa-IR" dirty="0" err="1"/>
              <a:t>ابلاغی</a:t>
            </a:r>
            <a:r>
              <a:rPr lang="fa-IR" dirty="0"/>
              <a:t> وزارت صنعت، معدن و تجارت توسط کارخانجات، کارگاه­ها، مراکز صنعتی و تولیدی بخش خصوصی، مراکز فروش داخلی، </a:t>
            </a:r>
            <a:r>
              <a:rPr lang="fa-IR" dirty="0" err="1"/>
              <a:t>واردکنندگان</a:t>
            </a:r>
            <a:r>
              <a:rPr lang="fa-IR" dirty="0"/>
              <a:t> و‌ صادرکنندگان، اتحادیه صنف مواد شیمیایی و دستگاه­های اجرایی ذی­ربط </a:t>
            </a:r>
            <a:r>
              <a:rPr lang="fa-IR" dirty="0" err="1"/>
              <a:t>الزامی</a:t>
            </a:r>
            <a:r>
              <a:rPr lang="fa-IR" dirty="0"/>
              <a:t> است.</a:t>
            </a:r>
          </a:p>
          <a:p>
            <a:pPr algn="just"/>
            <a:endParaRPr lang="fa-IR" dirty="0"/>
          </a:p>
          <a:p>
            <a:pPr algn="just"/>
            <a:r>
              <a:rPr lang="fa-IR" dirty="0"/>
              <a:t>لینک سامانه جامع تجارت ایران</a:t>
            </a:r>
          </a:p>
          <a:p>
            <a:pPr algn="just"/>
            <a:r>
              <a:rPr lang="en-US" dirty="0">
                <a:solidFill>
                  <a:srgbClr val="FF0000"/>
                </a:solidFill>
                <a:hlinkClick r:id="rId2"/>
              </a:rPr>
              <a:t>https://www.ntsw.ir/</a:t>
            </a:r>
            <a:endParaRPr lang="fa-IR" dirty="0">
              <a:solidFill>
                <a:srgbClr val="FF0000"/>
              </a:solidFill>
            </a:endParaRPr>
          </a:p>
          <a:p>
            <a:pPr algn="just"/>
            <a:endParaRPr lang="en-US" dirty="0">
              <a:solidFill>
                <a:srgbClr val="FF0000"/>
              </a:solidFill>
            </a:endParaRPr>
          </a:p>
        </p:txBody>
      </p:sp>
      <p:sp>
        <p:nvSpPr>
          <p:cNvPr id="5" name="Slide Number Placeholder 4">
            <a:extLst>
              <a:ext uri="{FF2B5EF4-FFF2-40B4-BE49-F238E27FC236}">
                <a16:creationId xmlns:a16="http://schemas.microsoft.com/office/drawing/2014/main" xmlns="" id="{3E342F25-AB85-43B6-8DD3-E6F5C05BD1BF}"/>
              </a:ext>
            </a:extLst>
          </p:cNvPr>
          <p:cNvSpPr>
            <a:spLocks noGrp="1"/>
          </p:cNvSpPr>
          <p:nvPr>
            <p:ph type="sldNum" sz="quarter" idx="12"/>
          </p:nvPr>
        </p:nvSpPr>
        <p:spPr/>
        <p:txBody>
          <a:bodyPr/>
          <a:lstStyle/>
          <a:p>
            <a:fld id="{48F63A3B-78C7-47BE-AE5E-E10140E04643}" type="slidenum">
              <a:rPr lang="en-US" smtClean="0"/>
              <a:t>147</a:t>
            </a:fld>
            <a:endParaRPr lang="en-US" dirty="0"/>
          </a:p>
        </p:txBody>
      </p:sp>
    </p:spTree>
    <p:extLst>
      <p:ext uri="{BB962C8B-B14F-4D97-AF65-F5344CB8AC3E}">
        <p14:creationId xmlns:p14="http://schemas.microsoft.com/office/powerpoint/2010/main" val="321802762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CE4E96-7FF3-4F74-84AE-E5CD4D19EFCA}"/>
              </a:ext>
            </a:extLst>
          </p:cNvPr>
          <p:cNvSpPr>
            <a:spLocks noGrp="1"/>
          </p:cNvSpPr>
          <p:nvPr>
            <p:ph type="title"/>
          </p:nvPr>
        </p:nvSpPr>
        <p:spPr>
          <a:xfrm>
            <a:off x="4396806" y="1044404"/>
            <a:ext cx="6766560" cy="768096"/>
          </a:xfrm>
        </p:spPr>
        <p:txBody>
          <a:bodyPr/>
          <a:lstStyle/>
          <a:p>
            <a:r>
              <a:rPr lang="fa-IR" dirty="0"/>
              <a:t>ماده ۲۶</a:t>
            </a:r>
            <a:endParaRPr lang="en-US" dirty="0"/>
          </a:p>
        </p:txBody>
      </p:sp>
      <p:sp>
        <p:nvSpPr>
          <p:cNvPr id="3" name="Content Placeholder 2">
            <a:extLst>
              <a:ext uri="{FF2B5EF4-FFF2-40B4-BE49-F238E27FC236}">
                <a16:creationId xmlns:a16="http://schemas.microsoft.com/office/drawing/2014/main" xmlns="" id="{36284DAD-C61A-411F-9AFD-B8810107F2BA}"/>
              </a:ext>
            </a:extLst>
          </p:cNvPr>
          <p:cNvSpPr>
            <a:spLocks noGrp="1"/>
          </p:cNvSpPr>
          <p:nvPr>
            <p:ph idx="1"/>
          </p:nvPr>
        </p:nvSpPr>
        <p:spPr>
          <a:xfrm>
            <a:off x="3445565" y="2454126"/>
            <a:ext cx="7717801" cy="2700528"/>
          </a:xfrm>
        </p:spPr>
        <p:txBody>
          <a:bodyPr/>
          <a:lstStyle/>
          <a:p>
            <a:pPr algn="just" rtl="1"/>
            <a:r>
              <a:rPr lang="fa-IR" dirty="0"/>
              <a:t>کلیه دستگاه­های اجرایی مرتبط با مواد خطرناک و </a:t>
            </a:r>
            <a:r>
              <a:rPr lang="fa-IR" dirty="0" err="1"/>
              <a:t>متصدیان</a:t>
            </a:r>
            <a:r>
              <a:rPr lang="fa-IR" dirty="0"/>
              <a:t> کالا موظفند کالا، تجهیزات، انبار، محل تولید و نگهداری و همچنین فرایند توزیع و حمل ‌و نقل مواد خطرناک و هرگونه خسارات احتمالی متناسب با سطح کمینه خطر به شخص ثالث و </a:t>
            </a:r>
            <a:r>
              <a:rPr lang="fa-IR" dirty="0" err="1"/>
              <a:t>محیط‌زیست</a:t>
            </a:r>
            <a:r>
              <a:rPr lang="fa-IR" dirty="0"/>
              <a:t> و کارکنان مربوط به خود  را بیمه نمایند. صدور یا تمدید هرگونه مجوز فعالیت و پروانه تخصصی و فنی مواد خطرناک منوط به رعایت کلیه الزامات یادشده </a:t>
            </a:r>
            <a:r>
              <a:rPr lang="fa-IR" dirty="0" err="1"/>
              <a:t>می‌باشد</a:t>
            </a:r>
            <a:r>
              <a:rPr lang="fa-IR" dirty="0"/>
              <a:t>. </a:t>
            </a:r>
          </a:p>
          <a:p>
            <a:pPr algn="just" rtl="1"/>
            <a:r>
              <a:rPr lang="fa-IR" b="1" dirty="0"/>
              <a:t>تبصره - </a:t>
            </a:r>
            <a:r>
              <a:rPr lang="fa-IR" dirty="0"/>
              <a:t>پوشش بیمه­ای تأسیسات هسته­ای و فعالیت­های پرتوی مطابق با قوانین و مقررات مربوط می­باشد.</a:t>
            </a:r>
          </a:p>
          <a:p>
            <a:endParaRPr lang="en-US" dirty="0"/>
          </a:p>
        </p:txBody>
      </p:sp>
      <p:sp>
        <p:nvSpPr>
          <p:cNvPr id="5" name="Slide Number Placeholder 4">
            <a:extLst>
              <a:ext uri="{FF2B5EF4-FFF2-40B4-BE49-F238E27FC236}">
                <a16:creationId xmlns:a16="http://schemas.microsoft.com/office/drawing/2014/main" xmlns="" id="{A7835726-BD3B-4BE4-BF98-588A59B7D155}"/>
              </a:ext>
            </a:extLst>
          </p:cNvPr>
          <p:cNvSpPr>
            <a:spLocks noGrp="1"/>
          </p:cNvSpPr>
          <p:nvPr>
            <p:ph type="sldNum" sz="quarter" idx="12"/>
          </p:nvPr>
        </p:nvSpPr>
        <p:spPr/>
        <p:txBody>
          <a:bodyPr/>
          <a:lstStyle/>
          <a:p>
            <a:fld id="{48F63A3B-78C7-47BE-AE5E-E10140E04643}" type="slidenum">
              <a:rPr lang="en-US" smtClean="0"/>
              <a:t>148</a:t>
            </a:fld>
            <a:endParaRPr lang="en-US" dirty="0"/>
          </a:p>
        </p:txBody>
      </p:sp>
    </p:spTree>
    <p:extLst>
      <p:ext uri="{BB962C8B-B14F-4D97-AF65-F5344CB8AC3E}">
        <p14:creationId xmlns:p14="http://schemas.microsoft.com/office/powerpoint/2010/main" val="1993498932"/>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CE809-2CAB-4E05-B7B0-338DD1447B4A}"/>
              </a:ext>
            </a:extLst>
          </p:cNvPr>
          <p:cNvSpPr>
            <a:spLocks noGrp="1"/>
          </p:cNvSpPr>
          <p:nvPr>
            <p:ph type="title"/>
          </p:nvPr>
        </p:nvSpPr>
        <p:spPr>
          <a:xfrm>
            <a:off x="4383554" y="1209040"/>
            <a:ext cx="6766560" cy="768096"/>
          </a:xfrm>
        </p:spPr>
        <p:txBody>
          <a:bodyPr/>
          <a:lstStyle/>
          <a:p>
            <a:r>
              <a:rPr lang="fa-IR" dirty="0"/>
              <a:t>ماده ۲۷</a:t>
            </a:r>
            <a:endParaRPr lang="en-US" dirty="0"/>
          </a:p>
        </p:txBody>
      </p:sp>
      <p:sp>
        <p:nvSpPr>
          <p:cNvPr id="3" name="Content Placeholder 2">
            <a:extLst>
              <a:ext uri="{FF2B5EF4-FFF2-40B4-BE49-F238E27FC236}">
                <a16:creationId xmlns:a16="http://schemas.microsoft.com/office/drawing/2014/main" xmlns="" id="{B9C9CAF8-750F-4B46-9543-ED4653F143AC}"/>
              </a:ext>
            </a:extLst>
          </p:cNvPr>
          <p:cNvSpPr>
            <a:spLocks noGrp="1"/>
          </p:cNvSpPr>
          <p:nvPr>
            <p:ph idx="1"/>
          </p:nvPr>
        </p:nvSpPr>
        <p:spPr>
          <a:xfrm>
            <a:off x="3392557" y="2496886"/>
            <a:ext cx="7757557" cy="2700528"/>
          </a:xfrm>
        </p:spPr>
        <p:txBody>
          <a:bodyPr/>
          <a:lstStyle/>
          <a:p>
            <a:pPr algn="just" rtl="1"/>
            <a:r>
              <a:rPr lang="fa-IR" dirty="0" err="1"/>
              <a:t>به‌منظور</a:t>
            </a:r>
            <a:r>
              <a:rPr lang="fa-IR" dirty="0"/>
              <a:t> جبران بخشی از خسارت­های </a:t>
            </a:r>
            <a:r>
              <a:rPr lang="fa-IR" dirty="0" err="1"/>
              <a:t>واردشده</a:t>
            </a:r>
            <a:r>
              <a:rPr lang="fa-IR" dirty="0"/>
              <a:t> به </a:t>
            </a:r>
            <a:r>
              <a:rPr lang="fa-IR" dirty="0" err="1"/>
              <a:t>محیط‌زیست</a:t>
            </a:r>
            <a:r>
              <a:rPr lang="fa-IR" dirty="0"/>
              <a:t> ناشی از حوادث و سوانح مواد خطرناک و تصادفات رانندگی مرتبط با حمل‌ و نقل، انتقال و انتشار ناخواسته مواد مذکور، اخذ پوشش بیمه­ای توسط </a:t>
            </a:r>
            <a:r>
              <a:rPr lang="fa-IR" dirty="0" err="1"/>
              <a:t>حاملان</a:t>
            </a:r>
            <a:r>
              <a:rPr lang="fa-IR" dirty="0"/>
              <a:t> و </a:t>
            </a:r>
            <a:r>
              <a:rPr lang="fa-IR" dirty="0" err="1"/>
              <a:t>متصدیان</a:t>
            </a:r>
            <a:r>
              <a:rPr lang="fa-IR" dirty="0"/>
              <a:t> مواد </a:t>
            </a:r>
            <a:r>
              <a:rPr lang="fa-IR" dirty="0" err="1"/>
              <a:t>خطرناك</a:t>
            </a:r>
            <a:r>
              <a:rPr lang="fa-IR" dirty="0"/>
              <a:t> </a:t>
            </a:r>
            <a:r>
              <a:rPr lang="fa-IR" dirty="0" err="1"/>
              <a:t>الزامی</a:t>
            </a:r>
            <a:r>
              <a:rPr lang="fa-IR" dirty="0"/>
              <a:t> است. شرایط </a:t>
            </a:r>
            <a:r>
              <a:rPr lang="fa-IR" dirty="0" err="1"/>
              <a:t>بیمه­نامه</a:t>
            </a:r>
            <a:r>
              <a:rPr lang="fa-IR" dirty="0"/>
              <a:t> ظرف شش ماه از تاریخ ابلاغ این </a:t>
            </a:r>
            <a:r>
              <a:rPr lang="fa-IR" dirty="0" err="1"/>
              <a:t>آیین‌نامه</a:t>
            </a:r>
            <a:r>
              <a:rPr lang="fa-IR" dirty="0"/>
              <a:t>، توسط بیمه مرکزی جمهوری اسلامی ایران با همکاری سازمان حفاظت </a:t>
            </a:r>
            <a:r>
              <a:rPr lang="fa-IR" dirty="0" err="1"/>
              <a:t>محیط­زیست</a:t>
            </a:r>
            <a:r>
              <a:rPr lang="fa-IR" dirty="0"/>
              <a:t> و اخذ نظر از دستگاه­های ذی­نفع تهیه و پس از  تصویب در </a:t>
            </a:r>
            <a:r>
              <a:rPr lang="fa-IR" dirty="0" err="1"/>
              <a:t>شورای­عالی</a:t>
            </a:r>
            <a:r>
              <a:rPr lang="fa-IR" dirty="0"/>
              <a:t> بیمه </a:t>
            </a:r>
            <a:r>
              <a:rPr lang="fa-IR" dirty="0" err="1"/>
              <a:t>لازم­الاجرا</a:t>
            </a:r>
            <a:r>
              <a:rPr lang="fa-IR" dirty="0"/>
              <a:t> می­گردد.</a:t>
            </a:r>
          </a:p>
          <a:p>
            <a:pPr algn="just" rtl="1"/>
            <a:r>
              <a:rPr lang="fa-IR" b="1" dirty="0"/>
              <a:t>تبصره- </a:t>
            </a:r>
            <a:r>
              <a:rPr lang="fa-IR" dirty="0"/>
              <a:t>در حوادث منجر به انتشار آلودگی در </a:t>
            </a:r>
            <a:r>
              <a:rPr lang="fa-IR" dirty="0" err="1"/>
              <a:t>محیط‌زیست</a:t>
            </a:r>
            <a:r>
              <a:rPr lang="fa-IR" dirty="0"/>
              <a:t>، عامل </a:t>
            </a:r>
            <a:r>
              <a:rPr lang="fa-IR" dirty="0" err="1"/>
              <a:t>ايجاد</a:t>
            </a:r>
            <a:r>
              <a:rPr lang="fa-IR" dirty="0"/>
              <a:t> </a:t>
            </a:r>
            <a:r>
              <a:rPr lang="fa-IR" dirty="0" err="1"/>
              <a:t>آلودگي</a:t>
            </a:r>
            <a:r>
              <a:rPr lang="fa-IR" dirty="0"/>
              <a:t> باید کلیه هزینه­های </a:t>
            </a:r>
            <a:r>
              <a:rPr lang="fa-IR" dirty="0" err="1"/>
              <a:t>امحای</a:t>
            </a:r>
            <a:r>
              <a:rPr lang="fa-IR" dirty="0"/>
              <a:t> مواد آلوده و </a:t>
            </a:r>
            <a:r>
              <a:rPr lang="fa-IR" dirty="0" err="1"/>
              <a:t>پاک‌سازی</a:t>
            </a:r>
            <a:r>
              <a:rPr lang="fa-IR" dirty="0"/>
              <a:t> منبع آلاینده </a:t>
            </a:r>
            <a:r>
              <a:rPr lang="fa-IR" dirty="0" err="1"/>
              <a:t>محیط‌زیست</a:t>
            </a:r>
            <a:r>
              <a:rPr lang="fa-IR" dirty="0"/>
              <a:t> را پرداخت نماید.</a:t>
            </a:r>
          </a:p>
          <a:p>
            <a:endParaRPr lang="en-US" dirty="0"/>
          </a:p>
        </p:txBody>
      </p:sp>
      <p:sp>
        <p:nvSpPr>
          <p:cNvPr id="5" name="Slide Number Placeholder 4">
            <a:extLst>
              <a:ext uri="{FF2B5EF4-FFF2-40B4-BE49-F238E27FC236}">
                <a16:creationId xmlns:a16="http://schemas.microsoft.com/office/drawing/2014/main" xmlns="" id="{140A44A1-0D52-4A99-88C1-987BA3A673ED}"/>
              </a:ext>
            </a:extLst>
          </p:cNvPr>
          <p:cNvSpPr>
            <a:spLocks noGrp="1"/>
          </p:cNvSpPr>
          <p:nvPr>
            <p:ph type="sldNum" sz="quarter" idx="12"/>
          </p:nvPr>
        </p:nvSpPr>
        <p:spPr/>
        <p:txBody>
          <a:bodyPr/>
          <a:lstStyle/>
          <a:p>
            <a:fld id="{48F63A3B-78C7-47BE-AE5E-E10140E04643}" type="slidenum">
              <a:rPr lang="en-US" smtClean="0"/>
              <a:t>149</a:t>
            </a:fld>
            <a:endParaRPr lang="en-US" dirty="0"/>
          </a:p>
        </p:txBody>
      </p:sp>
    </p:spTree>
    <p:extLst>
      <p:ext uri="{BB962C8B-B14F-4D97-AF65-F5344CB8AC3E}">
        <p14:creationId xmlns:p14="http://schemas.microsoft.com/office/powerpoint/2010/main" val="2551086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283D5-D6B8-4A40-A72C-F6B5BE5C33F6}"/>
              </a:ext>
            </a:extLst>
          </p:cNvPr>
          <p:cNvSpPr>
            <a:spLocks noGrp="1"/>
          </p:cNvSpPr>
          <p:nvPr>
            <p:ph type="title"/>
          </p:nvPr>
        </p:nvSpPr>
        <p:spPr>
          <a:xfrm>
            <a:off x="4224528" y="1209040"/>
            <a:ext cx="7185594" cy="768096"/>
          </a:xfrm>
        </p:spPr>
        <p:txBody>
          <a:bodyPr/>
          <a:lstStyle/>
          <a:p>
            <a:pPr algn="r" rtl="1"/>
            <a:r>
              <a:rPr lang="fa-IR" dirty="0"/>
              <a:t>طبقه </a:t>
            </a:r>
            <a:r>
              <a:rPr lang="fa-IR" dirty="0" err="1"/>
              <a:t>بندی‌نه</a:t>
            </a:r>
            <a:r>
              <a:rPr lang="fa-IR" dirty="0"/>
              <a:t> گانه مواد خطرناک </a:t>
            </a:r>
            <a:endParaRPr lang="en-US" dirty="0"/>
          </a:p>
        </p:txBody>
      </p:sp>
      <p:sp>
        <p:nvSpPr>
          <p:cNvPr id="3" name="Content Placeholder 2">
            <a:extLst>
              <a:ext uri="{FF2B5EF4-FFF2-40B4-BE49-F238E27FC236}">
                <a16:creationId xmlns:a16="http://schemas.microsoft.com/office/drawing/2014/main" xmlns="" id="{E6D27A45-03CA-4855-9ACB-6A50E7EFBBF6}"/>
              </a:ext>
            </a:extLst>
          </p:cNvPr>
          <p:cNvSpPr>
            <a:spLocks noGrp="1"/>
          </p:cNvSpPr>
          <p:nvPr>
            <p:ph idx="1"/>
          </p:nvPr>
        </p:nvSpPr>
        <p:spPr>
          <a:xfrm>
            <a:off x="6209306" y="2798682"/>
            <a:ext cx="4736062" cy="2700528"/>
          </a:xfrm>
        </p:spPr>
        <p:txBody>
          <a:bodyPr/>
          <a:lstStyle/>
          <a:p>
            <a:pPr algn="r" rtl="1"/>
            <a:r>
              <a:rPr lang="fa-IR" sz="2400" dirty="0"/>
              <a:t>8- طبقه هشت: مواد </a:t>
            </a:r>
            <a:r>
              <a:rPr lang="fa-IR" sz="2400" dirty="0" err="1"/>
              <a:t>خورنده</a:t>
            </a:r>
            <a:r>
              <a:rPr lang="fa-IR" sz="2400" dirty="0"/>
              <a:t> و </a:t>
            </a:r>
            <a:r>
              <a:rPr lang="fa-IR" sz="2400" dirty="0" err="1"/>
              <a:t>اسیدها</a:t>
            </a:r>
            <a:endParaRPr lang="fa-IR" sz="2400" dirty="0"/>
          </a:p>
          <a:p>
            <a:pPr algn="r" rtl="1"/>
            <a:r>
              <a:rPr lang="fa-IR" sz="2400" dirty="0" err="1"/>
              <a:t>هیدروفلوریک</a:t>
            </a:r>
            <a:r>
              <a:rPr lang="fa-IR" sz="2400" dirty="0"/>
              <a:t> اسید، هیدروکسید سدیم و کلر استخرها</a:t>
            </a:r>
            <a:br>
              <a:rPr lang="fa-IR" sz="2400" dirty="0"/>
            </a:br>
            <a:endParaRPr lang="en-US" sz="2400" dirty="0"/>
          </a:p>
        </p:txBody>
      </p:sp>
      <p:sp>
        <p:nvSpPr>
          <p:cNvPr id="4" name="Footer Placeholder 3">
            <a:extLst>
              <a:ext uri="{FF2B5EF4-FFF2-40B4-BE49-F238E27FC236}">
                <a16:creationId xmlns:a16="http://schemas.microsoft.com/office/drawing/2014/main" xmlns="" id="{102FEFEF-EABE-4EA7-A722-4539A527F7B2}"/>
              </a:ext>
            </a:extLst>
          </p:cNvPr>
          <p:cNvSpPr>
            <a:spLocks noGrp="1"/>
          </p:cNvSpPr>
          <p:nvPr>
            <p:ph type="ftr" sz="quarter" idx="4294967295"/>
          </p:nvPr>
        </p:nvSpPr>
        <p:spPr>
          <a:xfrm>
            <a:off x="4224528" y="457200"/>
            <a:ext cx="3200400" cy="274320"/>
          </a:xfrm>
        </p:spPr>
        <p:txBody>
          <a:bodyPr/>
          <a:lstStyle/>
          <a:p>
            <a:r>
              <a:rPr lang="fa-IR" dirty="0"/>
              <a:t>فصل اول: کلیات و تعاریف</a:t>
            </a:r>
            <a:endParaRPr lang="en-US" dirty="0"/>
          </a:p>
        </p:txBody>
      </p:sp>
      <p:sp>
        <p:nvSpPr>
          <p:cNvPr id="5" name="Slide Number Placeholder 4">
            <a:extLst>
              <a:ext uri="{FF2B5EF4-FFF2-40B4-BE49-F238E27FC236}">
                <a16:creationId xmlns:a16="http://schemas.microsoft.com/office/drawing/2014/main" xmlns="" id="{CF7C5370-4BEC-4C58-9EF9-6490C3D3DF7C}"/>
              </a:ext>
            </a:extLst>
          </p:cNvPr>
          <p:cNvSpPr>
            <a:spLocks noGrp="1"/>
          </p:cNvSpPr>
          <p:nvPr>
            <p:ph type="sldNum" sz="quarter" idx="12"/>
          </p:nvPr>
        </p:nvSpPr>
        <p:spPr/>
        <p:txBody>
          <a:bodyPr/>
          <a:lstStyle/>
          <a:p>
            <a:fld id="{48F63A3B-78C7-47BE-AE5E-E10140E04643}" type="slidenum">
              <a:rPr lang="en-US" smtClean="0"/>
              <a:t>15</a:t>
            </a:fld>
            <a:endParaRPr lang="en-US" dirty="0"/>
          </a:p>
        </p:txBody>
      </p:sp>
      <p:pic>
        <p:nvPicPr>
          <p:cNvPr id="6" name="Picture 5">
            <a:extLst>
              <a:ext uri="{FF2B5EF4-FFF2-40B4-BE49-F238E27FC236}">
                <a16:creationId xmlns:a16="http://schemas.microsoft.com/office/drawing/2014/main" xmlns="" id="{75C72EFE-B2BC-40D6-AF5C-B164D0CB557C}"/>
              </a:ext>
            </a:extLst>
          </p:cNvPr>
          <p:cNvPicPr>
            <a:picLocks noChangeAspect="1"/>
          </p:cNvPicPr>
          <p:nvPr/>
        </p:nvPicPr>
        <p:blipFill rotWithShape="1">
          <a:blip r:embed="rId2"/>
          <a:srcRect l="24832" t="73649" r="64643" b="7900"/>
          <a:stretch/>
        </p:blipFill>
        <p:spPr>
          <a:xfrm>
            <a:off x="-1" y="2243285"/>
            <a:ext cx="3445565" cy="2894272"/>
          </a:xfrm>
          <a:prstGeom prst="rect">
            <a:avLst/>
          </a:prstGeom>
        </p:spPr>
      </p:pic>
    </p:spTree>
    <p:extLst>
      <p:ext uri="{BB962C8B-B14F-4D97-AF65-F5344CB8AC3E}">
        <p14:creationId xmlns:p14="http://schemas.microsoft.com/office/powerpoint/2010/main" val="379815902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995D5-67AE-48F4-8325-B6B62B8DF4DA}"/>
              </a:ext>
            </a:extLst>
          </p:cNvPr>
          <p:cNvSpPr>
            <a:spLocks noGrp="1"/>
          </p:cNvSpPr>
          <p:nvPr>
            <p:ph type="title"/>
          </p:nvPr>
        </p:nvSpPr>
        <p:spPr>
          <a:xfrm>
            <a:off x="4396806" y="934720"/>
            <a:ext cx="6766560" cy="768096"/>
          </a:xfrm>
        </p:spPr>
        <p:txBody>
          <a:bodyPr/>
          <a:lstStyle/>
          <a:p>
            <a:r>
              <a:rPr lang="fa-IR" dirty="0"/>
              <a:t>ماده ۲۸</a:t>
            </a:r>
            <a:endParaRPr lang="en-US" dirty="0"/>
          </a:p>
        </p:txBody>
      </p:sp>
      <p:sp>
        <p:nvSpPr>
          <p:cNvPr id="3" name="Content Placeholder 2">
            <a:extLst>
              <a:ext uri="{FF2B5EF4-FFF2-40B4-BE49-F238E27FC236}">
                <a16:creationId xmlns:a16="http://schemas.microsoft.com/office/drawing/2014/main" xmlns="" id="{C735C0F9-458C-4433-ABD9-A593A2636AFE}"/>
              </a:ext>
            </a:extLst>
          </p:cNvPr>
          <p:cNvSpPr>
            <a:spLocks noGrp="1"/>
          </p:cNvSpPr>
          <p:nvPr>
            <p:ph idx="1"/>
          </p:nvPr>
        </p:nvSpPr>
        <p:spPr>
          <a:xfrm>
            <a:off x="3379304" y="2255343"/>
            <a:ext cx="7784062" cy="2700528"/>
          </a:xfrm>
        </p:spPr>
        <p:txBody>
          <a:bodyPr/>
          <a:lstStyle/>
          <a:p>
            <a:pPr algn="just" rtl="1"/>
            <a:r>
              <a:rPr lang="fa-IR" dirty="0"/>
              <a:t>رعایت مفاد کلیه </a:t>
            </a:r>
            <a:r>
              <a:rPr lang="fa-IR" dirty="0" err="1"/>
              <a:t>موافقت­نامه‌های</a:t>
            </a:r>
            <a:r>
              <a:rPr lang="fa-IR" dirty="0"/>
              <a:t> بین­المللی </a:t>
            </a:r>
            <a:r>
              <a:rPr lang="fa-IR" dirty="0" err="1"/>
              <a:t>درخصوص</a:t>
            </a:r>
            <a:r>
              <a:rPr lang="fa-IR" dirty="0"/>
              <a:t> مواد خطرناک که به تصویب مجلس شورای اسلامی رسیده، توسط دستگاه­های مسئول </a:t>
            </a:r>
            <a:r>
              <a:rPr lang="fa-IR" dirty="0" err="1"/>
              <a:t>الزامی</a:t>
            </a:r>
            <a:r>
              <a:rPr lang="fa-IR" dirty="0"/>
              <a:t> است.</a:t>
            </a:r>
          </a:p>
          <a:p>
            <a:endParaRPr lang="en-US" dirty="0"/>
          </a:p>
        </p:txBody>
      </p:sp>
      <p:sp>
        <p:nvSpPr>
          <p:cNvPr id="5" name="Slide Number Placeholder 4">
            <a:extLst>
              <a:ext uri="{FF2B5EF4-FFF2-40B4-BE49-F238E27FC236}">
                <a16:creationId xmlns:a16="http://schemas.microsoft.com/office/drawing/2014/main" xmlns="" id="{B7F7AE48-8770-4D0C-89CA-9B75F2740CEB}"/>
              </a:ext>
            </a:extLst>
          </p:cNvPr>
          <p:cNvSpPr>
            <a:spLocks noGrp="1"/>
          </p:cNvSpPr>
          <p:nvPr>
            <p:ph type="sldNum" sz="quarter" idx="12"/>
          </p:nvPr>
        </p:nvSpPr>
        <p:spPr/>
        <p:txBody>
          <a:bodyPr/>
          <a:lstStyle/>
          <a:p>
            <a:fld id="{48F63A3B-78C7-47BE-AE5E-E10140E04643}" type="slidenum">
              <a:rPr lang="en-US" smtClean="0"/>
              <a:t>150</a:t>
            </a:fld>
            <a:endParaRPr lang="en-US" dirty="0"/>
          </a:p>
        </p:txBody>
      </p:sp>
    </p:spTree>
    <p:extLst>
      <p:ext uri="{BB962C8B-B14F-4D97-AF65-F5344CB8AC3E}">
        <p14:creationId xmlns:p14="http://schemas.microsoft.com/office/powerpoint/2010/main" val="2018528032"/>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616927-B424-4AED-A619-C65D3CF2B840}"/>
              </a:ext>
            </a:extLst>
          </p:cNvPr>
          <p:cNvSpPr>
            <a:spLocks noGrp="1"/>
          </p:cNvSpPr>
          <p:nvPr>
            <p:ph type="title"/>
          </p:nvPr>
        </p:nvSpPr>
        <p:spPr>
          <a:xfrm>
            <a:off x="4396806" y="1209040"/>
            <a:ext cx="6766560" cy="768096"/>
          </a:xfrm>
        </p:spPr>
        <p:txBody>
          <a:bodyPr/>
          <a:lstStyle/>
          <a:p>
            <a:r>
              <a:rPr lang="fa-IR" dirty="0"/>
              <a:t>ماده ۲۹</a:t>
            </a:r>
            <a:endParaRPr lang="en-US" dirty="0"/>
          </a:p>
        </p:txBody>
      </p:sp>
      <p:sp>
        <p:nvSpPr>
          <p:cNvPr id="3" name="Content Placeholder 2">
            <a:extLst>
              <a:ext uri="{FF2B5EF4-FFF2-40B4-BE49-F238E27FC236}">
                <a16:creationId xmlns:a16="http://schemas.microsoft.com/office/drawing/2014/main" xmlns="" id="{58838968-C02B-45D7-A69D-81B099F316F6}"/>
              </a:ext>
            </a:extLst>
          </p:cNvPr>
          <p:cNvSpPr>
            <a:spLocks noGrp="1"/>
          </p:cNvSpPr>
          <p:nvPr>
            <p:ph idx="1"/>
          </p:nvPr>
        </p:nvSpPr>
        <p:spPr>
          <a:xfrm>
            <a:off x="3405809" y="2470382"/>
            <a:ext cx="7757557" cy="2700528"/>
          </a:xfrm>
        </p:spPr>
        <p:txBody>
          <a:bodyPr/>
          <a:lstStyle/>
          <a:p>
            <a:pPr algn="just" rtl="1"/>
            <a:r>
              <a:rPr lang="fa-IR" dirty="0" err="1"/>
              <a:t>مصرف‌کنندگان</a:t>
            </a:r>
            <a:r>
              <a:rPr lang="fa-IR" dirty="0"/>
              <a:t> و صاحبان مواد خطرناک ازجمله </a:t>
            </a:r>
            <a:r>
              <a:rPr lang="fa-IR" dirty="0" err="1"/>
              <a:t>آلاینده‌های</a:t>
            </a:r>
            <a:r>
              <a:rPr lang="fa-IR" dirty="0"/>
              <a:t> آلی پایدار، </a:t>
            </a:r>
            <a:r>
              <a:rPr lang="fa-IR" dirty="0" err="1"/>
              <a:t>آزبست</a:t>
            </a:r>
            <a:r>
              <a:rPr lang="fa-IR" dirty="0"/>
              <a:t>، فلزات سنگین شامل سرب، </a:t>
            </a:r>
            <a:r>
              <a:rPr lang="fa-IR" dirty="0" err="1"/>
              <a:t>کادمیوم</a:t>
            </a:r>
            <a:r>
              <a:rPr lang="fa-IR" dirty="0"/>
              <a:t>، کروم، </a:t>
            </a:r>
            <a:r>
              <a:rPr lang="fa-IR" dirty="0" err="1"/>
              <a:t>آرسنیک</a:t>
            </a:r>
            <a:r>
              <a:rPr lang="fa-IR" dirty="0"/>
              <a:t>، جیوه و ترکیبات آن در هر شکلی از ماده اولیه، محصول و یا </a:t>
            </a:r>
            <a:r>
              <a:rPr lang="fa-IR" dirty="0" err="1"/>
              <a:t>پسماند</a:t>
            </a:r>
            <a:r>
              <a:rPr lang="fa-IR" dirty="0"/>
              <a:t> و فاضلاب، موظف به جلوگیری از انتشار خارج از محدوده مجاز این </a:t>
            </a:r>
            <a:r>
              <a:rPr lang="fa-IR" dirty="0" err="1"/>
              <a:t>آلاینده­ها</a:t>
            </a:r>
            <a:r>
              <a:rPr lang="fa-IR" dirty="0"/>
              <a:t> در منابع </a:t>
            </a:r>
            <a:r>
              <a:rPr lang="fa-IR" dirty="0" err="1"/>
              <a:t>محیط‌زیستی</a:t>
            </a:r>
            <a:r>
              <a:rPr lang="fa-IR" dirty="0"/>
              <a:t> هستند.</a:t>
            </a:r>
          </a:p>
          <a:p>
            <a:pPr algn="just" rtl="1"/>
            <a:r>
              <a:rPr lang="fa-IR" b="1" dirty="0"/>
              <a:t>تبصره </a:t>
            </a:r>
            <a:r>
              <a:rPr lang="fa-IR" dirty="0"/>
              <a:t>- تعیین حدود مجاز انتشار آلودگی در منابع </a:t>
            </a:r>
            <a:r>
              <a:rPr lang="fa-IR" dirty="0" err="1"/>
              <a:t>محیط­زیستی</a:t>
            </a:r>
            <a:r>
              <a:rPr lang="fa-IR" dirty="0"/>
              <a:t> توسط سازمان حفاظت </a:t>
            </a:r>
            <a:r>
              <a:rPr lang="fa-IR" dirty="0" err="1"/>
              <a:t>محیط­­زیست</a:t>
            </a:r>
            <a:r>
              <a:rPr lang="fa-IR" dirty="0"/>
              <a:t> با همکاری دستگاه­های مربوط ظرف شش ماه از تاریخ ابلاغ این آیین­نامه تدوین و برای اجرا به واحد قانونی مربوط ابلاغ می­گردد.</a:t>
            </a:r>
          </a:p>
          <a:p>
            <a:endParaRPr lang="en-US" dirty="0"/>
          </a:p>
        </p:txBody>
      </p:sp>
      <p:sp>
        <p:nvSpPr>
          <p:cNvPr id="5" name="Slide Number Placeholder 4">
            <a:extLst>
              <a:ext uri="{FF2B5EF4-FFF2-40B4-BE49-F238E27FC236}">
                <a16:creationId xmlns:a16="http://schemas.microsoft.com/office/drawing/2014/main" xmlns="" id="{95643290-2827-4B5A-ACFF-3272E16CE3A4}"/>
              </a:ext>
            </a:extLst>
          </p:cNvPr>
          <p:cNvSpPr>
            <a:spLocks noGrp="1"/>
          </p:cNvSpPr>
          <p:nvPr>
            <p:ph type="sldNum" sz="quarter" idx="12"/>
          </p:nvPr>
        </p:nvSpPr>
        <p:spPr/>
        <p:txBody>
          <a:bodyPr/>
          <a:lstStyle/>
          <a:p>
            <a:fld id="{48F63A3B-78C7-47BE-AE5E-E10140E04643}" type="slidenum">
              <a:rPr lang="en-US" smtClean="0"/>
              <a:t>151</a:t>
            </a:fld>
            <a:endParaRPr lang="en-US" dirty="0"/>
          </a:p>
        </p:txBody>
      </p:sp>
    </p:spTree>
    <p:extLst>
      <p:ext uri="{BB962C8B-B14F-4D97-AF65-F5344CB8AC3E}">
        <p14:creationId xmlns:p14="http://schemas.microsoft.com/office/powerpoint/2010/main" val="419329166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D7CD2A-CF4B-4FA6-91E1-8A3B2EC4A516}"/>
              </a:ext>
            </a:extLst>
          </p:cNvPr>
          <p:cNvSpPr>
            <a:spLocks noGrp="1"/>
          </p:cNvSpPr>
          <p:nvPr>
            <p:ph type="title"/>
          </p:nvPr>
        </p:nvSpPr>
        <p:spPr>
          <a:xfrm>
            <a:off x="4423310" y="1209040"/>
            <a:ext cx="6766560" cy="768096"/>
          </a:xfrm>
        </p:spPr>
        <p:txBody>
          <a:bodyPr/>
          <a:lstStyle/>
          <a:p>
            <a:r>
              <a:rPr lang="fa-IR" dirty="0"/>
              <a:t>ماده ۳۰</a:t>
            </a:r>
            <a:endParaRPr lang="en-US" dirty="0"/>
          </a:p>
        </p:txBody>
      </p:sp>
      <p:sp>
        <p:nvSpPr>
          <p:cNvPr id="3" name="Content Placeholder 2">
            <a:extLst>
              <a:ext uri="{FF2B5EF4-FFF2-40B4-BE49-F238E27FC236}">
                <a16:creationId xmlns:a16="http://schemas.microsoft.com/office/drawing/2014/main" xmlns="" id="{354EE2B1-88F5-416D-9F5F-730BDEB5CFA1}"/>
              </a:ext>
            </a:extLst>
          </p:cNvPr>
          <p:cNvSpPr>
            <a:spLocks noGrp="1"/>
          </p:cNvSpPr>
          <p:nvPr>
            <p:ph idx="1"/>
          </p:nvPr>
        </p:nvSpPr>
        <p:spPr>
          <a:xfrm>
            <a:off x="3419061" y="2454656"/>
            <a:ext cx="7770809" cy="2700528"/>
          </a:xfrm>
        </p:spPr>
        <p:txBody>
          <a:bodyPr/>
          <a:lstStyle/>
          <a:p>
            <a:pPr algn="just" rtl="1"/>
            <a:r>
              <a:rPr lang="fa-IR" dirty="0"/>
              <a:t>وزارت کشور موظف به تعیین </a:t>
            </a:r>
            <a:r>
              <a:rPr lang="fa-IR" dirty="0" err="1"/>
              <a:t>محل‌های</a:t>
            </a:r>
            <a:r>
              <a:rPr lang="fa-IR" dirty="0"/>
              <a:t> دفن </a:t>
            </a:r>
            <a:r>
              <a:rPr lang="fa-IR" dirty="0" err="1"/>
              <a:t>پسماندهای</a:t>
            </a:r>
            <a:r>
              <a:rPr lang="fa-IR" dirty="0"/>
              <a:t> خطرناک بر اساس ضوابط ‌</a:t>
            </a:r>
            <a:r>
              <a:rPr lang="fa-IR" dirty="0" err="1"/>
              <a:t>ابلاغی</a:t>
            </a:r>
            <a:r>
              <a:rPr lang="fa-IR" dirty="0"/>
              <a:t> سازمان حفاظت </a:t>
            </a:r>
            <a:r>
              <a:rPr lang="fa-IR" dirty="0" err="1"/>
              <a:t>محیط­زیست</a:t>
            </a:r>
            <a:r>
              <a:rPr lang="fa-IR" dirty="0"/>
              <a:t> پس از تأیید نهایی واحد قانونی مربوط می­باشد. سازمان حفاظت محیط زیست موظف به نظارت </a:t>
            </a:r>
            <a:r>
              <a:rPr lang="fa-IR" dirty="0" err="1"/>
              <a:t>برحسن</a:t>
            </a:r>
            <a:r>
              <a:rPr lang="fa-IR" dirty="0"/>
              <a:t> اجرای ضوابط مربوط است.</a:t>
            </a:r>
          </a:p>
          <a:p>
            <a:endParaRPr lang="en-US" dirty="0"/>
          </a:p>
        </p:txBody>
      </p:sp>
      <p:sp>
        <p:nvSpPr>
          <p:cNvPr id="5" name="Slide Number Placeholder 4">
            <a:extLst>
              <a:ext uri="{FF2B5EF4-FFF2-40B4-BE49-F238E27FC236}">
                <a16:creationId xmlns:a16="http://schemas.microsoft.com/office/drawing/2014/main" xmlns="" id="{8B2CE261-FB6D-4120-A650-78BA0ED359AD}"/>
              </a:ext>
            </a:extLst>
          </p:cNvPr>
          <p:cNvSpPr>
            <a:spLocks noGrp="1"/>
          </p:cNvSpPr>
          <p:nvPr>
            <p:ph type="sldNum" sz="quarter" idx="12"/>
          </p:nvPr>
        </p:nvSpPr>
        <p:spPr/>
        <p:txBody>
          <a:bodyPr/>
          <a:lstStyle/>
          <a:p>
            <a:fld id="{48F63A3B-78C7-47BE-AE5E-E10140E04643}" type="slidenum">
              <a:rPr lang="en-US" smtClean="0"/>
              <a:t>152</a:t>
            </a:fld>
            <a:endParaRPr lang="en-US" dirty="0"/>
          </a:p>
        </p:txBody>
      </p:sp>
    </p:spTree>
    <p:extLst>
      <p:ext uri="{BB962C8B-B14F-4D97-AF65-F5344CB8AC3E}">
        <p14:creationId xmlns:p14="http://schemas.microsoft.com/office/powerpoint/2010/main" val="381270962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E7EE4A-09B7-49D8-9542-83FFF7597991}"/>
              </a:ext>
            </a:extLst>
          </p:cNvPr>
          <p:cNvSpPr>
            <a:spLocks noGrp="1"/>
          </p:cNvSpPr>
          <p:nvPr>
            <p:ph type="title"/>
          </p:nvPr>
        </p:nvSpPr>
        <p:spPr>
          <a:xfrm>
            <a:off x="4463067" y="945454"/>
            <a:ext cx="6766560" cy="768096"/>
          </a:xfrm>
        </p:spPr>
        <p:txBody>
          <a:bodyPr/>
          <a:lstStyle/>
          <a:p>
            <a:r>
              <a:rPr lang="fa-IR" dirty="0"/>
              <a:t>ماده ۳۱</a:t>
            </a:r>
            <a:endParaRPr lang="en-US" dirty="0"/>
          </a:p>
        </p:txBody>
      </p:sp>
      <p:sp>
        <p:nvSpPr>
          <p:cNvPr id="3" name="Content Placeholder 2">
            <a:extLst>
              <a:ext uri="{FF2B5EF4-FFF2-40B4-BE49-F238E27FC236}">
                <a16:creationId xmlns:a16="http://schemas.microsoft.com/office/drawing/2014/main" xmlns="" id="{44CC8451-4634-441D-8AC1-C1886661BD51}"/>
              </a:ext>
            </a:extLst>
          </p:cNvPr>
          <p:cNvSpPr>
            <a:spLocks noGrp="1"/>
          </p:cNvSpPr>
          <p:nvPr>
            <p:ph idx="1"/>
          </p:nvPr>
        </p:nvSpPr>
        <p:spPr>
          <a:xfrm>
            <a:off x="3352800" y="2348108"/>
            <a:ext cx="7876827" cy="3151543"/>
          </a:xfrm>
        </p:spPr>
        <p:txBody>
          <a:bodyPr/>
          <a:lstStyle/>
          <a:p>
            <a:pPr algn="just" rtl="1"/>
            <a:r>
              <a:rPr lang="fa-IR" dirty="0" err="1"/>
              <a:t>تمامي</a:t>
            </a:r>
            <a:r>
              <a:rPr lang="fa-IR" dirty="0"/>
              <a:t> </a:t>
            </a:r>
            <a:r>
              <a:rPr lang="fa-IR" dirty="0" err="1"/>
              <a:t>پسماندهای</a:t>
            </a:r>
            <a:r>
              <a:rPr lang="fa-IR" dirty="0"/>
              <a:t> خطرناک قبل از دفع نهایی، ‌</a:t>
            </a:r>
            <a:r>
              <a:rPr lang="fa-IR" dirty="0" err="1"/>
              <a:t>بايد</a:t>
            </a:r>
            <a:r>
              <a:rPr lang="fa-IR" dirty="0"/>
              <a:t> منطبق بر ضوابط و دستورالعمل­های سازمان حفاظت </a:t>
            </a:r>
            <a:r>
              <a:rPr lang="fa-IR" dirty="0" err="1"/>
              <a:t>محیط‌زیست</a:t>
            </a:r>
            <a:r>
              <a:rPr lang="fa-IR" dirty="0"/>
              <a:t> و معیارهای هر گروه از مواد خطرناک </a:t>
            </a:r>
            <a:r>
              <a:rPr lang="fa-IR" dirty="0" err="1"/>
              <a:t>نه‌گانه</a:t>
            </a:r>
            <a:r>
              <a:rPr lang="fa-IR" dirty="0"/>
              <a:t>، توسط </a:t>
            </a:r>
            <a:r>
              <a:rPr lang="fa-IR" dirty="0" err="1"/>
              <a:t>متصدیان</a:t>
            </a:r>
            <a:r>
              <a:rPr lang="fa-IR" dirty="0"/>
              <a:t> کالا </a:t>
            </a:r>
            <a:r>
              <a:rPr lang="fa-IR" dirty="0" err="1"/>
              <a:t>بی‌خطر</a:t>
            </a:r>
            <a:r>
              <a:rPr lang="fa-IR" dirty="0"/>
              <a:t> یا </a:t>
            </a:r>
            <a:r>
              <a:rPr lang="fa-IR" dirty="0" err="1"/>
              <a:t>کم‌خطر</a:t>
            </a:r>
            <a:r>
              <a:rPr lang="fa-IR" dirty="0"/>
              <a:t> گردد.</a:t>
            </a:r>
          </a:p>
          <a:p>
            <a:pPr algn="just" rtl="1"/>
            <a:r>
              <a:rPr lang="fa-IR" b="1" dirty="0"/>
              <a:t>تبصره ۱- </a:t>
            </a:r>
            <a:r>
              <a:rPr lang="fa-IR" dirty="0" err="1"/>
              <a:t>سازوکار</a:t>
            </a:r>
            <a:r>
              <a:rPr lang="fa-IR" dirty="0"/>
              <a:t> لازم جهت دفع </a:t>
            </a:r>
            <a:r>
              <a:rPr lang="fa-IR" dirty="0" err="1"/>
              <a:t>پسماندهای</a:t>
            </a:r>
            <a:r>
              <a:rPr lang="fa-IR" dirty="0"/>
              <a:t> مواد </a:t>
            </a:r>
            <a:r>
              <a:rPr lang="fa-IR" dirty="0" err="1"/>
              <a:t>پرتوزا</a:t>
            </a:r>
            <a:r>
              <a:rPr lang="fa-IR" dirty="0"/>
              <a:t> توسط سازمان انرژی اتمی ایران با همکاری سازمان حفاظت </a:t>
            </a:r>
            <a:r>
              <a:rPr lang="fa-IR" dirty="0" err="1"/>
              <a:t>محیط­زیست</a:t>
            </a:r>
            <a:r>
              <a:rPr lang="fa-IR" dirty="0"/>
              <a:t> طبق ضوابط و استانداردهای مربوط در نظر گرفته </a:t>
            </a:r>
            <a:r>
              <a:rPr lang="fa-IR" dirty="0" err="1"/>
              <a:t>می‌شود</a:t>
            </a:r>
            <a:r>
              <a:rPr lang="fa-IR" dirty="0"/>
              <a:t>. </a:t>
            </a:r>
          </a:p>
          <a:p>
            <a:pPr algn="just" rtl="1"/>
            <a:r>
              <a:rPr lang="fa-IR" b="1" dirty="0"/>
              <a:t>تبصره ۲- </a:t>
            </a:r>
            <a:r>
              <a:rPr lang="fa-IR" dirty="0"/>
              <a:t>جمع­آوری و </a:t>
            </a:r>
            <a:r>
              <a:rPr lang="fa-IR" dirty="0" err="1"/>
              <a:t>امحای</a:t>
            </a:r>
            <a:r>
              <a:rPr lang="fa-IR" dirty="0"/>
              <a:t> </a:t>
            </a:r>
            <a:r>
              <a:rPr lang="fa-IR" dirty="0" err="1"/>
              <a:t>پسماندهای</a:t>
            </a:r>
            <a:r>
              <a:rPr lang="fa-IR" dirty="0"/>
              <a:t> </a:t>
            </a:r>
            <a:r>
              <a:rPr lang="fa-IR" dirty="0" err="1"/>
              <a:t>آفت‌کش‌ها</a:t>
            </a:r>
            <a:r>
              <a:rPr lang="fa-IR" dirty="0"/>
              <a:t>، سموم سنواتی، </a:t>
            </a:r>
            <a:r>
              <a:rPr lang="fa-IR" dirty="0" err="1"/>
              <a:t>کودها</a:t>
            </a:r>
            <a:r>
              <a:rPr lang="fa-IR" dirty="0"/>
              <a:t> و داروهای مورد استفاده در بخش کشاورزی ­باید منطبق بر ضوابط و </a:t>
            </a:r>
            <a:r>
              <a:rPr lang="fa-IR" dirty="0" err="1"/>
              <a:t>دستورالعمل­ها</a:t>
            </a:r>
            <a:r>
              <a:rPr lang="fa-IR" dirty="0"/>
              <a:t> و تحت نظارت سازمان حفاظت </a:t>
            </a:r>
            <a:r>
              <a:rPr lang="fa-IR" dirty="0" err="1"/>
              <a:t>محیط‌زیست</a:t>
            </a:r>
            <a:r>
              <a:rPr lang="fa-IR" dirty="0"/>
              <a:t> توسط وزارت جهاد کشاورزی صورت پذیرد.</a:t>
            </a:r>
          </a:p>
          <a:p>
            <a:endParaRPr lang="en-US" dirty="0"/>
          </a:p>
        </p:txBody>
      </p:sp>
      <p:sp>
        <p:nvSpPr>
          <p:cNvPr id="5" name="Slide Number Placeholder 4">
            <a:extLst>
              <a:ext uri="{FF2B5EF4-FFF2-40B4-BE49-F238E27FC236}">
                <a16:creationId xmlns:a16="http://schemas.microsoft.com/office/drawing/2014/main" xmlns="" id="{DA2FF14D-B333-4E8F-A7B6-8020A3AD4437}"/>
              </a:ext>
            </a:extLst>
          </p:cNvPr>
          <p:cNvSpPr>
            <a:spLocks noGrp="1"/>
          </p:cNvSpPr>
          <p:nvPr>
            <p:ph type="sldNum" sz="quarter" idx="12"/>
          </p:nvPr>
        </p:nvSpPr>
        <p:spPr/>
        <p:txBody>
          <a:bodyPr/>
          <a:lstStyle/>
          <a:p>
            <a:fld id="{48F63A3B-78C7-47BE-AE5E-E10140E04643}" type="slidenum">
              <a:rPr lang="en-US" smtClean="0"/>
              <a:t>153</a:t>
            </a:fld>
            <a:endParaRPr lang="en-US" dirty="0"/>
          </a:p>
        </p:txBody>
      </p:sp>
    </p:spTree>
    <p:extLst>
      <p:ext uri="{BB962C8B-B14F-4D97-AF65-F5344CB8AC3E}">
        <p14:creationId xmlns:p14="http://schemas.microsoft.com/office/powerpoint/2010/main" val="137247417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C8F12D-FD83-49C9-9B8C-78A87215DBCF}"/>
              </a:ext>
            </a:extLst>
          </p:cNvPr>
          <p:cNvSpPr>
            <a:spLocks noGrp="1"/>
          </p:cNvSpPr>
          <p:nvPr>
            <p:ph type="title"/>
          </p:nvPr>
        </p:nvSpPr>
        <p:spPr>
          <a:xfrm>
            <a:off x="4449815" y="998463"/>
            <a:ext cx="6766560" cy="768096"/>
          </a:xfrm>
        </p:spPr>
        <p:txBody>
          <a:bodyPr/>
          <a:lstStyle/>
          <a:p>
            <a:r>
              <a:rPr lang="fa-IR" dirty="0"/>
              <a:t>ماده ۳۲</a:t>
            </a:r>
            <a:endParaRPr lang="en-US" dirty="0"/>
          </a:p>
        </p:txBody>
      </p:sp>
      <p:sp>
        <p:nvSpPr>
          <p:cNvPr id="3" name="Content Placeholder 2">
            <a:extLst>
              <a:ext uri="{FF2B5EF4-FFF2-40B4-BE49-F238E27FC236}">
                <a16:creationId xmlns:a16="http://schemas.microsoft.com/office/drawing/2014/main" xmlns="" id="{7E31FE6D-78D7-4FE6-BCDE-71BAA9E4765A}"/>
              </a:ext>
            </a:extLst>
          </p:cNvPr>
          <p:cNvSpPr>
            <a:spLocks noGrp="1"/>
          </p:cNvSpPr>
          <p:nvPr>
            <p:ph idx="1"/>
          </p:nvPr>
        </p:nvSpPr>
        <p:spPr>
          <a:xfrm>
            <a:off x="3525078" y="2390914"/>
            <a:ext cx="7691297" cy="2700528"/>
          </a:xfrm>
        </p:spPr>
        <p:txBody>
          <a:bodyPr/>
          <a:lstStyle/>
          <a:p>
            <a:pPr rtl="1"/>
            <a:r>
              <a:rPr lang="fa-IR" dirty="0"/>
              <a:t>در مصرف مواد خطرناک در محیط­های کار، رعایت حد مجاز مواجهه شغلی کارکنان با عوامل </a:t>
            </a:r>
            <a:r>
              <a:rPr lang="fa-IR" dirty="0" err="1"/>
              <a:t>زیان‌آور</a:t>
            </a:r>
            <a:r>
              <a:rPr lang="fa-IR" dirty="0"/>
              <a:t> شیمیایی ضروری است.</a:t>
            </a:r>
          </a:p>
          <a:p>
            <a:endParaRPr lang="en-US" dirty="0"/>
          </a:p>
        </p:txBody>
      </p:sp>
      <p:sp>
        <p:nvSpPr>
          <p:cNvPr id="5" name="Slide Number Placeholder 4">
            <a:extLst>
              <a:ext uri="{FF2B5EF4-FFF2-40B4-BE49-F238E27FC236}">
                <a16:creationId xmlns:a16="http://schemas.microsoft.com/office/drawing/2014/main" xmlns="" id="{DA4F5AF8-DBA4-4DF0-8DD9-3185AA1E80EB}"/>
              </a:ext>
            </a:extLst>
          </p:cNvPr>
          <p:cNvSpPr>
            <a:spLocks noGrp="1"/>
          </p:cNvSpPr>
          <p:nvPr>
            <p:ph type="sldNum" sz="quarter" idx="12"/>
          </p:nvPr>
        </p:nvSpPr>
        <p:spPr/>
        <p:txBody>
          <a:bodyPr/>
          <a:lstStyle/>
          <a:p>
            <a:fld id="{48F63A3B-78C7-47BE-AE5E-E10140E04643}" type="slidenum">
              <a:rPr lang="en-US" smtClean="0"/>
              <a:t>154</a:t>
            </a:fld>
            <a:endParaRPr lang="en-US" dirty="0"/>
          </a:p>
        </p:txBody>
      </p:sp>
    </p:spTree>
    <p:extLst>
      <p:ext uri="{BB962C8B-B14F-4D97-AF65-F5344CB8AC3E}">
        <p14:creationId xmlns:p14="http://schemas.microsoft.com/office/powerpoint/2010/main" val="67711402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A16358-9AD1-47D8-83BC-711D47365079}"/>
              </a:ext>
            </a:extLst>
          </p:cNvPr>
          <p:cNvSpPr>
            <a:spLocks noGrp="1"/>
          </p:cNvSpPr>
          <p:nvPr>
            <p:ph type="title"/>
          </p:nvPr>
        </p:nvSpPr>
        <p:spPr>
          <a:xfrm>
            <a:off x="4463067" y="934720"/>
            <a:ext cx="6766560" cy="768096"/>
          </a:xfrm>
        </p:spPr>
        <p:txBody>
          <a:bodyPr/>
          <a:lstStyle/>
          <a:p>
            <a:r>
              <a:rPr lang="fa-IR" dirty="0"/>
              <a:t>ماده ۳۳</a:t>
            </a:r>
            <a:endParaRPr lang="en-US" dirty="0"/>
          </a:p>
        </p:txBody>
      </p:sp>
      <p:sp>
        <p:nvSpPr>
          <p:cNvPr id="3" name="Content Placeholder 2">
            <a:extLst>
              <a:ext uri="{FF2B5EF4-FFF2-40B4-BE49-F238E27FC236}">
                <a16:creationId xmlns:a16="http://schemas.microsoft.com/office/drawing/2014/main" xmlns="" id="{DC47A263-6868-4C6A-960E-D79C440F25BF}"/>
              </a:ext>
            </a:extLst>
          </p:cNvPr>
          <p:cNvSpPr>
            <a:spLocks noGrp="1"/>
          </p:cNvSpPr>
          <p:nvPr>
            <p:ph idx="1"/>
          </p:nvPr>
        </p:nvSpPr>
        <p:spPr>
          <a:xfrm>
            <a:off x="3339548" y="2361360"/>
            <a:ext cx="7890079" cy="2700528"/>
          </a:xfrm>
        </p:spPr>
        <p:txBody>
          <a:bodyPr/>
          <a:lstStyle/>
          <a:p>
            <a:pPr algn="just"/>
            <a:r>
              <a:rPr lang="fa-IR" dirty="0" err="1"/>
              <a:t>مسئوليت</a:t>
            </a:r>
            <a:r>
              <a:rPr lang="fa-IR" dirty="0"/>
              <a:t> هرگونه </a:t>
            </a:r>
            <a:r>
              <a:rPr lang="fa-IR" dirty="0" err="1"/>
              <a:t>سهل‌انگاری</a:t>
            </a:r>
            <a:r>
              <a:rPr lang="fa-IR" dirty="0"/>
              <a:t> در تأمین و </a:t>
            </a:r>
            <a:r>
              <a:rPr lang="fa-IR" dirty="0" err="1"/>
              <a:t>نگهداري</a:t>
            </a:r>
            <a:r>
              <a:rPr lang="fa-IR" dirty="0"/>
              <a:t> و آماده‌ </a:t>
            </a:r>
            <a:r>
              <a:rPr lang="fa-IR" dirty="0" err="1"/>
              <a:t>به‌کار</a:t>
            </a:r>
            <a:r>
              <a:rPr lang="fa-IR" dirty="0"/>
              <a:t> </a:t>
            </a:r>
            <a:r>
              <a:rPr lang="fa-IR" dirty="0" err="1"/>
              <a:t>نگه‌داشتن</a:t>
            </a:r>
            <a:r>
              <a:rPr lang="fa-IR" dirty="0"/>
              <a:t> </a:t>
            </a:r>
            <a:r>
              <a:rPr lang="fa-IR" dirty="0" err="1"/>
              <a:t>تجهيزات</a:t>
            </a:r>
            <a:r>
              <a:rPr lang="fa-IR" dirty="0"/>
              <a:t> ایمنی، اعلان و </a:t>
            </a:r>
            <a:r>
              <a:rPr lang="fa-IR" dirty="0" err="1"/>
              <a:t>اطفای</a:t>
            </a:r>
            <a:r>
              <a:rPr lang="fa-IR" dirty="0"/>
              <a:t> </a:t>
            </a:r>
            <a:r>
              <a:rPr lang="fa-IR" dirty="0" err="1"/>
              <a:t>حريق</a:t>
            </a:r>
            <a:r>
              <a:rPr lang="fa-IR" dirty="0"/>
              <a:t> متناسب با نوع ماده خطرناک بر عهده مسئول تأسیسات/ </a:t>
            </a:r>
            <a:r>
              <a:rPr lang="fa-IR" dirty="0" err="1"/>
              <a:t>متصدي</a:t>
            </a:r>
            <a:r>
              <a:rPr lang="fa-IR" dirty="0"/>
              <a:t> </a:t>
            </a:r>
            <a:r>
              <a:rPr lang="fa-IR" dirty="0" err="1"/>
              <a:t>كالا</a:t>
            </a:r>
            <a:r>
              <a:rPr lang="fa-IR" dirty="0"/>
              <a:t>/ </a:t>
            </a:r>
            <a:r>
              <a:rPr lang="fa-IR" dirty="0" err="1"/>
              <a:t>متصدي</a:t>
            </a:r>
            <a:r>
              <a:rPr lang="fa-IR" dirty="0"/>
              <a:t> حمل‌ و نقل </a:t>
            </a:r>
            <a:r>
              <a:rPr lang="fa-IR" dirty="0" err="1"/>
              <a:t>می‌باشد</a:t>
            </a:r>
            <a:r>
              <a:rPr lang="fa-IR" dirty="0"/>
              <a:t>.</a:t>
            </a:r>
          </a:p>
          <a:p>
            <a:endParaRPr lang="en-US" dirty="0"/>
          </a:p>
        </p:txBody>
      </p:sp>
      <p:sp>
        <p:nvSpPr>
          <p:cNvPr id="5" name="Slide Number Placeholder 4">
            <a:extLst>
              <a:ext uri="{FF2B5EF4-FFF2-40B4-BE49-F238E27FC236}">
                <a16:creationId xmlns:a16="http://schemas.microsoft.com/office/drawing/2014/main" xmlns="" id="{A0DA77BA-32CB-4A78-ACB6-BC86F1AE4E84}"/>
              </a:ext>
            </a:extLst>
          </p:cNvPr>
          <p:cNvSpPr>
            <a:spLocks noGrp="1"/>
          </p:cNvSpPr>
          <p:nvPr>
            <p:ph type="sldNum" sz="quarter" idx="12"/>
          </p:nvPr>
        </p:nvSpPr>
        <p:spPr/>
        <p:txBody>
          <a:bodyPr/>
          <a:lstStyle/>
          <a:p>
            <a:fld id="{48F63A3B-78C7-47BE-AE5E-E10140E04643}" type="slidenum">
              <a:rPr lang="en-US" smtClean="0"/>
              <a:t>155</a:t>
            </a:fld>
            <a:endParaRPr lang="en-US" dirty="0"/>
          </a:p>
        </p:txBody>
      </p:sp>
    </p:spTree>
    <p:extLst>
      <p:ext uri="{BB962C8B-B14F-4D97-AF65-F5344CB8AC3E}">
        <p14:creationId xmlns:p14="http://schemas.microsoft.com/office/powerpoint/2010/main" val="393561267"/>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E45AB-CDE2-4DC3-8913-BCFA9688C323}"/>
              </a:ext>
            </a:extLst>
          </p:cNvPr>
          <p:cNvSpPr>
            <a:spLocks noGrp="1"/>
          </p:cNvSpPr>
          <p:nvPr>
            <p:ph type="title"/>
          </p:nvPr>
        </p:nvSpPr>
        <p:spPr>
          <a:xfrm>
            <a:off x="4383554" y="934720"/>
            <a:ext cx="6766560" cy="768096"/>
          </a:xfrm>
        </p:spPr>
        <p:txBody>
          <a:bodyPr/>
          <a:lstStyle/>
          <a:p>
            <a:r>
              <a:rPr lang="fa-IR" dirty="0"/>
              <a:t>ماده ۳۴ </a:t>
            </a:r>
            <a:endParaRPr lang="en-US" dirty="0"/>
          </a:p>
        </p:txBody>
      </p:sp>
      <p:sp>
        <p:nvSpPr>
          <p:cNvPr id="3" name="Content Placeholder 2">
            <a:extLst>
              <a:ext uri="{FF2B5EF4-FFF2-40B4-BE49-F238E27FC236}">
                <a16:creationId xmlns:a16="http://schemas.microsoft.com/office/drawing/2014/main" xmlns="" id="{10256925-D913-4361-86D5-8A984209C545}"/>
              </a:ext>
            </a:extLst>
          </p:cNvPr>
          <p:cNvSpPr>
            <a:spLocks noGrp="1"/>
          </p:cNvSpPr>
          <p:nvPr>
            <p:ph idx="1"/>
          </p:nvPr>
        </p:nvSpPr>
        <p:spPr>
          <a:xfrm>
            <a:off x="3405809" y="2078736"/>
            <a:ext cx="7744305" cy="2700528"/>
          </a:xfrm>
        </p:spPr>
        <p:txBody>
          <a:bodyPr/>
          <a:lstStyle/>
          <a:p>
            <a:pPr algn="just"/>
            <a:r>
              <a:rPr lang="fa-IR" dirty="0"/>
              <a:t>در صورت فقدان تجهیزات لازم در داخل کشور برای تشخیص و رفع آلودگی توسط </a:t>
            </a:r>
            <a:r>
              <a:rPr lang="fa-IR" dirty="0" err="1"/>
              <a:t>گروه­‌های</a:t>
            </a:r>
            <a:r>
              <a:rPr lang="fa-IR" dirty="0"/>
              <a:t> تخصصی مواد خطرناک در حوادث و سوانح، بر اساس </a:t>
            </a:r>
            <a:r>
              <a:rPr lang="fa-IR" dirty="0" err="1"/>
              <a:t>تقسیم‌بندی</a:t>
            </a:r>
            <a:r>
              <a:rPr lang="fa-IR" dirty="0"/>
              <a:t> </a:t>
            </a:r>
            <a:r>
              <a:rPr lang="fa-IR" dirty="0" err="1"/>
              <a:t>نه‌گانه</a:t>
            </a:r>
            <a:r>
              <a:rPr lang="fa-IR" dirty="0"/>
              <a:t> بند (۶) ماده (۱) این </a:t>
            </a:r>
            <a:r>
              <a:rPr lang="fa-IR" dirty="0" err="1"/>
              <a:t>آیین‌نامه</a:t>
            </a:r>
            <a:r>
              <a:rPr lang="fa-IR" dirty="0"/>
              <a:t>، ضروری است واحد قانونی مربوط تجهیزات لازم را با هماهنگی وزارت امور خارجه، گمرک جمهوری اسلامی ایران، وزارت صنعت، معدن و تجارت و </a:t>
            </a:r>
            <a:r>
              <a:rPr lang="fa-IR" dirty="0" err="1"/>
              <a:t>سازمان‌های</a:t>
            </a:r>
            <a:r>
              <a:rPr lang="fa-IR" dirty="0"/>
              <a:t> مسئول هر یک از مواد خطرناک (مرتبط با مواد شیمیایی، زیستی (بیولوژیک) و </a:t>
            </a:r>
            <a:r>
              <a:rPr lang="fa-IR" dirty="0" err="1"/>
              <a:t>پرتوزا</a:t>
            </a:r>
            <a:r>
              <a:rPr lang="fa-IR" dirty="0"/>
              <a:t>) در کمترین زمان ممکن از مبادی </a:t>
            </a:r>
            <a:r>
              <a:rPr lang="fa-IR" dirty="0" err="1"/>
              <a:t>ذی‌ربط</a:t>
            </a:r>
            <a:r>
              <a:rPr lang="fa-IR" dirty="0"/>
              <a:t> وارد کشور کند و با رعایت مراحل ثبت اموال در قالب سازمان مرتبط، با قید فوریت به مکان موردنظر برای استفاده منتقل نماید.</a:t>
            </a:r>
            <a:endParaRPr lang="en-US" dirty="0"/>
          </a:p>
        </p:txBody>
      </p:sp>
      <p:sp>
        <p:nvSpPr>
          <p:cNvPr id="5" name="Slide Number Placeholder 4">
            <a:extLst>
              <a:ext uri="{FF2B5EF4-FFF2-40B4-BE49-F238E27FC236}">
                <a16:creationId xmlns:a16="http://schemas.microsoft.com/office/drawing/2014/main" xmlns="" id="{5315CE28-4F90-46FB-AC24-D43345DE2BDE}"/>
              </a:ext>
            </a:extLst>
          </p:cNvPr>
          <p:cNvSpPr>
            <a:spLocks noGrp="1"/>
          </p:cNvSpPr>
          <p:nvPr>
            <p:ph type="sldNum" sz="quarter" idx="12"/>
          </p:nvPr>
        </p:nvSpPr>
        <p:spPr/>
        <p:txBody>
          <a:bodyPr/>
          <a:lstStyle/>
          <a:p>
            <a:fld id="{48F63A3B-78C7-47BE-AE5E-E10140E04643}" type="slidenum">
              <a:rPr lang="en-US" smtClean="0"/>
              <a:t>156</a:t>
            </a:fld>
            <a:endParaRPr lang="en-US" dirty="0"/>
          </a:p>
        </p:txBody>
      </p:sp>
    </p:spTree>
    <p:extLst>
      <p:ext uri="{BB962C8B-B14F-4D97-AF65-F5344CB8AC3E}">
        <p14:creationId xmlns:p14="http://schemas.microsoft.com/office/powerpoint/2010/main" val="285102252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091B5B-4B69-4C7A-A630-BAF4CF4FE108}"/>
              </a:ext>
            </a:extLst>
          </p:cNvPr>
          <p:cNvSpPr>
            <a:spLocks noGrp="1"/>
          </p:cNvSpPr>
          <p:nvPr>
            <p:ph type="title"/>
          </p:nvPr>
        </p:nvSpPr>
        <p:spPr>
          <a:xfrm>
            <a:off x="4383554" y="945454"/>
            <a:ext cx="6766560" cy="768096"/>
          </a:xfrm>
        </p:spPr>
        <p:txBody>
          <a:bodyPr/>
          <a:lstStyle/>
          <a:p>
            <a:r>
              <a:rPr lang="fa-IR" b="1" dirty="0"/>
              <a:t>ماده ۳۵</a:t>
            </a:r>
            <a:endParaRPr lang="en-US" dirty="0"/>
          </a:p>
        </p:txBody>
      </p:sp>
      <p:sp>
        <p:nvSpPr>
          <p:cNvPr id="3" name="Content Placeholder 2">
            <a:extLst>
              <a:ext uri="{FF2B5EF4-FFF2-40B4-BE49-F238E27FC236}">
                <a16:creationId xmlns:a16="http://schemas.microsoft.com/office/drawing/2014/main" xmlns="" id="{94EEC570-D835-4E94-A372-92F98AF96A17}"/>
              </a:ext>
            </a:extLst>
          </p:cNvPr>
          <p:cNvSpPr>
            <a:spLocks noGrp="1"/>
          </p:cNvSpPr>
          <p:nvPr>
            <p:ph idx="1"/>
          </p:nvPr>
        </p:nvSpPr>
        <p:spPr>
          <a:xfrm>
            <a:off x="3525078" y="2361361"/>
            <a:ext cx="7625036" cy="2700528"/>
          </a:xfrm>
        </p:spPr>
        <p:txBody>
          <a:bodyPr/>
          <a:lstStyle/>
          <a:p>
            <a:pPr algn="just"/>
            <a:r>
              <a:rPr lang="fa-IR" dirty="0"/>
              <a:t>کلیه </a:t>
            </a:r>
            <a:r>
              <a:rPr lang="fa-IR" dirty="0" err="1"/>
              <a:t>دستگاه‌های</a:t>
            </a:r>
            <a:r>
              <a:rPr lang="fa-IR" dirty="0"/>
              <a:t> موضوع بند (س) ماده (۱۴) قانون و </a:t>
            </a:r>
            <a:r>
              <a:rPr lang="fa-IR" dirty="0" err="1"/>
              <a:t>متصدیان</a:t>
            </a:r>
            <a:r>
              <a:rPr lang="fa-IR" dirty="0"/>
              <a:t> بناها و </a:t>
            </a:r>
            <a:r>
              <a:rPr lang="fa-IR" dirty="0" err="1"/>
              <a:t>انبارهایی</a:t>
            </a:r>
            <a:r>
              <a:rPr lang="fa-IR" dirty="0"/>
              <a:t> که در آنها مواد خطرناک نگهداری </a:t>
            </a:r>
            <a:r>
              <a:rPr lang="fa-IR" dirty="0" err="1"/>
              <a:t>می‌شود</a:t>
            </a:r>
            <a:r>
              <a:rPr lang="fa-IR" dirty="0"/>
              <a:t>، موظفند نسبت به تهیه طرح پاسخ به حوادث و سوانح محتمل ناشی از مواد خطرناک و تأمین امکانات لازم با روش­های منطبق بر </a:t>
            </a:r>
            <a:r>
              <a:rPr lang="fa-IR" dirty="0" err="1"/>
              <a:t>ارزیابی‌هاي</a:t>
            </a:r>
            <a:r>
              <a:rPr lang="fa-IR" dirty="0"/>
              <a:t> مخاطره (ریسک)، مربوط به بناها و انبارها اقدام نمایند. همچنین دستگاه­های یادشده ­باید نسبت به تهیه برنامه عملیات پاسخ به حوادث و سوانح ناشی از مواد خطرناک ظرف سه ماه از تاریخ ابلاغ این </a:t>
            </a:r>
            <a:r>
              <a:rPr lang="fa-IR" dirty="0" err="1"/>
              <a:t>آیین‌نامه</a:t>
            </a:r>
            <a:r>
              <a:rPr lang="fa-IR" dirty="0"/>
              <a:t> اقدام و آن را به تأیید سازمان برسانند.</a:t>
            </a:r>
            <a:endParaRPr lang="en-US" dirty="0"/>
          </a:p>
        </p:txBody>
      </p:sp>
      <p:sp>
        <p:nvSpPr>
          <p:cNvPr id="5" name="Slide Number Placeholder 4">
            <a:extLst>
              <a:ext uri="{FF2B5EF4-FFF2-40B4-BE49-F238E27FC236}">
                <a16:creationId xmlns:a16="http://schemas.microsoft.com/office/drawing/2014/main" xmlns="" id="{53C63AE3-C8EE-4AF6-8AFF-A3B47984D253}"/>
              </a:ext>
            </a:extLst>
          </p:cNvPr>
          <p:cNvSpPr>
            <a:spLocks noGrp="1"/>
          </p:cNvSpPr>
          <p:nvPr>
            <p:ph type="sldNum" sz="quarter" idx="12"/>
          </p:nvPr>
        </p:nvSpPr>
        <p:spPr/>
        <p:txBody>
          <a:bodyPr/>
          <a:lstStyle/>
          <a:p>
            <a:fld id="{48F63A3B-78C7-47BE-AE5E-E10140E04643}" type="slidenum">
              <a:rPr lang="en-US" smtClean="0"/>
              <a:t>157</a:t>
            </a:fld>
            <a:endParaRPr lang="en-US" dirty="0"/>
          </a:p>
        </p:txBody>
      </p:sp>
    </p:spTree>
    <p:extLst>
      <p:ext uri="{BB962C8B-B14F-4D97-AF65-F5344CB8AC3E}">
        <p14:creationId xmlns:p14="http://schemas.microsoft.com/office/powerpoint/2010/main" val="2178491680"/>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2F5D21-E8F5-4B4D-9022-AE093F9103C1}"/>
              </a:ext>
            </a:extLst>
          </p:cNvPr>
          <p:cNvSpPr>
            <a:spLocks noGrp="1"/>
          </p:cNvSpPr>
          <p:nvPr>
            <p:ph type="title"/>
          </p:nvPr>
        </p:nvSpPr>
        <p:spPr>
          <a:xfrm>
            <a:off x="4436563" y="958706"/>
            <a:ext cx="6766560" cy="768096"/>
          </a:xfrm>
        </p:spPr>
        <p:txBody>
          <a:bodyPr/>
          <a:lstStyle/>
          <a:p>
            <a:r>
              <a:rPr lang="fa-IR" b="1" dirty="0"/>
              <a:t>ماده ۳۵</a:t>
            </a:r>
            <a:r>
              <a:rPr lang="fa-IR" sz="3200" b="1" dirty="0"/>
              <a:t>(ادامه)</a:t>
            </a:r>
            <a:endParaRPr lang="en-US" dirty="0"/>
          </a:p>
        </p:txBody>
      </p:sp>
      <p:sp>
        <p:nvSpPr>
          <p:cNvPr id="3" name="Content Placeholder 2">
            <a:extLst>
              <a:ext uri="{FF2B5EF4-FFF2-40B4-BE49-F238E27FC236}">
                <a16:creationId xmlns:a16="http://schemas.microsoft.com/office/drawing/2014/main" xmlns="" id="{89C6C624-971A-4E86-98DC-895A95562078}"/>
              </a:ext>
            </a:extLst>
          </p:cNvPr>
          <p:cNvSpPr>
            <a:spLocks noGrp="1"/>
          </p:cNvSpPr>
          <p:nvPr>
            <p:ph idx="1"/>
          </p:nvPr>
        </p:nvSpPr>
        <p:spPr>
          <a:xfrm>
            <a:off x="3432313" y="2281847"/>
            <a:ext cx="7770810" cy="3151543"/>
          </a:xfrm>
        </p:spPr>
        <p:txBody>
          <a:bodyPr/>
          <a:lstStyle/>
          <a:p>
            <a:pPr algn="just" rtl="1"/>
            <a:r>
              <a:rPr lang="fa-IR" b="1" dirty="0"/>
              <a:t>تبصره ۱- </a:t>
            </a:r>
            <a:r>
              <a:rPr lang="fa-IR" dirty="0"/>
              <a:t>در </a:t>
            </a:r>
            <a:r>
              <a:rPr lang="fa-IR" dirty="0" err="1"/>
              <a:t>بحران‌های</a:t>
            </a:r>
            <a:r>
              <a:rPr lang="fa-IR" dirty="0"/>
              <a:t> </a:t>
            </a:r>
            <a:r>
              <a:rPr lang="fa-IR" dirty="0" err="1"/>
              <a:t>ناشي</a:t>
            </a:r>
            <a:r>
              <a:rPr lang="fa-IR" dirty="0"/>
              <a:t> از مواد خطرناک در سطوح ملی و استانی در صورت تشخیص فرمانده عملیات طبق ماده (۱۱) قانون، دستگاه تخصصی ذی­ربط به ‌عنوان فرمانده میدان و سایر </a:t>
            </a:r>
            <a:r>
              <a:rPr lang="fa-IR" dirty="0" err="1"/>
              <a:t>دستگاه‌های</a:t>
            </a:r>
            <a:r>
              <a:rPr lang="fa-IR" dirty="0"/>
              <a:t> اجرایی مربوط بسته به نوع ماده خطرناک، </a:t>
            </a:r>
            <a:r>
              <a:rPr lang="fa-IR" dirty="0" err="1"/>
              <a:t>به‌عنوان</a:t>
            </a:r>
            <a:r>
              <a:rPr lang="fa-IR" dirty="0"/>
              <a:t> دستگاه همکار  اقدام می­نماید.</a:t>
            </a:r>
          </a:p>
          <a:p>
            <a:pPr algn="just" rtl="1"/>
            <a:r>
              <a:rPr lang="fa-IR" b="1" dirty="0"/>
              <a:t>تبصره ۲- </a:t>
            </a:r>
            <a:r>
              <a:rPr lang="fa-IR" dirty="0"/>
              <a:t>مسئولیت پاسخ به شرایط اضطراری </a:t>
            </a:r>
            <a:r>
              <a:rPr lang="fa-IR" dirty="0" err="1"/>
              <a:t>ناشي</a:t>
            </a:r>
            <a:r>
              <a:rPr lang="fa-IR" dirty="0"/>
              <a:t> از مواد منفجره بر عهده ستاد کل نیروهای مسلح </a:t>
            </a:r>
            <a:r>
              <a:rPr lang="fa-IR" dirty="0" err="1"/>
              <a:t>می‌باشد</a:t>
            </a:r>
            <a:r>
              <a:rPr lang="fa-IR" dirty="0"/>
              <a:t>.</a:t>
            </a:r>
          </a:p>
          <a:p>
            <a:pPr algn="just" rtl="1"/>
            <a:r>
              <a:rPr lang="fa-IR" b="1" dirty="0"/>
              <a:t>تبصره ۳- </a:t>
            </a:r>
            <a:r>
              <a:rPr lang="fa-IR" dirty="0"/>
              <a:t>مسئولیت پاسخ به شرایط اضطراری </a:t>
            </a:r>
            <a:r>
              <a:rPr lang="fa-IR" dirty="0" err="1"/>
              <a:t>ناشي</a:t>
            </a:r>
            <a:r>
              <a:rPr lang="fa-IR" dirty="0"/>
              <a:t> از مواد زیستی (بیولوژیک) حوزه انسان، کشاورزی و دام به ترتیب بر عهده </a:t>
            </a:r>
            <a:r>
              <a:rPr lang="fa-IR" dirty="0" err="1"/>
              <a:t>وزارتخانه­های</a:t>
            </a:r>
            <a:r>
              <a:rPr lang="fa-IR" dirty="0"/>
              <a:t> بهداشت، درمان و آموزش پزشکی و </a:t>
            </a:r>
            <a:r>
              <a:rPr lang="fa-IR" dirty="0" err="1"/>
              <a:t>جهادکشاورزی</a:t>
            </a:r>
            <a:r>
              <a:rPr lang="fa-IR" dirty="0"/>
              <a:t> </a:t>
            </a:r>
            <a:r>
              <a:rPr lang="fa-IR" dirty="0" err="1"/>
              <a:t>می‌باشد</a:t>
            </a:r>
            <a:r>
              <a:rPr lang="fa-IR" dirty="0"/>
              <a:t>.</a:t>
            </a:r>
          </a:p>
          <a:p>
            <a:endParaRPr lang="en-US" dirty="0"/>
          </a:p>
        </p:txBody>
      </p:sp>
      <p:sp>
        <p:nvSpPr>
          <p:cNvPr id="5" name="Slide Number Placeholder 4">
            <a:extLst>
              <a:ext uri="{FF2B5EF4-FFF2-40B4-BE49-F238E27FC236}">
                <a16:creationId xmlns:a16="http://schemas.microsoft.com/office/drawing/2014/main" xmlns="" id="{F953FAC8-1FF0-4968-AF02-B72A4326C2C0}"/>
              </a:ext>
            </a:extLst>
          </p:cNvPr>
          <p:cNvSpPr>
            <a:spLocks noGrp="1"/>
          </p:cNvSpPr>
          <p:nvPr>
            <p:ph type="sldNum" sz="quarter" idx="12"/>
          </p:nvPr>
        </p:nvSpPr>
        <p:spPr/>
        <p:txBody>
          <a:bodyPr/>
          <a:lstStyle/>
          <a:p>
            <a:fld id="{48F63A3B-78C7-47BE-AE5E-E10140E04643}" type="slidenum">
              <a:rPr lang="en-US" smtClean="0"/>
              <a:t>158</a:t>
            </a:fld>
            <a:endParaRPr lang="en-US" dirty="0"/>
          </a:p>
        </p:txBody>
      </p:sp>
    </p:spTree>
    <p:extLst>
      <p:ext uri="{BB962C8B-B14F-4D97-AF65-F5344CB8AC3E}">
        <p14:creationId xmlns:p14="http://schemas.microsoft.com/office/powerpoint/2010/main" val="173568788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090E22-26EA-4C91-AE2D-6B61A4A67AF7}"/>
              </a:ext>
            </a:extLst>
          </p:cNvPr>
          <p:cNvSpPr>
            <a:spLocks noGrp="1"/>
          </p:cNvSpPr>
          <p:nvPr>
            <p:ph type="title"/>
          </p:nvPr>
        </p:nvSpPr>
        <p:spPr>
          <a:xfrm>
            <a:off x="4383554" y="958706"/>
            <a:ext cx="6766560" cy="768096"/>
          </a:xfrm>
        </p:spPr>
        <p:txBody>
          <a:bodyPr/>
          <a:lstStyle/>
          <a:p>
            <a:r>
              <a:rPr lang="fa-IR" b="1" dirty="0"/>
              <a:t>ماده ۳۵</a:t>
            </a:r>
            <a:r>
              <a:rPr lang="fa-IR" sz="3200" b="1" dirty="0"/>
              <a:t>(ادامه)</a:t>
            </a:r>
            <a:endParaRPr lang="en-US" dirty="0"/>
          </a:p>
        </p:txBody>
      </p:sp>
      <p:sp>
        <p:nvSpPr>
          <p:cNvPr id="3" name="Content Placeholder 2">
            <a:extLst>
              <a:ext uri="{FF2B5EF4-FFF2-40B4-BE49-F238E27FC236}">
                <a16:creationId xmlns:a16="http://schemas.microsoft.com/office/drawing/2014/main" xmlns="" id="{39B5F015-806E-4DF3-BE02-C798A9383107}"/>
              </a:ext>
            </a:extLst>
          </p:cNvPr>
          <p:cNvSpPr>
            <a:spLocks noGrp="1"/>
          </p:cNvSpPr>
          <p:nvPr>
            <p:ph idx="1"/>
          </p:nvPr>
        </p:nvSpPr>
        <p:spPr>
          <a:xfrm>
            <a:off x="3392557" y="2242092"/>
            <a:ext cx="7757557" cy="2700528"/>
          </a:xfrm>
        </p:spPr>
        <p:txBody>
          <a:bodyPr/>
          <a:lstStyle/>
          <a:p>
            <a:pPr algn="just" rtl="1"/>
            <a:r>
              <a:rPr lang="fa-IR" dirty="0"/>
              <a:t>تبصره ۴-مسئولیت پاسخ به شرایط اضطراری داخل محدوده نیروگاه­های هسته­ای و تأسیسات </a:t>
            </a:r>
            <a:r>
              <a:rPr lang="fa-IR" dirty="0" err="1"/>
              <a:t>هسته‌ای</a:t>
            </a:r>
            <a:r>
              <a:rPr lang="fa-IR" dirty="0"/>
              <a:t> </a:t>
            </a:r>
            <a:r>
              <a:rPr lang="fa-IR" dirty="0" err="1"/>
              <a:t>ناشي</a:t>
            </a:r>
            <a:r>
              <a:rPr lang="fa-IR" dirty="0"/>
              <a:t> از وقوع حوادث و سوانح، بر عهده سازمان </a:t>
            </a:r>
            <a:r>
              <a:rPr lang="fa-IR" dirty="0" err="1"/>
              <a:t>انرژي</a:t>
            </a:r>
            <a:r>
              <a:rPr lang="fa-IR" dirty="0"/>
              <a:t> </a:t>
            </a:r>
            <a:r>
              <a:rPr lang="fa-IR" dirty="0" err="1"/>
              <a:t>اتمي</a:t>
            </a:r>
            <a:r>
              <a:rPr lang="fa-IR" dirty="0"/>
              <a:t> ایران طبق ضوابط موجود می­باشد.</a:t>
            </a:r>
          </a:p>
          <a:p>
            <a:pPr algn="just" rtl="1"/>
            <a:r>
              <a:rPr lang="fa-IR" b="1" dirty="0"/>
              <a:t>تبصره ۵- </a:t>
            </a:r>
            <a:r>
              <a:rPr lang="fa-IR" dirty="0"/>
              <a:t>مسئولیت پاسخ به شرایط اضطراری </a:t>
            </a:r>
            <a:r>
              <a:rPr lang="fa-IR" dirty="0" err="1"/>
              <a:t>ناشي</a:t>
            </a:r>
            <a:r>
              <a:rPr lang="fa-IR" dirty="0"/>
              <a:t> از وقوع حوادث و سوانح داخل محدوده تأسیسات نفتی بر عهده وزارت نفت/ شرکت مالک و </a:t>
            </a:r>
            <a:r>
              <a:rPr lang="fa-IR" dirty="0" err="1"/>
              <a:t>بهره‌بردار</a:t>
            </a:r>
            <a:r>
              <a:rPr lang="fa-IR" dirty="0"/>
              <a:t> می­باشد.</a:t>
            </a:r>
          </a:p>
          <a:p>
            <a:pPr algn="just" rtl="1"/>
            <a:r>
              <a:rPr lang="fa-IR" b="1" dirty="0"/>
              <a:t>تبصره ۶-</a:t>
            </a:r>
            <a:r>
              <a:rPr lang="fa-IR" dirty="0"/>
              <a:t> درصورت بروز حوادث و </a:t>
            </a:r>
            <a:r>
              <a:rPr lang="fa-IR" dirty="0" err="1"/>
              <a:t>سوانحی</a:t>
            </a:r>
            <a:r>
              <a:rPr lang="fa-IR" dirty="0"/>
              <a:t> که منجر به انتشار مواد </a:t>
            </a:r>
            <a:r>
              <a:rPr lang="fa-IR" dirty="0" err="1"/>
              <a:t>پرتوزا</a:t>
            </a:r>
            <a:r>
              <a:rPr lang="fa-IR" dirty="0"/>
              <a:t> به خارج از مرزها و نواحی تحت مسئولیت </a:t>
            </a:r>
            <a:r>
              <a:rPr lang="fa-IR" dirty="0" err="1"/>
              <a:t>بهره­برداران</a:t>
            </a:r>
            <a:r>
              <a:rPr lang="fa-IR" dirty="0"/>
              <a:t> تاسیسات هسته­ای و پرتوی می­شوند، مطابق با طرح ملی آمادگی و مقابله با شرایط اضطراری پرتوی اقدام می­گردد. </a:t>
            </a:r>
          </a:p>
          <a:p>
            <a:endParaRPr lang="en-US" dirty="0"/>
          </a:p>
        </p:txBody>
      </p:sp>
      <p:sp>
        <p:nvSpPr>
          <p:cNvPr id="5" name="Slide Number Placeholder 4">
            <a:extLst>
              <a:ext uri="{FF2B5EF4-FFF2-40B4-BE49-F238E27FC236}">
                <a16:creationId xmlns:a16="http://schemas.microsoft.com/office/drawing/2014/main" xmlns="" id="{061413BA-3AC6-487F-9A1B-78B757683877}"/>
              </a:ext>
            </a:extLst>
          </p:cNvPr>
          <p:cNvSpPr>
            <a:spLocks noGrp="1"/>
          </p:cNvSpPr>
          <p:nvPr>
            <p:ph type="sldNum" sz="quarter" idx="12"/>
          </p:nvPr>
        </p:nvSpPr>
        <p:spPr/>
        <p:txBody>
          <a:bodyPr/>
          <a:lstStyle/>
          <a:p>
            <a:fld id="{48F63A3B-78C7-47BE-AE5E-E10140E04643}" type="slidenum">
              <a:rPr lang="en-US" smtClean="0"/>
              <a:t>159</a:t>
            </a:fld>
            <a:endParaRPr lang="en-US" dirty="0"/>
          </a:p>
        </p:txBody>
      </p:sp>
    </p:spTree>
    <p:extLst>
      <p:ext uri="{BB962C8B-B14F-4D97-AF65-F5344CB8AC3E}">
        <p14:creationId xmlns:p14="http://schemas.microsoft.com/office/powerpoint/2010/main" val="3862642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283D5-D6B8-4A40-A72C-F6B5BE5C33F6}"/>
              </a:ext>
            </a:extLst>
          </p:cNvPr>
          <p:cNvSpPr>
            <a:spLocks noGrp="1"/>
          </p:cNvSpPr>
          <p:nvPr>
            <p:ph type="title"/>
          </p:nvPr>
        </p:nvSpPr>
        <p:spPr>
          <a:xfrm>
            <a:off x="4224528" y="1156274"/>
            <a:ext cx="7185594" cy="768096"/>
          </a:xfrm>
        </p:spPr>
        <p:txBody>
          <a:bodyPr/>
          <a:lstStyle/>
          <a:p>
            <a:pPr algn="r" rtl="1"/>
            <a:r>
              <a:rPr lang="fa-IR" dirty="0"/>
              <a:t>طبقه </a:t>
            </a:r>
            <a:r>
              <a:rPr lang="fa-IR" dirty="0" err="1"/>
              <a:t>بندی‌نه</a:t>
            </a:r>
            <a:r>
              <a:rPr lang="fa-IR" dirty="0"/>
              <a:t> گانه مواد خطرناک </a:t>
            </a:r>
            <a:endParaRPr lang="en-US" dirty="0"/>
          </a:p>
        </p:txBody>
      </p:sp>
      <p:sp>
        <p:nvSpPr>
          <p:cNvPr id="3" name="Content Placeholder 2">
            <a:extLst>
              <a:ext uri="{FF2B5EF4-FFF2-40B4-BE49-F238E27FC236}">
                <a16:creationId xmlns:a16="http://schemas.microsoft.com/office/drawing/2014/main" xmlns="" id="{E6D27A45-03CA-4855-9ACB-6A50E7EFBBF6}"/>
              </a:ext>
            </a:extLst>
          </p:cNvPr>
          <p:cNvSpPr>
            <a:spLocks noGrp="1"/>
          </p:cNvSpPr>
          <p:nvPr>
            <p:ph idx="1"/>
          </p:nvPr>
        </p:nvSpPr>
        <p:spPr/>
        <p:txBody>
          <a:bodyPr/>
          <a:lstStyle/>
          <a:p>
            <a:pPr algn="r" rtl="1"/>
            <a:r>
              <a:rPr lang="fa-IR" sz="2400" dirty="0"/>
              <a:t>9- طبقه نه: مواد و محصولات خطرناک متفرقه</a:t>
            </a:r>
            <a:endParaRPr lang="en-US" sz="2400" dirty="0"/>
          </a:p>
        </p:txBody>
      </p:sp>
      <p:sp>
        <p:nvSpPr>
          <p:cNvPr id="4" name="Footer Placeholder 3">
            <a:extLst>
              <a:ext uri="{FF2B5EF4-FFF2-40B4-BE49-F238E27FC236}">
                <a16:creationId xmlns:a16="http://schemas.microsoft.com/office/drawing/2014/main" xmlns="" id="{102FEFEF-EABE-4EA7-A722-4539A527F7B2}"/>
              </a:ext>
            </a:extLst>
          </p:cNvPr>
          <p:cNvSpPr>
            <a:spLocks noGrp="1"/>
          </p:cNvSpPr>
          <p:nvPr>
            <p:ph type="ftr" sz="quarter" idx="4294967295"/>
          </p:nvPr>
        </p:nvSpPr>
        <p:spPr>
          <a:xfrm>
            <a:off x="4224528" y="457200"/>
            <a:ext cx="3200400" cy="274320"/>
          </a:xfrm>
        </p:spPr>
        <p:txBody>
          <a:bodyPr/>
          <a:lstStyle/>
          <a:p>
            <a:r>
              <a:rPr lang="fa-IR" dirty="0"/>
              <a:t>فصل اول: کلیات و تعاریف</a:t>
            </a:r>
            <a:endParaRPr lang="en-US" dirty="0"/>
          </a:p>
        </p:txBody>
      </p:sp>
      <p:sp>
        <p:nvSpPr>
          <p:cNvPr id="5" name="Slide Number Placeholder 4">
            <a:extLst>
              <a:ext uri="{FF2B5EF4-FFF2-40B4-BE49-F238E27FC236}">
                <a16:creationId xmlns:a16="http://schemas.microsoft.com/office/drawing/2014/main" xmlns="" id="{CF7C5370-4BEC-4C58-9EF9-6490C3D3DF7C}"/>
              </a:ext>
            </a:extLst>
          </p:cNvPr>
          <p:cNvSpPr>
            <a:spLocks noGrp="1"/>
          </p:cNvSpPr>
          <p:nvPr>
            <p:ph type="sldNum" sz="quarter" idx="12"/>
          </p:nvPr>
        </p:nvSpPr>
        <p:spPr/>
        <p:txBody>
          <a:bodyPr/>
          <a:lstStyle/>
          <a:p>
            <a:fld id="{48F63A3B-78C7-47BE-AE5E-E10140E04643}" type="slidenum">
              <a:rPr lang="en-US" smtClean="0"/>
              <a:t>16</a:t>
            </a:fld>
            <a:endParaRPr lang="en-US" dirty="0"/>
          </a:p>
        </p:txBody>
      </p:sp>
      <p:pic>
        <p:nvPicPr>
          <p:cNvPr id="6" name="Picture 5">
            <a:extLst>
              <a:ext uri="{FF2B5EF4-FFF2-40B4-BE49-F238E27FC236}">
                <a16:creationId xmlns:a16="http://schemas.microsoft.com/office/drawing/2014/main" xmlns="" id="{E8CD3011-099F-4C0C-8ABC-30FAECE9FB9A}"/>
              </a:ext>
            </a:extLst>
          </p:cNvPr>
          <p:cNvPicPr>
            <a:picLocks noChangeAspect="1"/>
          </p:cNvPicPr>
          <p:nvPr/>
        </p:nvPicPr>
        <p:blipFill rotWithShape="1">
          <a:blip r:embed="rId2"/>
          <a:srcRect l="34899" t="72364" r="53966" b="6740"/>
          <a:stretch/>
        </p:blipFill>
        <p:spPr>
          <a:xfrm>
            <a:off x="0" y="1873879"/>
            <a:ext cx="3458817" cy="3110241"/>
          </a:xfrm>
          <a:prstGeom prst="rect">
            <a:avLst/>
          </a:prstGeom>
        </p:spPr>
      </p:pic>
    </p:spTree>
    <p:extLst>
      <p:ext uri="{BB962C8B-B14F-4D97-AF65-F5344CB8AC3E}">
        <p14:creationId xmlns:p14="http://schemas.microsoft.com/office/powerpoint/2010/main" val="2898976520"/>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4FFFB0-B4A4-46A3-997B-D2D104D718B6}"/>
              </a:ext>
            </a:extLst>
          </p:cNvPr>
          <p:cNvSpPr>
            <a:spLocks noGrp="1"/>
          </p:cNvSpPr>
          <p:nvPr>
            <p:ph type="title"/>
          </p:nvPr>
        </p:nvSpPr>
        <p:spPr>
          <a:xfrm>
            <a:off x="4396806" y="934720"/>
            <a:ext cx="6766560" cy="768096"/>
          </a:xfrm>
        </p:spPr>
        <p:txBody>
          <a:bodyPr/>
          <a:lstStyle/>
          <a:p>
            <a:r>
              <a:rPr lang="fa-IR" dirty="0"/>
              <a:t>ماده ۳۶</a:t>
            </a:r>
            <a:endParaRPr lang="en-US" dirty="0"/>
          </a:p>
        </p:txBody>
      </p:sp>
      <p:sp>
        <p:nvSpPr>
          <p:cNvPr id="3" name="Content Placeholder 2">
            <a:extLst>
              <a:ext uri="{FF2B5EF4-FFF2-40B4-BE49-F238E27FC236}">
                <a16:creationId xmlns:a16="http://schemas.microsoft.com/office/drawing/2014/main" xmlns="" id="{F54FBA10-08BA-45E6-B9E7-598AB5CB9C98}"/>
              </a:ext>
            </a:extLst>
          </p:cNvPr>
          <p:cNvSpPr>
            <a:spLocks noGrp="1"/>
          </p:cNvSpPr>
          <p:nvPr>
            <p:ph idx="1"/>
          </p:nvPr>
        </p:nvSpPr>
        <p:spPr>
          <a:xfrm>
            <a:off x="3578087" y="2334857"/>
            <a:ext cx="7585279" cy="2700528"/>
          </a:xfrm>
        </p:spPr>
        <p:txBody>
          <a:bodyPr/>
          <a:lstStyle/>
          <a:p>
            <a:pPr algn="just"/>
            <a:r>
              <a:rPr lang="fa-IR" dirty="0"/>
              <a:t>مسئولیت پاسخ اولیه به حوادث و سوانح </a:t>
            </a:r>
            <a:r>
              <a:rPr lang="fa-IR" dirty="0" err="1"/>
              <a:t>ناشي</a:t>
            </a:r>
            <a:r>
              <a:rPr lang="fa-IR" dirty="0"/>
              <a:t> از کلیه مواد خطرناک در محدوده و حریم محل رخداد، تا زمان رسیدن مسئول، براساس مفاد این آیین­نامه بر </a:t>
            </a:r>
            <a:r>
              <a:rPr lang="fa-IR" dirty="0" err="1"/>
              <a:t>عهدهواحد</a:t>
            </a:r>
            <a:r>
              <a:rPr lang="fa-IR" dirty="0"/>
              <a:t>/ اداره/ سازمان آتش­نشانی می­باشد.</a:t>
            </a:r>
            <a:endParaRPr lang="en-US" dirty="0"/>
          </a:p>
        </p:txBody>
      </p:sp>
      <p:sp>
        <p:nvSpPr>
          <p:cNvPr id="5" name="Slide Number Placeholder 4">
            <a:extLst>
              <a:ext uri="{FF2B5EF4-FFF2-40B4-BE49-F238E27FC236}">
                <a16:creationId xmlns:a16="http://schemas.microsoft.com/office/drawing/2014/main" xmlns="" id="{1C05E52B-037E-4577-AB83-FBD2E89E01E9}"/>
              </a:ext>
            </a:extLst>
          </p:cNvPr>
          <p:cNvSpPr>
            <a:spLocks noGrp="1"/>
          </p:cNvSpPr>
          <p:nvPr>
            <p:ph type="sldNum" sz="quarter" idx="12"/>
          </p:nvPr>
        </p:nvSpPr>
        <p:spPr/>
        <p:txBody>
          <a:bodyPr/>
          <a:lstStyle/>
          <a:p>
            <a:fld id="{48F63A3B-78C7-47BE-AE5E-E10140E04643}" type="slidenum">
              <a:rPr lang="en-US" smtClean="0"/>
              <a:t>160</a:t>
            </a:fld>
            <a:endParaRPr lang="en-US" dirty="0"/>
          </a:p>
        </p:txBody>
      </p:sp>
    </p:spTree>
    <p:extLst>
      <p:ext uri="{BB962C8B-B14F-4D97-AF65-F5344CB8AC3E}">
        <p14:creationId xmlns:p14="http://schemas.microsoft.com/office/powerpoint/2010/main" val="288337194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937553-0A71-47C2-B464-5A01822B2B79}"/>
              </a:ext>
            </a:extLst>
          </p:cNvPr>
          <p:cNvSpPr>
            <a:spLocks noGrp="1"/>
          </p:cNvSpPr>
          <p:nvPr>
            <p:ph type="title"/>
          </p:nvPr>
        </p:nvSpPr>
        <p:spPr>
          <a:xfrm>
            <a:off x="4436563" y="934720"/>
            <a:ext cx="6766560" cy="768096"/>
          </a:xfrm>
        </p:spPr>
        <p:txBody>
          <a:bodyPr/>
          <a:lstStyle/>
          <a:p>
            <a:r>
              <a:rPr lang="fa-IR" dirty="0"/>
              <a:t>ماده ۳۷</a:t>
            </a:r>
            <a:endParaRPr lang="en-US" dirty="0"/>
          </a:p>
        </p:txBody>
      </p:sp>
      <p:sp>
        <p:nvSpPr>
          <p:cNvPr id="3" name="Content Placeholder 2">
            <a:extLst>
              <a:ext uri="{FF2B5EF4-FFF2-40B4-BE49-F238E27FC236}">
                <a16:creationId xmlns:a16="http://schemas.microsoft.com/office/drawing/2014/main" xmlns="" id="{A2248E90-7A73-4FAA-BB26-E9F35B546109}"/>
              </a:ext>
            </a:extLst>
          </p:cNvPr>
          <p:cNvSpPr>
            <a:spLocks noGrp="1"/>
          </p:cNvSpPr>
          <p:nvPr>
            <p:ph idx="1"/>
          </p:nvPr>
        </p:nvSpPr>
        <p:spPr>
          <a:xfrm>
            <a:off x="3392557" y="2202334"/>
            <a:ext cx="7810566" cy="3575613"/>
          </a:xfrm>
        </p:spPr>
        <p:txBody>
          <a:bodyPr/>
          <a:lstStyle/>
          <a:p>
            <a:pPr algn="just" rtl="1"/>
            <a:r>
              <a:rPr lang="fa-IR" dirty="0"/>
              <a:t>در محدوده‌‌های روستایی که فاقد واحد </a:t>
            </a:r>
            <a:r>
              <a:rPr lang="fa-IR" dirty="0" err="1"/>
              <a:t>آتش‌نشانی</a:t>
            </a:r>
            <a:r>
              <a:rPr lang="fa-IR" dirty="0"/>
              <a:t> مستقر </a:t>
            </a:r>
            <a:r>
              <a:rPr lang="fa-IR" dirty="0" err="1"/>
              <a:t>می‌باشند</a:t>
            </a:r>
            <a:r>
              <a:rPr lang="fa-IR" dirty="0"/>
              <a:t>، درصورت وقوع حوادث و سوانح مربوط به مواد خطرناک که منجر به وقوع بحران می­گردد، مسئولیت عملیات پاسخ مطابق ماده (۱۱) قانون برعهده فرمانده عملیات با همکاری </a:t>
            </a:r>
            <a:r>
              <a:rPr lang="fa-IR" dirty="0" err="1"/>
              <a:t>دهیار</a:t>
            </a:r>
            <a:r>
              <a:rPr lang="fa-IR" dirty="0"/>
              <a:t> </a:t>
            </a:r>
            <a:r>
              <a:rPr lang="fa-IR" dirty="0" err="1"/>
              <a:t>می‌باشد</a:t>
            </a:r>
            <a:r>
              <a:rPr lang="fa-IR" dirty="0"/>
              <a:t>. همچنین سازمان </a:t>
            </a:r>
            <a:r>
              <a:rPr lang="fa-IR" dirty="0" err="1"/>
              <a:t>شهرداری­ها</a:t>
            </a:r>
            <a:r>
              <a:rPr lang="fa-IR" dirty="0"/>
              <a:t> و </a:t>
            </a:r>
            <a:r>
              <a:rPr lang="fa-IR" dirty="0" err="1"/>
              <a:t>دهیاری­های</a:t>
            </a:r>
            <a:r>
              <a:rPr lang="fa-IR" dirty="0"/>
              <a:t> کشور موظف است نسبت به ایجاد </a:t>
            </a:r>
            <a:r>
              <a:rPr lang="fa-IR" dirty="0" err="1"/>
              <a:t>سازوکار</a:t>
            </a:r>
            <a:r>
              <a:rPr lang="fa-IR" dirty="0"/>
              <a:t> لازم در جهت شناسایی داوطلبان بومی </a:t>
            </a:r>
            <a:r>
              <a:rPr lang="fa-IR" dirty="0" err="1"/>
              <a:t>آتش­نشان</a:t>
            </a:r>
            <a:r>
              <a:rPr lang="fa-IR" dirty="0"/>
              <a:t> در سطح روستاها با مسئولیت </a:t>
            </a:r>
            <a:r>
              <a:rPr lang="fa-IR" dirty="0" err="1"/>
              <a:t>دهیاران</a:t>
            </a:r>
            <a:r>
              <a:rPr lang="fa-IR" dirty="0"/>
              <a:t> و ارایه آموزش­های تخصصی به داوطلبان اقدام نماید.</a:t>
            </a:r>
          </a:p>
          <a:p>
            <a:pPr algn="just" rtl="1"/>
            <a:r>
              <a:rPr lang="fa-IR" b="1" dirty="0"/>
              <a:t>تبصره- </a:t>
            </a:r>
            <a:r>
              <a:rPr lang="fa-IR" dirty="0"/>
              <a:t>مسئولیت تأمین تجهیزات حوزه پاسخ به حوادث ناشی از مواد خطرناک و آموزش­های لازم در این خصوص  به </a:t>
            </a:r>
            <a:r>
              <a:rPr lang="fa-IR" dirty="0" err="1"/>
              <a:t>دهیاران</a:t>
            </a:r>
            <a:r>
              <a:rPr lang="fa-IR" dirty="0"/>
              <a:t> در حوزه مواد خطرناک در محدوده روستاها بر عهده وزارت کشور (سازمان </a:t>
            </a:r>
            <a:r>
              <a:rPr lang="fa-IR" dirty="0" err="1"/>
              <a:t>شهرداری‌ها</a:t>
            </a:r>
            <a:r>
              <a:rPr lang="fa-IR" dirty="0"/>
              <a:t> و </a:t>
            </a:r>
            <a:r>
              <a:rPr lang="fa-IR" dirty="0" err="1"/>
              <a:t>دهیاری‌های</a:t>
            </a:r>
            <a:r>
              <a:rPr lang="fa-IR" dirty="0"/>
              <a:t> کشور) از طریق </a:t>
            </a:r>
            <a:r>
              <a:rPr lang="fa-IR" dirty="0" err="1"/>
              <a:t>دهیاری­ها</a:t>
            </a:r>
            <a:r>
              <a:rPr lang="fa-IR" dirty="0"/>
              <a:t> </a:t>
            </a:r>
            <a:r>
              <a:rPr lang="fa-IR" dirty="0" err="1"/>
              <a:t>می‌باشد</a:t>
            </a:r>
            <a:r>
              <a:rPr lang="fa-IR" dirty="0"/>
              <a:t>.</a:t>
            </a:r>
          </a:p>
          <a:p>
            <a:endParaRPr lang="en-US" dirty="0"/>
          </a:p>
        </p:txBody>
      </p:sp>
      <p:sp>
        <p:nvSpPr>
          <p:cNvPr id="5" name="Slide Number Placeholder 4">
            <a:extLst>
              <a:ext uri="{FF2B5EF4-FFF2-40B4-BE49-F238E27FC236}">
                <a16:creationId xmlns:a16="http://schemas.microsoft.com/office/drawing/2014/main" xmlns="" id="{663F2C99-E478-4385-A944-51E582D4E8D0}"/>
              </a:ext>
            </a:extLst>
          </p:cNvPr>
          <p:cNvSpPr>
            <a:spLocks noGrp="1"/>
          </p:cNvSpPr>
          <p:nvPr>
            <p:ph type="sldNum" sz="quarter" idx="12"/>
          </p:nvPr>
        </p:nvSpPr>
        <p:spPr/>
        <p:txBody>
          <a:bodyPr/>
          <a:lstStyle/>
          <a:p>
            <a:fld id="{48F63A3B-78C7-47BE-AE5E-E10140E04643}" type="slidenum">
              <a:rPr lang="en-US" smtClean="0"/>
              <a:t>161</a:t>
            </a:fld>
            <a:endParaRPr lang="en-US" dirty="0"/>
          </a:p>
        </p:txBody>
      </p:sp>
    </p:spTree>
    <p:extLst>
      <p:ext uri="{BB962C8B-B14F-4D97-AF65-F5344CB8AC3E}">
        <p14:creationId xmlns:p14="http://schemas.microsoft.com/office/powerpoint/2010/main" val="340069929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3D47BF-8A13-40D7-BC33-F26CD5D16709}"/>
              </a:ext>
            </a:extLst>
          </p:cNvPr>
          <p:cNvSpPr>
            <a:spLocks noGrp="1"/>
          </p:cNvSpPr>
          <p:nvPr>
            <p:ph type="title"/>
          </p:nvPr>
        </p:nvSpPr>
        <p:spPr>
          <a:xfrm>
            <a:off x="4476319" y="934720"/>
            <a:ext cx="6766560" cy="768096"/>
          </a:xfrm>
        </p:spPr>
        <p:txBody>
          <a:bodyPr/>
          <a:lstStyle/>
          <a:p>
            <a:r>
              <a:rPr lang="fa-IR" dirty="0"/>
              <a:t>ماده ۳۸</a:t>
            </a:r>
            <a:endParaRPr lang="en-US" dirty="0"/>
          </a:p>
        </p:txBody>
      </p:sp>
      <p:sp>
        <p:nvSpPr>
          <p:cNvPr id="3" name="Content Placeholder 2">
            <a:extLst>
              <a:ext uri="{FF2B5EF4-FFF2-40B4-BE49-F238E27FC236}">
                <a16:creationId xmlns:a16="http://schemas.microsoft.com/office/drawing/2014/main" xmlns="" id="{8D237249-B2D6-4C25-9168-3E23BC95916E}"/>
              </a:ext>
            </a:extLst>
          </p:cNvPr>
          <p:cNvSpPr>
            <a:spLocks noGrp="1"/>
          </p:cNvSpPr>
          <p:nvPr>
            <p:ph idx="1"/>
          </p:nvPr>
        </p:nvSpPr>
        <p:spPr>
          <a:xfrm>
            <a:off x="3392557" y="2361361"/>
            <a:ext cx="7850322" cy="2700528"/>
          </a:xfrm>
        </p:spPr>
        <p:txBody>
          <a:bodyPr/>
          <a:lstStyle/>
          <a:p>
            <a:pPr algn="just"/>
            <a:r>
              <a:rPr lang="fa-IR" dirty="0"/>
              <a:t>مسئولیت پاسخ به حوادث و سوانح ناشی از مواد خطرناک در بنادر، خارج از شمول ماده (۱۱) قانون حفاظت از دریاها و </a:t>
            </a:r>
            <a:r>
              <a:rPr lang="fa-IR" dirty="0" err="1"/>
              <a:t>رودخانه­های</a:t>
            </a:r>
            <a:r>
              <a:rPr lang="fa-IR" dirty="0"/>
              <a:t> قابل </a:t>
            </a:r>
            <a:r>
              <a:rPr lang="fa-IR" dirty="0" err="1"/>
              <a:t>کشتیرانی</a:t>
            </a:r>
            <a:r>
              <a:rPr lang="fa-IR" dirty="0"/>
              <a:t> در مقابل آلودگی به مواد نفتی - مصوب ۱۳۸۹- و طرح ملی آمادگی، مقابله و همکاری در برابر آلودگی­های نفتی و مواد خطرناک و سمی در دریا و </a:t>
            </a:r>
            <a:r>
              <a:rPr lang="fa-IR" dirty="0" err="1"/>
              <a:t>رودخانه­های</a:t>
            </a:r>
            <a:r>
              <a:rPr lang="fa-IR" dirty="0"/>
              <a:t> قابل </a:t>
            </a:r>
            <a:r>
              <a:rPr lang="fa-IR" dirty="0" err="1"/>
              <a:t>کشتیرانی</a:t>
            </a:r>
            <a:r>
              <a:rPr lang="fa-IR" dirty="0"/>
              <a:t> موضوع </a:t>
            </a:r>
            <a:r>
              <a:rPr lang="fa-IR" dirty="0" err="1"/>
              <a:t>تصویب‌نامه</a:t>
            </a:r>
            <a:r>
              <a:rPr lang="fa-IR" dirty="0"/>
              <a:t> شماره ۲۲۲۳۶/ت۵۸۴۸۹هـ مورخ ۱/۳/۱۴۰۰، بر­عهده دستگاه متولی ماده خطرناک در بنادر مذکور با همکاری سازمان بنادر و دریانوردی می­باشد.</a:t>
            </a:r>
          </a:p>
          <a:p>
            <a:pPr algn="just"/>
            <a:r>
              <a:rPr lang="fa-IR" dirty="0"/>
              <a:t>لینک دریافت مصوبه:</a:t>
            </a:r>
          </a:p>
          <a:p>
            <a:pPr algn="just"/>
            <a:r>
              <a:rPr lang="en-US" dirty="0">
                <a:hlinkClick r:id="rId2"/>
              </a:rPr>
              <a:t>https://rc.majlis.ir/fa/law/show/789891</a:t>
            </a:r>
            <a:endParaRPr lang="fa-IR" dirty="0"/>
          </a:p>
          <a:p>
            <a:pPr algn="just"/>
            <a:endParaRPr lang="en-US" dirty="0"/>
          </a:p>
        </p:txBody>
      </p:sp>
      <p:sp>
        <p:nvSpPr>
          <p:cNvPr id="5" name="Slide Number Placeholder 4">
            <a:extLst>
              <a:ext uri="{FF2B5EF4-FFF2-40B4-BE49-F238E27FC236}">
                <a16:creationId xmlns:a16="http://schemas.microsoft.com/office/drawing/2014/main" xmlns="" id="{A0B7D193-9F35-4B4C-9276-A7E72FADC1A2}"/>
              </a:ext>
            </a:extLst>
          </p:cNvPr>
          <p:cNvSpPr>
            <a:spLocks noGrp="1"/>
          </p:cNvSpPr>
          <p:nvPr>
            <p:ph type="sldNum" sz="quarter" idx="12"/>
          </p:nvPr>
        </p:nvSpPr>
        <p:spPr/>
        <p:txBody>
          <a:bodyPr/>
          <a:lstStyle/>
          <a:p>
            <a:fld id="{48F63A3B-78C7-47BE-AE5E-E10140E04643}" type="slidenum">
              <a:rPr lang="en-US" smtClean="0"/>
              <a:t>162</a:t>
            </a:fld>
            <a:endParaRPr lang="en-US" dirty="0"/>
          </a:p>
        </p:txBody>
      </p:sp>
    </p:spTree>
    <p:extLst>
      <p:ext uri="{BB962C8B-B14F-4D97-AF65-F5344CB8AC3E}">
        <p14:creationId xmlns:p14="http://schemas.microsoft.com/office/powerpoint/2010/main" val="301214812"/>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A8BA2E-BDCE-4886-B72D-5F7FD8944E4A}"/>
              </a:ext>
            </a:extLst>
          </p:cNvPr>
          <p:cNvSpPr>
            <a:spLocks noGrp="1"/>
          </p:cNvSpPr>
          <p:nvPr>
            <p:ph type="title"/>
          </p:nvPr>
        </p:nvSpPr>
        <p:spPr>
          <a:xfrm>
            <a:off x="4383554" y="1084160"/>
            <a:ext cx="6766560" cy="768096"/>
          </a:xfrm>
        </p:spPr>
        <p:txBody>
          <a:bodyPr/>
          <a:lstStyle/>
          <a:p>
            <a:r>
              <a:rPr lang="fa-IR" dirty="0"/>
              <a:t>ماده ۳۹</a:t>
            </a:r>
            <a:endParaRPr lang="en-US" dirty="0"/>
          </a:p>
        </p:txBody>
      </p:sp>
      <p:sp>
        <p:nvSpPr>
          <p:cNvPr id="3" name="Content Placeholder 2">
            <a:extLst>
              <a:ext uri="{FF2B5EF4-FFF2-40B4-BE49-F238E27FC236}">
                <a16:creationId xmlns:a16="http://schemas.microsoft.com/office/drawing/2014/main" xmlns="" id="{06C6F914-07CF-4277-B0F6-D9AB81E2E9DD}"/>
              </a:ext>
            </a:extLst>
          </p:cNvPr>
          <p:cNvSpPr>
            <a:spLocks noGrp="1"/>
          </p:cNvSpPr>
          <p:nvPr>
            <p:ph idx="1"/>
          </p:nvPr>
        </p:nvSpPr>
        <p:spPr>
          <a:xfrm>
            <a:off x="3326297" y="2480630"/>
            <a:ext cx="7823818" cy="2700528"/>
          </a:xfrm>
        </p:spPr>
        <p:txBody>
          <a:bodyPr/>
          <a:lstStyle/>
          <a:p>
            <a:pPr algn="just"/>
            <a:r>
              <a:rPr lang="fa-IR" dirty="0"/>
              <a:t>سازمان با مشارکت دستگاه­های موضوع بند (س) ماده (۱۴) قانون و وزارت راه و </a:t>
            </a:r>
            <a:r>
              <a:rPr lang="fa-IR" dirty="0" err="1"/>
              <a:t>شهرسازی</a:t>
            </a:r>
            <a:r>
              <a:rPr lang="fa-IR" dirty="0"/>
              <a:t>، موظف است ظرف یک­سال از تاریخ ابلاغ این </a:t>
            </a:r>
            <a:r>
              <a:rPr lang="fa-IR" dirty="0" err="1"/>
              <a:t>آیین‌نامه</a:t>
            </a:r>
            <a:r>
              <a:rPr lang="fa-IR" dirty="0"/>
              <a:t>، دستورالعمل­ و ضوابط مشخص جهت </a:t>
            </a:r>
            <a:r>
              <a:rPr lang="fa-IR" dirty="0" err="1"/>
              <a:t>تعيين</a:t>
            </a:r>
            <a:r>
              <a:rPr lang="fa-IR" dirty="0"/>
              <a:t> </a:t>
            </a:r>
            <a:r>
              <a:rPr lang="fa-IR" dirty="0" err="1"/>
              <a:t>تكليف</a:t>
            </a:r>
            <a:r>
              <a:rPr lang="fa-IR" dirty="0"/>
              <a:t> </a:t>
            </a:r>
            <a:r>
              <a:rPr lang="fa-IR" dirty="0" err="1"/>
              <a:t>مسئوليت</a:t>
            </a:r>
            <a:r>
              <a:rPr lang="fa-IR" dirty="0"/>
              <a:t> سازمان­ها و </a:t>
            </a:r>
            <a:r>
              <a:rPr lang="fa-IR" dirty="0" err="1"/>
              <a:t>دستگاه­هاي</a:t>
            </a:r>
            <a:r>
              <a:rPr lang="fa-IR" dirty="0"/>
              <a:t> مسئول به ‌منظور </a:t>
            </a:r>
            <a:r>
              <a:rPr lang="fa-IR" dirty="0" err="1"/>
              <a:t>امدادرساني</a:t>
            </a:r>
            <a:r>
              <a:rPr lang="fa-IR" dirty="0"/>
              <a:t> به </a:t>
            </a:r>
            <a:r>
              <a:rPr lang="fa-IR" dirty="0" err="1"/>
              <a:t>وسايل</a:t>
            </a:r>
            <a:r>
              <a:rPr lang="fa-IR" dirty="0"/>
              <a:t> </a:t>
            </a:r>
            <a:r>
              <a:rPr lang="fa-IR" dirty="0" err="1"/>
              <a:t>نقليه</a:t>
            </a:r>
            <a:r>
              <a:rPr lang="fa-IR" dirty="0"/>
              <a:t> حامل مواد </a:t>
            </a:r>
            <a:r>
              <a:rPr lang="fa-IR" dirty="0" err="1"/>
              <a:t>خطرناك</a:t>
            </a:r>
            <a:r>
              <a:rPr lang="fa-IR" dirty="0"/>
              <a:t> در زمان وقوع حوادث و </a:t>
            </a:r>
            <a:r>
              <a:rPr lang="fa-IR" dirty="0" err="1"/>
              <a:t>شرايط</a:t>
            </a:r>
            <a:r>
              <a:rPr lang="fa-IR" dirty="0"/>
              <a:t> </a:t>
            </a:r>
            <a:r>
              <a:rPr lang="fa-IR" dirty="0" err="1"/>
              <a:t>اضطراري</a:t>
            </a:r>
            <a:r>
              <a:rPr lang="fa-IR" dirty="0"/>
              <a:t> ازجمله حوادث </a:t>
            </a:r>
            <a:r>
              <a:rPr lang="fa-IR" dirty="0" err="1"/>
              <a:t>جاده­اي</a:t>
            </a:r>
            <a:r>
              <a:rPr lang="fa-IR" dirty="0"/>
              <a:t> </a:t>
            </a:r>
            <a:r>
              <a:rPr lang="fa-IR" dirty="0" err="1"/>
              <a:t>حامل­ها</a:t>
            </a:r>
            <a:r>
              <a:rPr lang="fa-IR" dirty="0"/>
              <a:t> و ناوگان مواد شیمیایی خطرناک مانند </a:t>
            </a:r>
            <a:r>
              <a:rPr lang="fa-IR" dirty="0" err="1"/>
              <a:t>واژگوني</a:t>
            </a:r>
            <a:r>
              <a:rPr lang="fa-IR" dirty="0"/>
              <a:t> </a:t>
            </a:r>
            <a:r>
              <a:rPr lang="fa-IR" dirty="0" err="1"/>
              <a:t>نفت‌کش‌ها</a:t>
            </a:r>
            <a:r>
              <a:rPr lang="fa-IR" dirty="0"/>
              <a:t>، </a:t>
            </a:r>
            <a:r>
              <a:rPr lang="fa-IR" dirty="0" err="1"/>
              <a:t>تأمين</a:t>
            </a:r>
            <a:r>
              <a:rPr lang="fa-IR" dirty="0"/>
              <a:t> </a:t>
            </a:r>
            <a:r>
              <a:rPr lang="fa-IR" dirty="0" err="1"/>
              <a:t>تجهيزات</a:t>
            </a:r>
            <a:r>
              <a:rPr lang="fa-IR" dirty="0"/>
              <a:t> به ‌منظور </a:t>
            </a:r>
            <a:r>
              <a:rPr lang="fa-IR" dirty="0" err="1"/>
              <a:t>اطفای</a:t>
            </a:r>
            <a:r>
              <a:rPr lang="fa-IR" dirty="0"/>
              <a:t> </a:t>
            </a:r>
            <a:r>
              <a:rPr lang="fa-IR" dirty="0" err="1"/>
              <a:t>حريق</a:t>
            </a:r>
            <a:r>
              <a:rPr lang="fa-IR" dirty="0"/>
              <a:t> در زمان </a:t>
            </a:r>
            <a:r>
              <a:rPr lang="fa-IR" dirty="0" err="1"/>
              <a:t>آتش­سوزي</a:t>
            </a:r>
            <a:r>
              <a:rPr lang="fa-IR" dirty="0"/>
              <a:t> و انفجار، </a:t>
            </a:r>
            <a:r>
              <a:rPr lang="fa-IR" dirty="0" err="1"/>
              <a:t>كمك­هاي</a:t>
            </a:r>
            <a:r>
              <a:rPr lang="fa-IR" dirty="0"/>
              <a:t> اوليه و امداد و نجات به </a:t>
            </a:r>
            <a:r>
              <a:rPr lang="fa-IR" dirty="0" err="1"/>
              <a:t>مصدومين</a:t>
            </a:r>
            <a:r>
              <a:rPr lang="fa-IR" dirty="0"/>
              <a:t>، </a:t>
            </a:r>
            <a:r>
              <a:rPr lang="fa-IR" dirty="0" err="1"/>
              <a:t>جمع‌آوری</a:t>
            </a:r>
            <a:r>
              <a:rPr lang="fa-IR" dirty="0"/>
              <a:t> و </a:t>
            </a:r>
            <a:r>
              <a:rPr lang="fa-IR" dirty="0" err="1"/>
              <a:t>پاک‌سازی</a:t>
            </a:r>
            <a:r>
              <a:rPr lang="fa-IR" dirty="0"/>
              <a:t> </a:t>
            </a:r>
            <a:r>
              <a:rPr lang="fa-IR" dirty="0" err="1"/>
              <a:t>پسماندها</a:t>
            </a:r>
            <a:r>
              <a:rPr lang="fa-IR" dirty="0"/>
              <a:t> و انتشار مهار نشده مواد خطرناک در محورهای </a:t>
            </a:r>
            <a:r>
              <a:rPr lang="fa-IR" dirty="0" err="1"/>
              <a:t>مواصلاتي</a:t>
            </a:r>
            <a:r>
              <a:rPr lang="fa-IR" dirty="0"/>
              <a:t> و </a:t>
            </a:r>
            <a:r>
              <a:rPr lang="fa-IR" dirty="0" err="1"/>
              <a:t>جاده­هاي</a:t>
            </a:r>
            <a:r>
              <a:rPr lang="fa-IR" dirty="0"/>
              <a:t> </a:t>
            </a:r>
            <a:r>
              <a:rPr lang="fa-IR" dirty="0" err="1"/>
              <a:t>كشور</a:t>
            </a:r>
            <a:r>
              <a:rPr lang="fa-IR" dirty="0"/>
              <a:t> را تدوین و ابلاغ نماید.</a:t>
            </a:r>
            <a:endParaRPr lang="en-US" dirty="0"/>
          </a:p>
        </p:txBody>
      </p:sp>
      <p:sp>
        <p:nvSpPr>
          <p:cNvPr id="5" name="Slide Number Placeholder 4">
            <a:extLst>
              <a:ext uri="{FF2B5EF4-FFF2-40B4-BE49-F238E27FC236}">
                <a16:creationId xmlns:a16="http://schemas.microsoft.com/office/drawing/2014/main" xmlns="" id="{CF3B2F27-7C9E-4A91-91D1-05AA8D212EBA}"/>
              </a:ext>
            </a:extLst>
          </p:cNvPr>
          <p:cNvSpPr>
            <a:spLocks noGrp="1"/>
          </p:cNvSpPr>
          <p:nvPr>
            <p:ph type="sldNum" sz="quarter" idx="12"/>
          </p:nvPr>
        </p:nvSpPr>
        <p:spPr/>
        <p:txBody>
          <a:bodyPr/>
          <a:lstStyle/>
          <a:p>
            <a:fld id="{48F63A3B-78C7-47BE-AE5E-E10140E04643}" type="slidenum">
              <a:rPr lang="en-US" smtClean="0"/>
              <a:t>163</a:t>
            </a:fld>
            <a:endParaRPr lang="en-US" dirty="0"/>
          </a:p>
        </p:txBody>
      </p:sp>
    </p:spTree>
    <p:extLst>
      <p:ext uri="{BB962C8B-B14F-4D97-AF65-F5344CB8AC3E}">
        <p14:creationId xmlns:p14="http://schemas.microsoft.com/office/powerpoint/2010/main" val="346790879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DF7988-37ED-40F8-A15E-A15469957E66}"/>
              </a:ext>
            </a:extLst>
          </p:cNvPr>
          <p:cNvSpPr>
            <a:spLocks noGrp="1"/>
          </p:cNvSpPr>
          <p:nvPr>
            <p:ph type="title"/>
          </p:nvPr>
        </p:nvSpPr>
        <p:spPr>
          <a:xfrm>
            <a:off x="4449815" y="934720"/>
            <a:ext cx="6766560" cy="768096"/>
          </a:xfrm>
        </p:spPr>
        <p:txBody>
          <a:bodyPr/>
          <a:lstStyle/>
          <a:p>
            <a:r>
              <a:rPr lang="fa-IR" dirty="0"/>
              <a:t>ماده ۴۰</a:t>
            </a:r>
            <a:endParaRPr lang="en-US" dirty="0"/>
          </a:p>
        </p:txBody>
      </p:sp>
      <p:sp>
        <p:nvSpPr>
          <p:cNvPr id="3" name="Content Placeholder 2">
            <a:extLst>
              <a:ext uri="{FF2B5EF4-FFF2-40B4-BE49-F238E27FC236}">
                <a16:creationId xmlns:a16="http://schemas.microsoft.com/office/drawing/2014/main" xmlns="" id="{CBA89EEE-65CE-49A3-94C9-D118E549A09E}"/>
              </a:ext>
            </a:extLst>
          </p:cNvPr>
          <p:cNvSpPr>
            <a:spLocks noGrp="1"/>
          </p:cNvSpPr>
          <p:nvPr>
            <p:ph idx="1"/>
          </p:nvPr>
        </p:nvSpPr>
        <p:spPr>
          <a:xfrm>
            <a:off x="3366052" y="2401117"/>
            <a:ext cx="7850323" cy="2700528"/>
          </a:xfrm>
        </p:spPr>
        <p:txBody>
          <a:bodyPr/>
          <a:lstStyle/>
          <a:p>
            <a:pPr algn="just"/>
            <a:r>
              <a:rPr lang="fa-IR" dirty="0"/>
              <a:t>دستگاه­های مسئول در عملیات پاسخ به وقوع حوادث و سوانح مواد خطرناک، در صورت تشخیص و نیاز به اطلاعات مربوط به هواشناسی متأثر از انتشار مواد خطرناک، موظف به استعلام از سازمان هواشناسی کشور می­باشند و سازمان هواشناسی کشور موظف به همکاری و ارایه پاسخ مربوط در کوتاه­ترین زمان ممکن می­باشد.</a:t>
            </a:r>
            <a:endParaRPr lang="en-US" dirty="0"/>
          </a:p>
        </p:txBody>
      </p:sp>
      <p:sp>
        <p:nvSpPr>
          <p:cNvPr id="5" name="Slide Number Placeholder 4">
            <a:extLst>
              <a:ext uri="{FF2B5EF4-FFF2-40B4-BE49-F238E27FC236}">
                <a16:creationId xmlns:a16="http://schemas.microsoft.com/office/drawing/2014/main" xmlns="" id="{F0F5DEFE-1460-4ACD-9354-0E9637512365}"/>
              </a:ext>
            </a:extLst>
          </p:cNvPr>
          <p:cNvSpPr>
            <a:spLocks noGrp="1"/>
          </p:cNvSpPr>
          <p:nvPr>
            <p:ph type="sldNum" sz="quarter" idx="12"/>
          </p:nvPr>
        </p:nvSpPr>
        <p:spPr/>
        <p:txBody>
          <a:bodyPr/>
          <a:lstStyle/>
          <a:p>
            <a:fld id="{48F63A3B-78C7-47BE-AE5E-E10140E04643}" type="slidenum">
              <a:rPr lang="en-US" smtClean="0"/>
              <a:t>164</a:t>
            </a:fld>
            <a:endParaRPr lang="en-US" dirty="0"/>
          </a:p>
        </p:txBody>
      </p:sp>
    </p:spTree>
    <p:extLst>
      <p:ext uri="{BB962C8B-B14F-4D97-AF65-F5344CB8AC3E}">
        <p14:creationId xmlns:p14="http://schemas.microsoft.com/office/powerpoint/2010/main" val="298436084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E059FC-C9E4-4FE3-96ED-A9D18AF471BF}"/>
              </a:ext>
            </a:extLst>
          </p:cNvPr>
          <p:cNvSpPr>
            <a:spLocks noGrp="1"/>
          </p:cNvSpPr>
          <p:nvPr>
            <p:ph type="title"/>
          </p:nvPr>
        </p:nvSpPr>
        <p:spPr>
          <a:xfrm>
            <a:off x="4449815" y="934720"/>
            <a:ext cx="6766560" cy="768096"/>
          </a:xfrm>
        </p:spPr>
        <p:txBody>
          <a:bodyPr/>
          <a:lstStyle/>
          <a:p>
            <a:r>
              <a:rPr lang="fa-IR" dirty="0"/>
              <a:t>ماده ۴۱</a:t>
            </a:r>
            <a:endParaRPr lang="en-US" dirty="0"/>
          </a:p>
        </p:txBody>
      </p:sp>
      <p:sp>
        <p:nvSpPr>
          <p:cNvPr id="3" name="Content Placeholder 2">
            <a:extLst>
              <a:ext uri="{FF2B5EF4-FFF2-40B4-BE49-F238E27FC236}">
                <a16:creationId xmlns:a16="http://schemas.microsoft.com/office/drawing/2014/main" xmlns="" id="{6D73BD81-D47A-44E4-A023-99CF8F6C2D52}"/>
              </a:ext>
            </a:extLst>
          </p:cNvPr>
          <p:cNvSpPr>
            <a:spLocks noGrp="1"/>
          </p:cNvSpPr>
          <p:nvPr>
            <p:ph idx="1"/>
          </p:nvPr>
        </p:nvSpPr>
        <p:spPr>
          <a:xfrm>
            <a:off x="3379304" y="2078735"/>
            <a:ext cx="7837071" cy="3023351"/>
          </a:xfrm>
        </p:spPr>
        <p:txBody>
          <a:bodyPr/>
          <a:lstStyle/>
          <a:p>
            <a:pPr algn="just"/>
            <a:r>
              <a:rPr lang="fa-IR" dirty="0"/>
              <a:t>در صورت بروز حوادث منجر به انتشار مواد خطرناک، مطابق با سطح­بندی حوادث و </a:t>
            </a:r>
            <a:r>
              <a:rPr lang="fa-IR" dirty="0" err="1"/>
              <a:t>سوانحی</a:t>
            </a:r>
            <a:r>
              <a:rPr lang="fa-IR" dirty="0"/>
              <a:t> که منجر به بحران می­گردد، مسئولیت جمع­آوری مواد و </a:t>
            </a:r>
            <a:r>
              <a:rPr lang="fa-IR" dirty="0" err="1"/>
              <a:t>پسماندهای</a:t>
            </a:r>
            <a:r>
              <a:rPr lang="fa-IR" dirty="0"/>
              <a:t> آلوده و خطرناک و نیز پاک­سازی </a:t>
            </a:r>
            <a:r>
              <a:rPr lang="fa-IR" dirty="0" err="1"/>
              <a:t>محیط­زیست</a:t>
            </a:r>
            <a:r>
              <a:rPr lang="fa-IR" dirty="0"/>
              <a:t> متناسب با سطح و نوع بحران، توسط فرمانده عملیات پاسخ و مطابق با طرح­ها و برنامه­های مصوب و ماده (۱۱) قانون و برنامه تعیین و انجام فرآیندهای نظارت سازمان حفاظت </a:t>
            </a:r>
            <a:r>
              <a:rPr lang="fa-IR" dirty="0" err="1"/>
              <a:t>محیط­زیست</a:t>
            </a:r>
            <a:r>
              <a:rPr lang="fa-IR" dirty="0"/>
              <a:t> صورت می­پذیرد. همچنین اداره کل مدیریت بحران </a:t>
            </a:r>
            <a:r>
              <a:rPr lang="fa-IR" dirty="0" err="1"/>
              <a:t>استانداری‌ها</a:t>
            </a:r>
            <a:r>
              <a:rPr lang="fa-IR" dirty="0"/>
              <a:t>، مسئولیت نظارت و هماهنگی با </a:t>
            </a:r>
            <a:r>
              <a:rPr lang="fa-IR" dirty="0" err="1"/>
              <a:t>سازمان‌های</a:t>
            </a:r>
            <a:r>
              <a:rPr lang="fa-IR" dirty="0"/>
              <a:t> مسئول </a:t>
            </a:r>
            <a:r>
              <a:rPr lang="fa-IR" dirty="0" err="1"/>
              <a:t>صادرکننده</a:t>
            </a:r>
            <a:r>
              <a:rPr lang="fa-IR" dirty="0"/>
              <a:t> مجوز بهره­برداری به‌ منظور جلوگیری از ادامه انتشار مواد در محیط و </a:t>
            </a:r>
            <a:r>
              <a:rPr lang="fa-IR" dirty="0" err="1"/>
              <a:t>پاک‌سازی</a:t>
            </a:r>
            <a:r>
              <a:rPr lang="fa-IR" dirty="0"/>
              <a:t> محل را خواهد داشت. </a:t>
            </a:r>
            <a:endParaRPr lang="en-US" dirty="0"/>
          </a:p>
        </p:txBody>
      </p:sp>
      <p:sp>
        <p:nvSpPr>
          <p:cNvPr id="5" name="Slide Number Placeholder 4">
            <a:extLst>
              <a:ext uri="{FF2B5EF4-FFF2-40B4-BE49-F238E27FC236}">
                <a16:creationId xmlns:a16="http://schemas.microsoft.com/office/drawing/2014/main" xmlns="" id="{D8997E41-4A23-414C-9EE5-DB0E8587CD19}"/>
              </a:ext>
            </a:extLst>
          </p:cNvPr>
          <p:cNvSpPr>
            <a:spLocks noGrp="1"/>
          </p:cNvSpPr>
          <p:nvPr>
            <p:ph type="sldNum" sz="quarter" idx="12"/>
          </p:nvPr>
        </p:nvSpPr>
        <p:spPr/>
        <p:txBody>
          <a:bodyPr/>
          <a:lstStyle/>
          <a:p>
            <a:fld id="{48F63A3B-78C7-47BE-AE5E-E10140E04643}" type="slidenum">
              <a:rPr lang="en-US" smtClean="0"/>
              <a:t>165</a:t>
            </a:fld>
            <a:endParaRPr lang="en-US" dirty="0"/>
          </a:p>
        </p:txBody>
      </p:sp>
    </p:spTree>
    <p:extLst>
      <p:ext uri="{BB962C8B-B14F-4D97-AF65-F5344CB8AC3E}">
        <p14:creationId xmlns:p14="http://schemas.microsoft.com/office/powerpoint/2010/main" val="4119286253"/>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BFBE98-EBF3-4609-9685-9146291955A6}"/>
              </a:ext>
            </a:extLst>
          </p:cNvPr>
          <p:cNvSpPr>
            <a:spLocks noGrp="1"/>
          </p:cNvSpPr>
          <p:nvPr>
            <p:ph type="title"/>
          </p:nvPr>
        </p:nvSpPr>
        <p:spPr>
          <a:xfrm>
            <a:off x="4483608" y="1067860"/>
            <a:ext cx="6766560" cy="768096"/>
          </a:xfrm>
        </p:spPr>
        <p:txBody>
          <a:bodyPr/>
          <a:lstStyle/>
          <a:p>
            <a:r>
              <a:rPr lang="fa-IR" dirty="0"/>
              <a:t>ماده ۴۲</a:t>
            </a:r>
            <a:endParaRPr lang="en-US" dirty="0"/>
          </a:p>
        </p:txBody>
      </p:sp>
      <p:sp>
        <p:nvSpPr>
          <p:cNvPr id="3" name="Content Placeholder 2">
            <a:extLst>
              <a:ext uri="{FF2B5EF4-FFF2-40B4-BE49-F238E27FC236}">
                <a16:creationId xmlns:a16="http://schemas.microsoft.com/office/drawing/2014/main" xmlns="" id="{5E0C1CCE-4024-4574-B776-D3806FA4CEB0}"/>
              </a:ext>
            </a:extLst>
          </p:cNvPr>
          <p:cNvSpPr>
            <a:spLocks noGrp="1"/>
          </p:cNvSpPr>
          <p:nvPr>
            <p:ph idx="1"/>
          </p:nvPr>
        </p:nvSpPr>
        <p:spPr>
          <a:xfrm>
            <a:off x="3326296" y="2266122"/>
            <a:ext cx="7923872" cy="3643906"/>
          </a:xfrm>
        </p:spPr>
        <p:txBody>
          <a:bodyPr/>
          <a:lstStyle/>
          <a:p>
            <a:pPr algn="just"/>
            <a:r>
              <a:rPr lang="fa-IR" dirty="0" err="1"/>
              <a:t>به­منظور</a:t>
            </a:r>
            <a:r>
              <a:rPr lang="fa-IR" dirty="0"/>
              <a:t> ساماندهی اماکن و اشخاص فاقد پروانه تخصصی و فنی مواد خطرناک، وزارت صنعت، معدن و تجارت موظف است نسبت به بررسی و در صورت تأیید مدارک نسبت به صدور مجوز فعالیت صادرات، واردات، میزان خرید مجاز، مصرف و یا توزیع این مواد با رعایت اسناد </a:t>
            </a:r>
            <a:r>
              <a:rPr lang="fa-IR" dirty="0" err="1"/>
              <a:t>بالادستی</a:t>
            </a:r>
            <a:r>
              <a:rPr lang="fa-IR" dirty="0"/>
              <a:t> امنیتی کشور از جمله مصوبات شورای امنیت کشور برای کلیه صنایع </a:t>
            </a:r>
            <a:r>
              <a:rPr lang="fa-IR" dirty="0" err="1"/>
              <a:t>مصرف­کننده</a:t>
            </a:r>
            <a:r>
              <a:rPr lang="fa-IR" dirty="0"/>
              <a:t> یا </a:t>
            </a:r>
            <a:r>
              <a:rPr lang="fa-IR" dirty="0" err="1"/>
              <a:t>توزیع­کننده</a:t>
            </a:r>
            <a:r>
              <a:rPr lang="fa-IR" dirty="0"/>
              <a:t> مجاز مواد خطرناک اقدام نماید و در صورت عدم تأیید مدارک و ادامه فعالیت اماکن و اشخاص فاقد پروانه تخصصی و فنی مواد خطرناک نسبت به </a:t>
            </a:r>
            <a:r>
              <a:rPr lang="fa-IR" dirty="0" err="1"/>
              <a:t>جمع‌آوری</a:t>
            </a:r>
            <a:r>
              <a:rPr lang="fa-IR" dirty="0"/>
              <a:t> آنها با همکاری </a:t>
            </a:r>
            <a:r>
              <a:rPr lang="fa-IR" dirty="0" err="1"/>
              <a:t>وزرات</a:t>
            </a:r>
            <a:r>
              <a:rPr lang="fa-IR" dirty="0"/>
              <a:t> کشور اقدام نماید.</a:t>
            </a:r>
            <a:endParaRPr lang="en-US" dirty="0"/>
          </a:p>
        </p:txBody>
      </p:sp>
      <p:sp>
        <p:nvSpPr>
          <p:cNvPr id="5" name="Slide Number Placeholder 4">
            <a:extLst>
              <a:ext uri="{FF2B5EF4-FFF2-40B4-BE49-F238E27FC236}">
                <a16:creationId xmlns:a16="http://schemas.microsoft.com/office/drawing/2014/main" xmlns="" id="{CB9340FA-CBB5-4773-AB7F-BBE4096691B7}"/>
              </a:ext>
            </a:extLst>
          </p:cNvPr>
          <p:cNvSpPr>
            <a:spLocks noGrp="1"/>
          </p:cNvSpPr>
          <p:nvPr>
            <p:ph type="sldNum" sz="quarter" idx="12"/>
          </p:nvPr>
        </p:nvSpPr>
        <p:spPr/>
        <p:txBody>
          <a:bodyPr/>
          <a:lstStyle/>
          <a:p>
            <a:fld id="{48F63A3B-78C7-47BE-AE5E-E10140E04643}" type="slidenum">
              <a:rPr lang="en-US" smtClean="0"/>
              <a:t>166</a:t>
            </a:fld>
            <a:endParaRPr lang="en-US" dirty="0"/>
          </a:p>
        </p:txBody>
      </p:sp>
    </p:spTree>
    <p:extLst>
      <p:ext uri="{BB962C8B-B14F-4D97-AF65-F5344CB8AC3E}">
        <p14:creationId xmlns:p14="http://schemas.microsoft.com/office/powerpoint/2010/main" val="79316022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916A0-3313-4A84-A228-5927D789182D}"/>
              </a:ext>
            </a:extLst>
          </p:cNvPr>
          <p:cNvSpPr>
            <a:spLocks noGrp="1"/>
          </p:cNvSpPr>
          <p:nvPr>
            <p:ph type="title"/>
          </p:nvPr>
        </p:nvSpPr>
        <p:spPr>
          <a:xfrm>
            <a:off x="4672584" y="1209040"/>
            <a:ext cx="6766560" cy="768096"/>
          </a:xfrm>
        </p:spPr>
        <p:txBody>
          <a:bodyPr/>
          <a:lstStyle/>
          <a:p>
            <a:r>
              <a:rPr lang="fa-IR" dirty="0"/>
              <a:t>ماده ۴۲</a:t>
            </a:r>
            <a:r>
              <a:rPr lang="fa-IR" sz="3200" dirty="0"/>
              <a:t>( ادامه)</a:t>
            </a:r>
            <a:endParaRPr lang="en-US" dirty="0"/>
          </a:p>
        </p:txBody>
      </p:sp>
      <p:sp>
        <p:nvSpPr>
          <p:cNvPr id="3" name="Content Placeholder 2">
            <a:extLst>
              <a:ext uri="{FF2B5EF4-FFF2-40B4-BE49-F238E27FC236}">
                <a16:creationId xmlns:a16="http://schemas.microsoft.com/office/drawing/2014/main" xmlns="" id="{7BD9F9A4-F1B2-44CF-9EBC-01FD55EAAF30}"/>
              </a:ext>
            </a:extLst>
          </p:cNvPr>
          <p:cNvSpPr>
            <a:spLocks noGrp="1"/>
          </p:cNvSpPr>
          <p:nvPr>
            <p:ph idx="1"/>
          </p:nvPr>
        </p:nvSpPr>
        <p:spPr>
          <a:xfrm>
            <a:off x="3432313" y="2454656"/>
            <a:ext cx="8150087" cy="3194304"/>
          </a:xfrm>
        </p:spPr>
        <p:txBody>
          <a:bodyPr/>
          <a:lstStyle/>
          <a:p>
            <a:pPr algn="just" rtl="1"/>
            <a:r>
              <a:rPr lang="fa-IR" b="1" dirty="0"/>
              <a:t>تبصره ۱-</a:t>
            </a:r>
            <a:r>
              <a:rPr lang="fa-IR" dirty="0"/>
              <a:t> </a:t>
            </a:r>
            <a:r>
              <a:rPr lang="fa-IR" dirty="0" err="1"/>
              <a:t>متصدي</a:t>
            </a:r>
            <a:r>
              <a:rPr lang="fa-IR" dirty="0"/>
              <a:t> </a:t>
            </a:r>
            <a:r>
              <a:rPr lang="fa-IR" dirty="0" err="1"/>
              <a:t>كالا</a:t>
            </a:r>
            <a:r>
              <a:rPr lang="fa-IR" dirty="0"/>
              <a:t> موظف است </a:t>
            </a:r>
            <a:r>
              <a:rPr lang="fa-IR" dirty="0" err="1"/>
              <a:t>هرساله</a:t>
            </a:r>
            <a:r>
              <a:rPr lang="fa-IR" dirty="0"/>
              <a:t> نسبت به درخواست </a:t>
            </a:r>
            <a:r>
              <a:rPr lang="fa-IR" dirty="0" err="1"/>
              <a:t>بازديد</a:t>
            </a:r>
            <a:r>
              <a:rPr lang="fa-IR" dirty="0"/>
              <a:t> </a:t>
            </a:r>
            <a:r>
              <a:rPr lang="fa-IR" dirty="0" err="1"/>
              <a:t>فني</a:t>
            </a:r>
            <a:r>
              <a:rPr lang="fa-IR" dirty="0"/>
              <a:t> و تمدید پروانه بهره­برداری ایمن اقدام </a:t>
            </a:r>
            <a:r>
              <a:rPr lang="fa-IR" dirty="0" err="1"/>
              <a:t>نمايد</a:t>
            </a:r>
            <a:r>
              <a:rPr lang="fa-IR" dirty="0"/>
              <a:t>. </a:t>
            </a:r>
            <a:r>
              <a:rPr lang="fa-IR" dirty="0" err="1"/>
              <a:t>درصورتی‌که</a:t>
            </a:r>
            <a:r>
              <a:rPr lang="fa-IR" dirty="0"/>
              <a:t> نوع مواد </a:t>
            </a:r>
            <a:r>
              <a:rPr lang="fa-IR" dirty="0" err="1"/>
              <a:t>خطرناك</a:t>
            </a:r>
            <a:r>
              <a:rPr lang="fa-IR" dirty="0"/>
              <a:t> </a:t>
            </a:r>
            <a:r>
              <a:rPr lang="fa-IR" dirty="0" err="1"/>
              <a:t>توليدي</a:t>
            </a:r>
            <a:r>
              <a:rPr lang="fa-IR" dirty="0"/>
              <a:t> و </a:t>
            </a:r>
            <a:r>
              <a:rPr lang="fa-IR" dirty="0" err="1"/>
              <a:t>يا</a:t>
            </a:r>
            <a:r>
              <a:rPr lang="fa-IR" dirty="0"/>
              <a:t> نگهداری­‌‎شده توسط </a:t>
            </a:r>
            <a:r>
              <a:rPr lang="fa-IR" dirty="0" err="1"/>
              <a:t>متصدي</a:t>
            </a:r>
            <a:r>
              <a:rPr lang="fa-IR" dirty="0"/>
              <a:t> </a:t>
            </a:r>
            <a:r>
              <a:rPr lang="fa-IR" dirty="0" err="1"/>
              <a:t>كالا</a:t>
            </a:r>
            <a:r>
              <a:rPr lang="fa-IR" dirty="0"/>
              <a:t> </a:t>
            </a:r>
            <a:r>
              <a:rPr lang="fa-IR" dirty="0" err="1"/>
              <a:t>تغيير</a:t>
            </a:r>
            <a:r>
              <a:rPr lang="fa-IR" dirty="0"/>
              <a:t> </a:t>
            </a:r>
            <a:r>
              <a:rPr lang="fa-IR" dirty="0" err="1"/>
              <a:t>نمايد</a:t>
            </a:r>
            <a:r>
              <a:rPr lang="fa-IR" dirty="0"/>
              <a:t> و یا در وضعیت دارنده پروانه بهره­برداری تغییری ایجاد گردد، </a:t>
            </a:r>
            <a:r>
              <a:rPr lang="fa-IR" dirty="0" err="1"/>
              <a:t>متصدي</a:t>
            </a:r>
            <a:r>
              <a:rPr lang="fa-IR" dirty="0"/>
              <a:t> </a:t>
            </a:r>
            <a:r>
              <a:rPr lang="fa-IR" dirty="0" err="1"/>
              <a:t>كالا</a:t>
            </a:r>
            <a:r>
              <a:rPr lang="fa-IR" dirty="0"/>
              <a:t> موظف است نسبت به درخواست بازدید فنی و اخذ </a:t>
            </a:r>
            <a:r>
              <a:rPr lang="fa-IR" dirty="0" err="1"/>
              <a:t>گواهی‌نامه</a:t>
            </a:r>
            <a:r>
              <a:rPr lang="fa-IR" dirty="0"/>
              <a:t> ایمنی </a:t>
            </a:r>
            <a:r>
              <a:rPr lang="fa-IR" dirty="0" err="1"/>
              <a:t>جديد</a:t>
            </a:r>
            <a:r>
              <a:rPr lang="fa-IR" dirty="0"/>
              <a:t> از وزارت صنعت، معدن و تجارت اقدام </a:t>
            </a:r>
            <a:r>
              <a:rPr lang="fa-IR" dirty="0" err="1"/>
              <a:t>نمايد</a:t>
            </a:r>
            <a:r>
              <a:rPr lang="fa-IR" dirty="0"/>
              <a:t>. دستگاه­های </a:t>
            </a:r>
            <a:r>
              <a:rPr lang="fa-IR" dirty="0" err="1"/>
              <a:t>صادرکننده</a:t>
            </a:r>
            <a:r>
              <a:rPr lang="fa-IR" dirty="0"/>
              <a:t> مجوز موظف به نظارت دوره­ای پروانه بهره­برداری </a:t>
            </a:r>
            <a:r>
              <a:rPr lang="fa-IR" dirty="0" err="1"/>
              <a:t>متصدیان</a:t>
            </a:r>
            <a:r>
              <a:rPr lang="fa-IR" dirty="0"/>
              <a:t> کالا می­باشند.</a:t>
            </a:r>
          </a:p>
          <a:p>
            <a:pPr algn="just" rtl="1"/>
            <a:r>
              <a:rPr lang="fa-IR" b="1" dirty="0"/>
              <a:t>تبصره ۲- </a:t>
            </a:r>
            <a:r>
              <a:rPr lang="fa-IR" dirty="0"/>
              <a:t>صدور مجوز در خصوص مؤسسات پژوهشی، درمانی و مراکز </a:t>
            </a:r>
            <a:r>
              <a:rPr lang="fa-IR" dirty="0" err="1"/>
              <a:t>پزشكي</a:t>
            </a:r>
            <a:r>
              <a:rPr lang="fa-IR" dirty="0"/>
              <a:t>، دامپزشکی و </a:t>
            </a:r>
            <a:r>
              <a:rPr lang="fa-IR" dirty="0" err="1"/>
              <a:t>گیاه­پزشکی</a:t>
            </a:r>
            <a:r>
              <a:rPr lang="fa-IR" dirty="0"/>
              <a:t> دارای مواد خطرناک، پس از اخذ مجوز از دستگاه مسئول، پروانه </a:t>
            </a:r>
            <a:r>
              <a:rPr lang="fa-IR" dirty="0" err="1"/>
              <a:t>كار</a:t>
            </a:r>
            <a:r>
              <a:rPr lang="fa-IR" dirty="0"/>
              <a:t> متقاضی به­ ترتیب از </a:t>
            </a:r>
            <a:r>
              <a:rPr lang="fa-IR" dirty="0" err="1"/>
              <a:t>سوي</a:t>
            </a:r>
            <a:r>
              <a:rPr lang="fa-IR" dirty="0"/>
              <a:t> </a:t>
            </a:r>
            <a:r>
              <a:rPr lang="fa-IR" dirty="0" err="1"/>
              <a:t>وزارتخانه­های</a:t>
            </a:r>
            <a:r>
              <a:rPr lang="fa-IR" dirty="0"/>
              <a:t> بهداشت، درمان و آموزش </a:t>
            </a:r>
            <a:r>
              <a:rPr lang="fa-IR" dirty="0" err="1"/>
              <a:t>پزشكي</a:t>
            </a:r>
            <a:r>
              <a:rPr lang="fa-IR" dirty="0"/>
              <a:t> و جهاد کشاورزی صادر خواهد شد.</a:t>
            </a:r>
          </a:p>
          <a:p>
            <a:endParaRPr lang="en-US" dirty="0"/>
          </a:p>
        </p:txBody>
      </p:sp>
      <p:sp>
        <p:nvSpPr>
          <p:cNvPr id="5" name="Slide Number Placeholder 4">
            <a:extLst>
              <a:ext uri="{FF2B5EF4-FFF2-40B4-BE49-F238E27FC236}">
                <a16:creationId xmlns:a16="http://schemas.microsoft.com/office/drawing/2014/main" xmlns="" id="{63DD7C84-0B19-4CBC-8E24-92BE223CCFEA}"/>
              </a:ext>
            </a:extLst>
          </p:cNvPr>
          <p:cNvSpPr>
            <a:spLocks noGrp="1"/>
          </p:cNvSpPr>
          <p:nvPr>
            <p:ph type="sldNum" sz="quarter" idx="12"/>
          </p:nvPr>
        </p:nvSpPr>
        <p:spPr/>
        <p:txBody>
          <a:bodyPr/>
          <a:lstStyle/>
          <a:p>
            <a:fld id="{48F63A3B-78C7-47BE-AE5E-E10140E04643}" type="slidenum">
              <a:rPr lang="en-US" smtClean="0"/>
              <a:t>167</a:t>
            </a:fld>
            <a:endParaRPr lang="en-US" dirty="0"/>
          </a:p>
        </p:txBody>
      </p:sp>
    </p:spTree>
    <p:extLst>
      <p:ext uri="{BB962C8B-B14F-4D97-AF65-F5344CB8AC3E}">
        <p14:creationId xmlns:p14="http://schemas.microsoft.com/office/powerpoint/2010/main" val="358413776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AB39C6-E3AD-40E6-A755-F6A5D841186A}"/>
              </a:ext>
            </a:extLst>
          </p:cNvPr>
          <p:cNvSpPr>
            <a:spLocks noGrp="1"/>
          </p:cNvSpPr>
          <p:nvPr>
            <p:ph type="title"/>
          </p:nvPr>
        </p:nvSpPr>
        <p:spPr>
          <a:xfrm>
            <a:off x="4807623" y="875483"/>
            <a:ext cx="6766560" cy="768096"/>
          </a:xfrm>
        </p:spPr>
        <p:txBody>
          <a:bodyPr/>
          <a:lstStyle/>
          <a:p>
            <a:r>
              <a:rPr lang="fa-IR" dirty="0"/>
              <a:t>ماده ۴۳  </a:t>
            </a:r>
            <a:endParaRPr lang="en-US" dirty="0"/>
          </a:p>
        </p:txBody>
      </p:sp>
      <p:sp>
        <p:nvSpPr>
          <p:cNvPr id="3" name="Content Placeholder 2">
            <a:extLst>
              <a:ext uri="{FF2B5EF4-FFF2-40B4-BE49-F238E27FC236}">
                <a16:creationId xmlns:a16="http://schemas.microsoft.com/office/drawing/2014/main" xmlns="" id="{0E0E3D20-898F-4DB8-AF3E-8A221BE43B69}"/>
              </a:ext>
            </a:extLst>
          </p:cNvPr>
          <p:cNvSpPr>
            <a:spLocks noGrp="1"/>
          </p:cNvSpPr>
          <p:nvPr>
            <p:ph idx="1"/>
          </p:nvPr>
        </p:nvSpPr>
        <p:spPr>
          <a:xfrm>
            <a:off x="3366053" y="2078736"/>
            <a:ext cx="8309112" cy="3579942"/>
          </a:xfrm>
        </p:spPr>
        <p:txBody>
          <a:bodyPr/>
          <a:lstStyle/>
          <a:p>
            <a:pPr algn="just" rtl="1"/>
            <a:r>
              <a:rPr lang="fa-IR" dirty="0" err="1"/>
              <a:t>متصدیان</a:t>
            </a:r>
            <a:r>
              <a:rPr lang="fa-IR" dirty="0"/>
              <a:t> کالا، حمل و نقل و توزیع مواد خطرناک موظفند موارد </a:t>
            </a:r>
            <a:r>
              <a:rPr lang="fa-IR" dirty="0" err="1"/>
              <a:t>زير</a:t>
            </a:r>
            <a:r>
              <a:rPr lang="fa-IR" dirty="0"/>
              <a:t> را در کوتاه­ترین زمان ممکن متناسب با نوع ماده خطرناک به واحد قانونی مربوط به شرح زیر اعلام کنند:</a:t>
            </a:r>
          </a:p>
          <a:p>
            <a:pPr algn="just" rtl="1"/>
            <a:r>
              <a:rPr lang="fa-IR" b="1" dirty="0"/>
              <a:t>۱- </a:t>
            </a:r>
            <a:r>
              <a:rPr lang="fa-IR" dirty="0"/>
              <a:t>توقف یا </a:t>
            </a:r>
            <a:r>
              <a:rPr lang="fa-IR" dirty="0" err="1"/>
              <a:t>تعليق</a:t>
            </a:r>
            <a:r>
              <a:rPr lang="fa-IR" dirty="0"/>
              <a:t> </a:t>
            </a:r>
            <a:r>
              <a:rPr lang="fa-IR" dirty="0" err="1"/>
              <a:t>بهره‌برداري</a:t>
            </a:r>
            <a:r>
              <a:rPr lang="fa-IR" dirty="0"/>
              <a:t> از مواد </a:t>
            </a:r>
            <a:r>
              <a:rPr lang="fa-IR" dirty="0" err="1"/>
              <a:t>خطرناك</a:t>
            </a:r>
            <a:r>
              <a:rPr lang="fa-IR" dirty="0"/>
              <a:t> و اعلام به دستگاه مسئول </a:t>
            </a:r>
            <a:r>
              <a:rPr lang="fa-IR" dirty="0" err="1"/>
              <a:t>صادرکننده</a:t>
            </a:r>
            <a:r>
              <a:rPr lang="fa-IR" dirty="0"/>
              <a:t> پروانه.</a:t>
            </a:r>
          </a:p>
          <a:p>
            <a:pPr algn="just" rtl="1"/>
            <a:r>
              <a:rPr lang="fa-IR" b="1" dirty="0"/>
              <a:t>۲- </a:t>
            </a:r>
            <a:r>
              <a:rPr lang="fa-IR" dirty="0" err="1"/>
              <a:t>مفقودشدن</a:t>
            </a:r>
            <a:r>
              <a:rPr lang="fa-IR" dirty="0"/>
              <a:t> و </a:t>
            </a:r>
            <a:r>
              <a:rPr lang="fa-IR" dirty="0" err="1"/>
              <a:t>يا</a:t>
            </a:r>
            <a:r>
              <a:rPr lang="fa-IR" dirty="0"/>
              <a:t> سرقت مواد </a:t>
            </a:r>
            <a:r>
              <a:rPr lang="fa-IR" dirty="0" err="1"/>
              <a:t>خطرناك</a:t>
            </a:r>
            <a:r>
              <a:rPr lang="fa-IR" dirty="0"/>
              <a:t> و اعلام به نیروی انتظامی جمهوری اسلامی ایران و دستگاه مسئول تخصصی.</a:t>
            </a:r>
          </a:p>
          <a:p>
            <a:pPr algn="just" rtl="1"/>
            <a:r>
              <a:rPr lang="fa-IR" b="1" dirty="0"/>
              <a:t>۳- </a:t>
            </a:r>
            <a:r>
              <a:rPr lang="fa-IR" dirty="0"/>
              <a:t>هرگونه شرایط منجر به حوادث و سوانح، اخلال، </a:t>
            </a:r>
            <a:r>
              <a:rPr lang="fa-IR" dirty="0" err="1"/>
              <a:t>عيب</a:t>
            </a:r>
            <a:r>
              <a:rPr lang="fa-IR" dirty="0"/>
              <a:t> و </a:t>
            </a:r>
            <a:r>
              <a:rPr lang="fa-IR" dirty="0" err="1"/>
              <a:t>يا</a:t>
            </a:r>
            <a:r>
              <a:rPr lang="fa-IR" dirty="0"/>
              <a:t> </a:t>
            </a:r>
            <a:r>
              <a:rPr lang="fa-IR" dirty="0" err="1"/>
              <a:t>تغييرات</a:t>
            </a:r>
            <a:r>
              <a:rPr lang="fa-IR" dirty="0"/>
              <a:t> در رابطه با مواد </a:t>
            </a:r>
            <a:r>
              <a:rPr lang="fa-IR" dirty="0" err="1"/>
              <a:t>خطرناك</a:t>
            </a:r>
            <a:r>
              <a:rPr lang="fa-IR" dirty="0"/>
              <a:t> </a:t>
            </a:r>
            <a:r>
              <a:rPr lang="fa-IR" dirty="0" err="1"/>
              <a:t>كه</a:t>
            </a:r>
            <a:r>
              <a:rPr lang="fa-IR" dirty="0"/>
              <a:t> احتمال </a:t>
            </a:r>
            <a:r>
              <a:rPr lang="fa-IR" dirty="0" err="1"/>
              <a:t>افزايش</a:t>
            </a:r>
            <a:r>
              <a:rPr lang="fa-IR" dirty="0"/>
              <a:t> مخاطرات بالقوه برای جان افراد را </a:t>
            </a:r>
            <a:r>
              <a:rPr lang="fa-IR" dirty="0" err="1"/>
              <a:t>دربرداشته</a:t>
            </a:r>
            <a:r>
              <a:rPr lang="fa-IR" dirty="0"/>
              <a:t> باشد و اعلام برای پاسخ اولیه به واحد/ اداره / سازمان آتش­نشانی.</a:t>
            </a:r>
          </a:p>
          <a:p>
            <a:pPr algn="just" rtl="1"/>
            <a:r>
              <a:rPr lang="fa-IR" b="1" dirty="0"/>
              <a:t>۴- </a:t>
            </a:r>
            <a:r>
              <a:rPr lang="fa-IR" dirty="0"/>
              <a:t>سوانح </a:t>
            </a:r>
            <a:r>
              <a:rPr lang="fa-IR" dirty="0" err="1"/>
              <a:t>ناشي</a:t>
            </a:r>
            <a:r>
              <a:rPr lang="fa-IR" dirty="0"/>
              <a:t> از </a:t>
            </a:r>
            <a:r>
              <a:rPr lang="fa-IR" dirty="0" err="1"/>
              <a:t>بهره‌برداري</a:t>
            </a:r>
            <a:r>
              <a:rPr lang="fa-IR" dirty="0"/>
              <a:t> از مواد </a:t>
            </a:r>
            <a:r>
              <a:rPr lang="fa-IR" dirty="0" err="1"/>
              <a:t>خطرناك</a:t>
            </a:r>
            <a:r>
              <a:rPr lang="fa-IR" dirty="0"/>
              <a:t> و اعلام برای پاسخ اولیه به واحد/ اداره /سازمان آتش­نشانی.</a:t>
            </a:r>
          </a:p>
          <a:p>
            <a:endParaRPr lang="en-US" dirty="0"/>
          </a:p>
        </p:txBody>
      </p:sp>
      <p:sp>
        <p:nvSpPr>
          <p:cNvPr id="5" name="Slide Number Placeholder 4">
            <a:extLst>
              <a:ext uri="{FF2B5EF4-FFF2-40B4-BE49-F238E27FC236}">
                <a16:creationId xmlns:a16="http://schemas.microsoft.com/office/drawing/2014/main" xmlns="" id="{E55B2D3E-AA9F-4EE8-AAEE-588A37C09033}"/>
              </a:ext>
            </a:extLst>
          </p:cNvPr>
          <p:cNvSpPr>
            <a:spLocks noGrp="1"/>
          </p:cNvSpPr>
          <p:nvPr>
            <p:ph type="sldNum" sz="quarter" idx="12"/>
          </p:nvPr>
        </p:nvSpPr>
        <p:spPr/>
        <p:txBody>
          <a:bodyPr/>
          <a:lstStyle/>
          <a:p>
            <a:fld id="{48F63A3B-78C7-47BE-AE5E-E10140E04643}" type="slidenum">
              <a:rPr lang="en-US" smtClean="0"/>
              <a:t>168</a:t>
            </a:fld>
            <a:endParaRPr lang="en-US" dirty="0"/>
          </a:p>
        </p:txBody>
      </p:sp>
    </p:spTree>
    <p:extLst>
      <p:ext uri="{BB962C8B-B14F-4D97-AF65-F5344CB8AC3E}">
        <p14:creationId xmlns:p14="http://schemas.microsoft.com/office/powerpoint/2010/main" val="409237096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C1BE5-A501-4F80-9BC0-E24615960CE4}"/>
              </a:ext>
            </a:extLst>
          </p:cNvPr>
          <p:cNvSpPr>
            <a:spLocks noGrp="1"/>
          </p:cNvSpPr>
          <p:nvPr>
            <p:ph type="title"/>
          </p:nvPr>
        </p:nvSpPr>
        <p:spPr>
          <a:xfrm>
            <a:off x="4370302" y="1070909"/>
            <a:ext cx="6766560" cy="768096"/>
          </a:xfrm>
        </p:spPr>
        <p:txBody>
          <a:bodyPr/>
          <a:lstStyle/>
          <a:p>
            <a:r>
              <a:rPr lang="fa-IR" dirty="0"/>
              <a:t>ماده ۴۴</a:t>
            </a:r>
            <a:endParaRPr lang="en-US" dirty="0"/>
          </a:p>
        </p:txBody>
      </p:sp>
      <p:sp>
        <p:nvSpPr>
          <p:cNvPr id="3" name="Content Placeholder 2">
            <a:extLst>
              <a:ext uri="{FF2B5EF4-FFF2-40B4-BE49-F238E27FC236}">
                <a16:creationId xmlns:a16="http://schemas.microsoft.com/office/drawing/2014/main" xmlns="" id="{4B5341DB-71FD-4C01-BB00-DF23C1AE2482}"/>
              </a:ext>
            </a:extLst>
          </p:cNvPr>
          <p:cNvSpPr>
            <a:spLocks noGrp="1"/>
          </p:cNvSpPr>
          <p:nvPr>
            <p:ph idx="1"/>
          </p:nvPr>
        </p:nvSpPr>
        <p:spPr>
          <a:xfrm>
            <a:off x="3432313" y="2573395"/>
            <a:ext cx="7704549" cy="2700528"/>
          </a:xfrm>
        </p:spPr>
        <p:txBody>
          <a:bodyPr/>
          <a:lstStyle/>
          <a:p>
            <a:pPr algn="just"/>
            <a:r>
              <a:rPr lang="fa-IR" dirty="0"/>
              <a:t>در صدور مجوز ساخت هرگونه بنا با کاربری مسکونی، تجاری، تفریحی و اراضی با کاربری عمومی از قبیل فضای سبز در اطراف تأسیسات و تجهیزات مرتبط با مواد خطرناک، لازم است کلیه مفاد آیین نامه اجرایی قانون تعیین حریم حفاظتی- امنیتی اماکن و تأسیسات کشور موضوع </a:t>
            </a:r>
            <a:r>
              <a:rPr lang="fa-IR" dirty="0" err="1"/>
              <a:t>تصویب‌نامه</a:t>
            </a:r>
            <a:r>
              <a:rPr lang="fa-IR" dirty="0"/>
              <a:t> شماره ۲۲۸۷۱-۹۷/م/ت۵۲۲۴۴هـ مورخ ۱۷/۷/۱۳۹۷رعایت گردد.</a:t>
            </a:r>
          </a:p>
          <a:p>
            <a:pPr algn="just"/>
            <a:r>
              <a:rPr lang="fa-IR" dirty="0"/>
              <a:t>لینک آیین نامه:</a:t>
            </a:r>
          </a:p>
          <a:p>
            <a:pPr algn="just"/>
            <a:r>
              <a:rPr lang="en-US" dirty="0">
                <a:hlinkClick r:id="rId2"/>
              </a:rPr>
              <a:t>https://qavanin.ir/Law/PrintText/265763</a:t>
            </a:r>
            <a:endParaRPr lang="fa-IR" dirty="0"/>
          </a:p>
          <a:p>
            <a:pPr algn="just"/>
            <a:endParaRPr lang="en-US" dirty="0"/>
          </a:p>
        </p:txBody>
      </p:sp>
      <p:sp>
        <p:nvSpPr>
          <p:cNvPr id="5" name="Slide Number Placeholder 4">
            <a:extLst>
              <a:ext uri="{FF2B5EF4-FFF2-40B4-BE49-F238E27FC236}">
                <a16:creationId xmlns:a16="http://schemas.microsoft.com/office/drawing/2014/main" xmlns="" id="{B6AD37A6-28B4-4641-BCD9-1FC1D1C5B4CC}"/>
              </a:ext>
            </a:extLst>
          </p:cNvPr>
          <p:cNvSpPr>
            <a:spLocks noGrp="1"/>
          </p:cNvSpPr>
          <p:nvPr>
            <p:ph type="sldNum" sz="quarter" idx="12"/>
          </p:nvPr>
        </p:nvSpPr>
        <p:spPr/>
        <p:txBody>
          <a:bodyPr/>
          <a:lstStyle/>
          <a:p>
            <a:fld id="{48F63A3B-78C7-47BE-AE5E-E10140E04643}" type="slidenum">
              <a:rPr lang="en-US" smtClean="0"/>
              <a:t>169</a:t>
            </a:fld>
            <a:endParaRPr lang="en-US" dirty="0"/>
          </a:p>
        </p:txBody>
      </p:sp>
    </p:spTree>
    <p:extLst>
      <p:ext uri="{BB962C8B-B14F-4D97-AF65-F5344CB8AC3E}">
        <p14:creationId xmlns:p14="http://schemas.microsoft.com/office/powerpoint/2010/main" val="4114365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F057DB-4FE2-419B-9A8B-82D98E8763DA}"/>
              </a:ext>
            </a:extLst>
          </p:cNvPr>
          <p:cNvSpPr>
            <a:spLocks noGrp="1"/>
          </p:cNvSpPr>
          <p:nvPr>
            <p:ph type="title"/>
          </p:nvPr>
        </p:nvSpPr>
        <p:spPr>
          <a:xfrm>
            <a:off x="4436563" y="731520"/>
            <a:ext cx="6766560" cy="768096"/>
          </a:xfrm>
        </p:spPr>
        <p:txBody>
          <a:bodyPr/>
          <a:lstStyle/>
          <a:p>
            <a:r>
              <a:rPr lang="fa-IR" dirty="0"/>
              <a:t>برچسب کلی کالاهای خطرناک</a:t>
            </a:r>
            <a:endParaRPr lang="en-US" dirty="0"/>
          </a:p>
        </p:txBody>
      </p:sp>
      <p:sp>
        <p:nvSpPr>
          <p:cNvPr id="4" name="Slide Number Placeholder 3">
            <a:extLst>
              <a:ext uri="{FF2B5EF4-FFF2-40B4-BE49-F238E27FC236}">
                <a16:creationId xmlns:a16="http://schemas.microsoft.com/office/drawing/2014/main" xmlns="" id="{E329CCB7-36F9-4ADA-BD1F-5F2EE19D42FF}"/>
              </a:ext>
            </a:extLst>
          </p:cNvPr>
          <p:cNvSpPr>
            <a:spLocks noGrp="1"/>
          </p:cNvSpPr>
          <p:nvPr>
            <p:ph type="sldNum" sz="quarter" idx="12"/>
          </p:nvPr>
        </p:nvSpPr>
        <p:spPr/>
        <p:txBody>
          <a:bodyPr/>
          <a:lstStyle/>
          <a:p>
            <a:fld id="{48F63A3B-78C7-47BE-AE5E-E10140E04643}" type="slidenum">
              <a:rPr lang="en-US" smtClean="0"/>
              <a:t>17</a:t>
            </a:fld>
            <a:endParaRPr lang="en-US" dirty="0"/>
          </a:p>
        </p:txBody>
      </p:sp>
      <p:pic>
        <p:nvPicPr>
          <p:cNvPr id="8" name="Picture 7">
            <a:extLst>
              <a:ext uri="{FF2B5EF4-FFF2-40B4-BE49-F238E27FC236}">
                <a16:creationId xmlns:a16="http://schemas.microsoft.com/office/drawing/2014/main" xmlns="" id="{F9C99C9B-62B9-4FF5-A199-A28B8C2265E7}"/>
              </a:ext>
            </a:extLst>
          </p:cNvPr>
          <p:cNvPicPr>
            <a:picLocks noChangeAspect="1"/>
          </p:cNvPicPr>
          <p:nvPr/>
        </p:nvPicPr>
        <p:blipFill>
          <a:blip r:embed="rId2"/>
          <a:stretch>
            <a:fillRect/>
          </a:stretch>
        </p:blipFill>
        <p:spPr>
          <a:xfrm>
            <a:off x="1" y="2312503"/>
            <a:ext cx="12192000" cy="2257425"/>
          </a:xfrm>
          <a:prstGeom prst="rect">
            <a:avLst/>
          </a:prstGeom>
        </p:spPr>
      </p:pic>
    </p:spTree>
    <p:extLst>
      <p:ext uri="{BB962C8B-B14F-4D97-AF65-F5344CB8AC3E}">
        <p14:creationId xmlns:p14="http://schemas.microsoft.com/office/powerpoint/2010/main" val="2158480098"/>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826B4E-7E35-4550-8D42-461640D9FE4C}"/>
              </a:ext>
            </a:extLst>
          </p:cNvPr>
          <p:cNvSpPr>
            <a:spLocks noGrp="1"/>
          </p:cNvSpPr>
          <p:nvPr>
            <p:ph type="title"/>
          </p:nvPr>
        </p:nvSpPr>
        <p:spPr>
          <a:xfrm>
            <a:off x="1974574" y="862231"/>
            <a:ext cx="9109279" cy="768096"/>
          </a:xfrm>
        </p:spPr>
        <p:txBody>
          <a:bodyPr/>
          <a:lstStyle/>
          <a:p>
            <a:r>
              <a:rPr lang="fa-IR" sz="3200" dirty="0"/>
              <a:t>ماده ۶ - </a:t>
            </a:r>
            <a:r>
              <a:rPr lang="fa-IR" sz="3200" dirty="0" err="1"/>
              <a:t>حريم</a:t>
            </a:r>
            <a:r>
              <a:rPr lang="fa-IR" sz="3200" dirty="0"/>
              <a:t> </a:t>
            </a:r>
            <a:r>
              <a:rPr lang="fa-IR" sz="3200" dirty="0" err="1"/>
              <a:t>اماكن</a:t>
            </a:r>
            <a:r>
              <a:rPr lang="fa-IR" sz="3200" dirty="0"/>
              <a:t> و </a:t>
            </a:r>
            <a:r>
              <a:rPr lang="fa-IR" sz="3200" dirty="0" err="1"/>
              <a:t>تأسيسات</a:t>
            </a:r>
            <a:r>
              <a:rPr lang="fa-IR" sz="3200" dirty="0"/>
              <a:t> طبقه </a:t>
            </a:r>
            <a:r>
              <a:rPr lang="fa-IR" sz="3200" dirty="0" err="1"/>
              <a:t>بندي</a:t>
            </a:r>
            <a:r>
              <a:rPr lang="fa-IR" sz="3200" dirty="0"/>
              <a:t> شده به شرح </a:t>
            </a:r>
            <a:r>
              <a:rPr lang="fa-IR" sz="3200" dirty="0" err="1"/>
              <a:t>زيراست</a:t>
            </a:r>
            <a:r>
              <a:rPr lang="fa-IR" sz="3200" dirty="0"/>
              <a:t>: </a:t>
            </a:r>
            <a:br>
              <a:rPr lang="fa-IR" sz="3200" dirty="0"/>
            </a:br>
            <a:endParaRPr lang="en-US" dirty="0"/>
          </a:p>
        </p:txBody>
      </p:sp>
      <p:sp>
        <p:nvSpPr>
          <p:cNvPr id="3" name="Content Placeholder 2">
            <a:extLst>
              <a:ext uri="{FF2B5EF4-FFF2-40B4-BE49-F238E27FC236}">
                <a16:creationId xmlns:a16="http://schemas.microsoft.com/office/drawing/2014/main" xmlns="" id="{34C8CA58-453D-43B7-84B7-31AF574039BF}"/>
              </a:ext>
            </a:extLst>
          </p:cNvPr>
          <p:cNvSpPr>
            <a:spLocks noGrp="1"/>
          </p:cNvSpPr>
          <p:nvPr>
            <p:ph idx="1"/>
          </p:nvPr>
        </p:nvSpPr>
        <p:spPr>
          <a:xfrm>
            <a:off x="2067339" y="1872487"/>
            <a:ext cx="9016514" cy="3971721"/>
          </a:xfrm>
        </p:spPr>
        <p:txBody>
          <a:bodyPr/>
          <a:lstStyle/>
          <a:p>
            <a:r>
              <a:rPr lang="fa-IR" dirty="0"/>
              <a:t>الف - </a:t>
            </a:r>
            <a:r>
              <a:rPr lang="fa-IR" dirty="0" err="1"/>
              <a:t>حريم</a:t>
            </a:r>
            <a:r>
              <a:rPr lang="fa-IR" dirty="0"/>
              <a:t> </a:t>
            </a:r>
            <a:r>
              <a:rPr lang="fa-IR" dirty="0" err="1"/>
              <a:t>حفاظتي</a:t>
            </a:r>
            <a:r>
              <a:rPr lang="fa-IR" dirty="0"/>
              <a:t>: </a:t>
            </a:r>
            <a:br>
              <a:rPr lang="fa-IR" dirty="0"/>
            </a:br>
            <a:r>
              <a:rPr lang="fa-IR" dirty="0"/>
              <a:t>۱ - </a:t>
            </a:r>
            <a:r>
              <a:rPr lang="fa-IR" dirty="0" err="1"/>
              <a:t>اماكن</a:t>
            </a:r>
            <a:r>
              <a:rPr lang="fa-IR" dirty="0"/>
              <a:t> و </a:t>
            </a:r>
            <a:r>
              <a:rPr lang="fa-IR" dirty="0" err="1"/>
              <a:t>تأسيسات</a:t>
            </a:r>
            <a:r>
              <a:rPr lang="fa-IR" dirty="0"/>
              <a:t> </a:t>
            </a:r>
            <a:r>
              <a:rPr lang="fa-IR" dirty="0" err="1"/>
              <a:t>حياتي</a:t>
            </a:r>
            <a:r>
              <a:rPr lang="fa-IR" dirty="0"/>
              <a:t> تا صد (۱۰۰) متر. </a:t>
            </a:r>
            <a:br>
              <a:rPr lang="fa-IR" dirty="0"/>
            </a:br>
            <a:r>
              <a:rPr lang="fa-IR" dirty="0"/>
              <a:t>۲ - </a:t>
            </a:r>
            <a:r>
              <a:rPr lang="fa-IR" dirty="0" err="1"/>
              <a:t>اماكن</a:t>
            </a:r>
            <a:r>
              <a:rPr lang="fa-IR" dirty="0"/>
              <a:t> </a:t>
            </a:r>
            <a:r>
              <a:rPr lang="fa-IR" dirty="0" err="1"/>
              <a:t>وتأسيسات</a:t>
            </a:r>
            <a:r>
              <a:rPr lang="fa-IR" dirty="0"/>
              <a:t> حساس تا پنجاه (5۰) متر. </a:t>
            </a:r>
            <a:br>
              <a:rPr lang="fa-IR" dirty="0"/>
            </a:br>
            <a:r>
              <a:rPr lang="fa-IR" dirty="0"/>
              <a:t>۳ - </a:t>
            </a:r>
            <a:r>
              <a:rPr lang="fa-IR" dirty="0" err="1"/>
              <a:t>اماكن</a:t>
            </a:r>
            <a:r>
              <a:rPr lang="fa-IR" dirty="0"/>
              <a:t> و </a:t>
            </a:r>
            <a:r>
              <a:rPr lang="fa-IR" dirty="0" err="1"/>
              <a:t>تأسيسات</a:t>
            </a:r>
            <a:r>
              <a:rPr lang="fa-IR" dirty="0"/>
              <a:t> مهم تا </a:t>
            </a:r>
            <a:r>
              <a:rPr lang="fa-IR" dirty="0" err="1"/>
              <a:t>بيست</a:t>
            </a:r>
            <a:r>
              <a:rPr lang="fa-IR" dirty="0"/>
              <a:t> (۲۰) متر. </a:t>
            </a:r>
          </a:p>
          <a:p>
            <a:r>
              <a:rPr lang="fa-IR" dirty="0"/>
              <a:t>ب - </a:t>
            </a:r>
            <a:r>
              <a:rPr lang="fa-IR" dirty="0" err="1"/>
              <a:t>حريم</a:t>
            </a:r>
            <a:r>
              <a:rPr lang="fa-IR" dirty="0"/>
              <a:t> </a:t>
            </a:r>
            <a:r>
              <a:rPr lang="fa-IR" dirty="0" err="1"/>
              <a:t>امنيتي</a:t>
            </a:r>
            <a:r>
              <a:rPr lang="fa-IR" dirty="0"/>
              <a:t>: </a:t>
            </a:r>
            <a:br>
              <a:rPr lang="fa-IR" dirty="0"/>
            </a:br>
            <a:r>
              <a:rPr lang="fa-IR" dirty="0"/>
              <a:t>۱ - </a:t>
            </a:r>
            <a:r>
              <a:rPr lang="fa-IR" dirty="0" err="1"/>
              <a:t>اماكن</a:t>
            </a:r>
            <a:r>
              <a:rPr lang="fa-IR" dirty="0"/>
              <a:t> و </a:t>
            </a:r>
            <a:r>
              <a:rPr lang="fa-IR" dirty="0" err="1"/>
              <a:t>تأسيسات</a:t>
            </a:r>
            <a:r>
              <a:rPr lang="fa-IR" dirty="0"/>
              <a:t> </a:t>
            </a:r>
            <a:r>
              <a:rPr lang="fa-IR" dirty="0" err="1"/>
              <a:t>حياتي</a:t>
            </a:r>
            <a:r>
              <a:rPr lang="fa-IR" dirty="0"/>
              <a:t>، در شهرها پانصد (۵۰۰) متر و خارج از شهرها هزار (۱۰۰۰) متر. </a:t>
            </a:r>
            <a:br>
              <a:rPr lang="fa-IR" dirty="0"/>
            </a:br>
            <a:r>
              <a:rPr lang="fa-IR" dirty="0"/>
              <a:t>۲ - </a:t>
            </a:r>
            <a:r>
              <a:rPr lang="fa-IR" dirty="0" err="1"/>
              <a:t>اماكن</a:t>
            </a:r>
            <a:r>
              <a:rPr lang="fa-IR" dirty="0"/>
              <a:t> و </a:t>
            </a:r>
            <a:r>
              <a:rPr lang="fa-IR" dirty="0" err="1"/>
              <a:t>تأسيسات</a:t>
            </a:r>
            <a:r>
              <a:rPr lang="fa-IR" dirty="0"/>
              <a:t> حساس، در شهرها </a:t>
            </a:r>
            <a:r>
              <a:rPr lang="fa-IR" dirty="0" err="1"/>
              <a:t>سيصد</a:t>
            </a:r>
            <a:r>
              <a:rPr lang="fa-IR" dirty="0"/>
              <a:t> (۳۰۰) متر و خارج از شهرها پانصد (۵۰۰) متر. </a:t>
            </a:r>
            <a:br>
              <a:rPr lang="fa-IR" dirty="0"/>
            </a:br>
            <a:r>
              <a:rPr lang="fa-IR" dirty="0"/>
              <a:t>۳ - </a:t>
            </a:r>
            <a:r>
              <a:rPr lang="fa-IR" dirty="0" err="1"/>
              <a:t>اماكن</a:t>
            </a:r>
            <a:r>
              <a:rPr lang="fa-IR" dirty="0"/>
              <a:t> و </a:t>
            </a:r>
            <a:r>
              <a:rPr lang="fa-IR" dirty="0" err="1"/>
              <a:t>تأسيسات</a:t>
            </a:r>
            <a:r>
              <a:rPr lang="fa-IR" dirty="0"/>
              <a:t> مهم در شهرها </a:t>
            </a:r>
            <a:r>
              <a:rPr lang="fa-IR" dirty="0" err="1"/>
              <a:t>يكصد</a:t>
            </a:r>
            <a:r>
              <a:rPr lang="fa-IR" dirty="0"/>
              <a:t> و پنجاه (۱۵۰) متر و خارج از شهرها </a:t>
            </a:r>
            <a:r>
              <a:rPr lang="fa-IR" dirty="0" err="1"/>
              <a:t>سيصد</a:t>
            </a:r>
            <a:r>
              <a:rPr lang="fa-IR" dirty="0"/>
              <a:t> (۳۰۰) متر. </a:t>
            </a:r>
          </a:p>
          <a:p>
            <a:endParaRPr lang="en-US" dirty="0"/>
          </a:p>
        </p:txBody>
      </p:sp>
      <p:sp>
        <p:nvSpPr>
          <p:cNvPr id="4" name="Slide Number Placeholder 3">
            <a:extLst>
              <a:ext uri="{FF2B5EF4-FFF2-40B4-BE49-F238E27FC236}">
                <a16:creationId xmlns:a16="http://schemas.microsoft.com/office/drawing/2014/main" xmlns="" id="{2266969E-95DA-42F8-BE1A-06107D8D3938}"/>
              </a:ext>
            </a:extLst>
          </p:cNvPr>
          <p:cNvSpPr>
            <a:spLocks noGrp="1"/>
          </p:cNvSpPr>
          <p:nvPr>
            <p:ph type="sldNum" sz="quarter" idx="12"/>
          </p:nvPr>
        </p:nvSpPr>
        <p:spPr/>
        <p:txBody>
          <a:bodyPr/>
          <a:lstStyle/>
          <a:p>
            <a:fld id="{48F63A3B-78C7-47BE-AE5E-E10140E04643}" type="slidenum">
              <a:rPr lang="en-US" smtClean="0"/>
              <a:t>170</a:t>
            </a:fld>
            <a:endParaRPr lang="en-US" dirty="0"/>
          </a:p>
        </p:txBody>
      </p:sp>
      <p:sp>
        <p:nvSpPr>
          <p:cNvPr id="5" name="Title 1">
            <a:extLst>
              <a:ext uri="{FF2B5EF4-FFF2-40B4-BE49-F238E27FC236}">
                <a16:creationId xmlns:a16="http://schemas.microsoft.com/office/drawing/2014/main" xmlns="" id="{169ECABF-179B-44CA-AE16-13EF35139C12}"/>
              </a:ext>
            </a:extLst>
          </p:cNvPr>
          <p:cNvSpPr txBox="1">
            <a:spLocks/>
          </p:cNvSpPr>
          <p:nvPr/>
        </p:nvSpPr>
        <p:spPr>
          <a:xfrm>
            <a:off x="1013792" y="253866"/>
            <a:ext cx="9109279" cy="406667"/>
          </a:xfrm>
          <a:prstGeom prst="rect">
            <a:avLst/>
          </a:prstGeom>
          <a:solidFill>
            <a:srgbClr val="FFFF00"/>
          </a:solidFill>
        </p:spPr>
        <p:txBody>
          <a:bodyPr vert="horz" lIns="91440" tIns="45720" rIns="91440" bIns="45720" rtlCol="0" anchor="t">
            <a:noAutofit/>
          </a:bodyPr>
          <a:lstStyle>
            <a:lvl1pPr algn="r" defTabSz="914400" rtl="1"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fa-IR" sz="2000" dirty="0" err="1"/>
              <a:t>آيين</a:t>
            </a:r>
            <a:r>
              <a:rPr lang="fa-IR" sz="2000" dirty="0"/>
              <a:t> نامه </a:t>
            </a:r>
            <a:r>
              <a:rPr lang="fa-IR" sz="2000" dirty="0" err="1"/>
              <a:t>اجرايي</a:t>
            </a:r>
            <a:r>
              <a:rPr lang="fa-IR" sz="2000" dirty="0"/>
              <a:t> قانون </a:t>
            </a:r>
            <a:r>
              <a:rPr lang="fa-IR" sz="2000" dirty="0" err="1"/>
              <a:t>تعيين</a:t>
            </a:r>
            <a:r>
              <a:rPr lang="fa-IR" sz="2000" dirty="0"/>
              <a:t> </a:t>
            </a:r>
            <a:r>
              <a:rPr lang="fa-IR" sz="2000" dirty="0" err="1"/>
              <a:t>حريم</a:t>
            </a:r>
            <a:r>
              <a:rPr lang="fa-IR" sz="2000" dirty="0"/>
              <a:t> </a:t>
            </a:r>
            <a:r>
              <a:rPr lang="fa-IR" sz="2000" dirty="0" err="1"/>
              <a:t>حفاظتي</a:t>
            </a:r>
            <a:r>
              <a:rPr lang="fa-IR" sz="2000" dirty="0"/>
              <a:t> - </a:t>
            </a:r>
            <a:r>
              <a:rPr lang="fa-IR" sz="2000" dirty="0" err="1"/>
              <a:t>امنيتي</a:t>
            </a:r>
            <a:r>
              <a:rPr lang="fa-IR" sz="2000" dirty="0"/>
              <a:t> </a:t>
            </a:r>
            <a:r>
              <a:rPr lang="fa-IR" sz="2000" dirty="0" err="1"/>
              <a:t>اماكن</a:t>
            </a:r>
            <a:r>
              <a:rPr lang="fa-IR" sz="2000" dirty="0"/>
              <a:t> و </a:t>
            </a:r>
            <a:r>
              <a:rPr lang="fa-IR" sz="2000" dirty="0" err="1"/>
              <a:t>تأسيسات</a:t>
            </a:r>
            <a:r>
              <a:rPr lang="fa-IR" sz="2000" dirty="0"/>
              <a:t> </a:t>
            </a:r>
            <a:r>
              <a:rPr lang="fa-IR" sz="2000" dirty="0" err="1"/>
              <a:t>كشور</a:t>
            </a:r>
            <a:r>
              <a:rPr lang="fa-IR" sz="2000" dirty="0"/>
              <a:t> - مصوب 1397/07/11</a:t>
            </a:r>
            <a:endParaRPr lang="en-US" sz="6600" dirty="0"/>
          </a:p>
        </p:txBody>
      </p:sp>
    </p:spTree>
    <p:extLst>
      <p:ext uri="{BB962C8B-B14F-4D97-AF65-F5344CB8AC3E}">
        <p14:creationId xmlns:p14="http://schemas.microsoft.com/office/powerpoint/2010/main" val="230026838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140817-C50A-477B-A32B-A565C04B8A9E}"/>
              </a:ext>
            </a:extLst>
          </p:cNvPr>
          <p:cNvSpPr>
            <a:spLocks noGrp="1"/>
          </p:cNvSpPr>
          <p:nvPr>
            <p:ph type="title"/>
          </p:nvPr>
        </p:nvSpPr>
        <p:spPr>
          <a:xfrm>
            <a:off x="4224528" y="934720"/>
            <a:ext cx="6766560" cy="768096"/>
          </a:xfrm>
        </p:spPr>
        <p:txBody>
          <a:bodyPr/>
          <a:lstStyle/>
          <a:p>
            <a:r>
              <a:rPr lang="fa-IR" dirty="0"/>
              <a:t>ماده ۴۵</a:t>
            </a:r>
            <a:endParaRPr lang="en-US" dirty="0"/>
          </a:p>
        </p:txBody>
      </p:sp>
      <p:sp>
        <p:nvSpPr>
          <p:cNvPr id="3" name="Content Placeholder 2">
            <a:extLst>
              <a:ext uri="{FF2B5EF4-FFF2-40B4-BE49-F238E27FC236}">
                <a16:creationId xmlns:a16="http://schemas.microsoft.com/office/drawing/2014/main" xmlns="" id="{FF281AE9-5576-48DE-BDF9-D2E029CE9C1E}"/>
              </a:ext>
            </a:extLst>
          </p:cNvPr>
          <p:cNvSpPr>
            <a:spLocks noGrp="1"/>
          </p:cNvSpPr>
          <p:nvPr>
            <p:ph idx="1"/>
          </p:nvPr>
        </p:nvSpPr>
        <p:spPr>
          <a:xfrm>
            <a:off x="3432313" y="2480630"/>
            <a:ext cx="7513055" cy="2700528"/>
          </a:xfrm>
        </p:spPr>
        <p:txBody>
          <a:bodyPr/>
          <a:lstStyle/>
          <a:p>
            <a:pPr algn="just" rtl="1"/>
            <a:r>
              <a:rPr lang="fa-IR" dirty="0" err="1"/>
              <a:t>بهره‌برداری</a:t>
            </a:r>
            <a:r>
              <a:rPr lang="fa-IR" dirty="0"/>
              <a:t> از تأسیسات مواد </a:t>
            </a:r>
            <a:r>
              <a:rPr lang="fa-IR" dirty="0" err="1"/>
              <a:t>خطرناك</a:t>
            </a:r>
            <a:r>
              <a:rPr lang="fa-IR" dirty="0"/>
              <a:t> منوط به انجام بازبینی ایمنی پیش از </a:t>
            </a:r>
            <a:r>
              <a:rPr lang="fa-IR" dirty="0" err="1"/>
              <a:t>راه‌اندازی</a:t>
            </a:r>
            <a:r>
              <a:rPr lang="fa-IR" dirty="0"/>
              <a:t> تأسیسات مذکور توسط </a:t>
            </a:r>
            <a:r>
              <a:rPr lang="fa-IR" dirty="0" err="1"/>
              <a:t>بهره­برداران</a:t>
            </a:r>
            <a:r>
              <a:rPr lang="fa-IR" dirty="0"/>
              <a:t> مواد خطرناک یا مشاور ذی­صلاح می­باشد.</a:t>
            </a:r>
          </a:p>
          <a:p>
            <a:endParaRPr lang="en-US" dirty="0"/>
          </a:p>
        </p:txBody>
      </p:sp>
      <p:sp>
        <p:nvSpPr>
          <p:cNvPr id="5" name="Slide Number Placeholder 4">
            <a:extLst>
              <a:ext uri="{FF2B5EF4-FFF2-40B4-BE49-F238E27FC236}">
                <a16:creationId xmlns:a16="http://schemas.microsoft.com/office/drawing/2014/main" xmlns="" id="{7D08D230-3478-4EAF-B8C8-F8C8474DA20E}"/>
              </a:ext>
            </a:extLst>
          </p:cNvPr>
          <p:cNvSpPr>
            <a:spLocks noGrp="1"/>
          </p:cNvSpPr>
          <p:nvPr>
            <p:ph type="sldNum" sz="quarter" idx="12"/>
          </p:nvPr>
        </p:nvSpPr>
        <p:spPr/>
        <p:txBody>
          <a:bodyPr/>
          <a:lstStyle/>
          <a:p>
            <a:fld id="{48F63A3B-78C7-47BE-AE5E-E10140E04643}" type="slidenum">
              <a:rPr lang="en-US" smtClean="0"/>
              <a:t>171</a:t>
            </a:fld>
            <a:endParaRPr lang="en-US" dirty="0"/>
          </a:p>
        </p:txBody>
      </p:sp>
    </p:spTree>
    <p:extLst>
      <p:ext uri="{BB962C8B-B14F-4D97-AF65-F5344CB8AC3E}">
        <p14:creationId xmlns:p14="http://schemas.microsoft.com/office/powerpoint/2010/main" val="397289770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50B0F1-A352-47B6-9256-63AE84E39AB4}"/>
              </a:ext>
            </a:extLst>
          </p:cNvPr>
          <p:cNvSpPr>
            <a:spLocks noGrp="1"/>
          </p:cNvSpPr>
          <p:nvPr>
            <p:ph type="title"/>
          </p:nvPr>
        </p:nvSpPr>
        <p:spPr>
          <a:xfrm>
            <a:off x="4224528" y="1209040"/>
            <a:ext cx="6766560" cy="768096"/>
          </a:xfrm>
        </p:spPr>
        <p:txBody>
          <a:bodyPr/>
          <a:lstStyle/>
          <a:p>
            <a:r>
              <a:rPr lang="fa-IR" dirty="0"/>
              <a:t>ماده ۴۶</a:t>
            </a:r>
            <a:endParaRPr lang="en-US" dirty="0"/>
          </a:p>
        </p:txBody>
      </p:sp>
      <p:sp>
        <p:nvSpPr>
          <p:cNvPr id="3" name="Content Placeholder 2">
            <a:extLst>
              <a:ext uri="{FF2B5EF4-FFF2-40B4-BE49-F238E27FC236}">
                <a16:creationId xmlns:a16="http://schemas.microsoft.com/office/drawing/2014/main" xmlns="" id="{4382A4DA-CF27-444B-9A49-8EC273D99146}"/>
              </a:ext>
            </a:extLst>
          </p:cNvPr>
          <p:cNvSpPr>
            <a:spLocks noGrp="1"/>
          </p:cNvSpPr>
          <p:nvPr>
            <p:ph idx="1"/>
          </p:nvPr>
        </p:nvSpPr>
        <p:spPr>
          <a:xfrm>
            <a:off x="3445565" y="2560144"/>
            <a:ext cx="7545523" cy="1296239"/>
          </a:xfrm>
        </p:spPr>
        <p:txBody>
          <a:bodyPr/>
          <a:lstStyle/>
          <a:p>
            <a:pPr algn="just" rtl="1"/>
            <a:r>
              <a:rPr lang="fa-IR" dirty="0" err="1"/>
              <a:t>شهرداری­ها</a:t>
            </a:r>
            <a:r>
              <a:rPr lang="fa-IR" dirty="0"/>
              <a:t> موظفند ضمن بررسی مجوزهای لازم جهت صدور پروانه ساختمانی مربوط به اماکن مواد خطرناک، نسبت به بازبینی </a:t>
            </a:r>
            <a:r>
              <a:rPr lang="fa-IR" dirty="0" err="1"/>
              <a:t>دوره‌ای</a:t>
            </a:r>
            <a:r>
              <a:rPr lang="fa-IR" dirty="0"/>
              <a:t> مجوزهای </a:t>
            </a:r>
            <a:r>
              <a:rPr lang="fa-IR" dirty="0" err="1"/>
              <a:t>صادرشده</a:t>
            </a:r>
            <a:r>
              <a:rPr lang="fa-IR" dirty="0"/>
              <a:t> از دستگاه مربوط اقدام نمایند.</a:t>
            </a:r>
          </a:p>
          <a:p>
            <a:endParaRPr lang="en-US" dirty="0"/>
          </a:p>
        </p:txBody>
      </p:sp>
      <p:sp>
        <p:nvSpPr>
          <p:cNvPr id="5" name="Slide Number Placeholder 4">
            <a:extLst>
              <a:ext uri="{FF2B5EF4-FFF2-40B4-BE49-F238E27FC236}">
                <a16:creationId xmlns:a16="http://schemas.microsoft.com/office/drawing/2014/main" xmlns="" id="{D8A87B55-5A23-4F49-97B7-F290B147C0D2}"/>
              </a:ext>
            </a:extLst>
          </p:cNvPr>
          <p:cNvSpPr>
            <a:spLocks noGrp="1"/>
          </p:cNvSpPr>
          <p:nvPr>
            <p:ph type="sldNum" sz="quarter" idx="12"/>
          </p:nvPr>
        </p:nvSpPr>
        <p:spPr/>
        <p:txBody>
          <a:bodyPr/>
          <a:lstStyle/>
          <a:p>
            <a:fld id="{48F63A3B-78C7-47BE-AE5E-E10140E04643}" type="slidenum">
              <a:rPr lang="en-US" smtClean="0"/>
              <a:t>172</a:t>
            </a:fld>
            <a:endParaRPr lang="en-US" dirty="0"/>
          </a:p>
        </p:txBody>
      </p:sp>
    </p:spTree>
    <p:extLst>
      <p:ext uri="{BB962C8B-B14F-4D97-AF65-F5344CB8AC3E}">
        <p14:creationId xmlns:p14="http://schemas.microsoft.com/office/powerpoint/2010/main" val="165671751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D0E732-3E2A-4EA9-8922-13C98340FDE9}"/>
              </a:ext>
            </a:extLst>
          </p:cNvPr>
          <p:cNvSpPr>
            <a:spLocks noGrp="1"/>
          </p:cNvSpPr>
          <p:nvPr>
            <p:ph type="title"/>
          </p:nvPr>
        </p:nvSpPr>
        <p:spPr>
          <a:xfrm>
            <a:off x="4224528" y="958706"/>
            <a:ext cx="6766560" cy="768096"/>
          </a:xfrm>
        </p:spPr>
        <p:txBody>
          <a:bodyPr/>
          <a:lstStyle/>
          <a:p>
            <a:r>
              <a:rPr lang="fa-IR" dirty="0"/>
              <a:t>ماده ۴۷</a:t>
            </a:r>
            <a:endParaRPr lang="en-US" dirty="0"/>
          </a:p>
        </p:txBody>
      </p:sp>
      <p:sp>
        <p:nvSpPr>
          <p:cNvPr id="3" name="Content Placeholder 2">
            <a:extLst>
              <a:ext uri="{FF2B5EF4-FFF2-40B4-BE49-F238E27FC236}">
                <a16:creationId xmlns:a16="http://schemas.microsoft.com/office/drawing/2014/main" xmlns="" id="{933CB569-26D6-476A-B4F8-AA70932353ED}"/>
              </a:ext>
            </a:extLst>
          </p:cNvPr>
          <p:cNvSpPr>
            <a:spLocks noGrp="1"/>
          </p:cNvSpPr>
          <p:nvPr>
            <p:ph idx="1"/>
          </p:nvPr>
        </p:nvSpPr>
        <p:spPr>
          <a:xfrm>
            <a:off x="3458817" y="2430671"/>
            <a:ext cx="7486551" cy="2700528"/>
          </a:xfrm>
        </p:spPr>
        <p:txBody>
          <a:bodyPr/>
          <a:lstStyle/>
          <a:p>
            <a:pPr algn="just"/>
            <a:r>
              <a:rPr lang="fa-IR" dirty="0"/>
              <a:t>در صورت عدم </a:t>
            </a:r>
            <a:r>
              <a:rPr lang="fa-IR" dirty="0" err="1"/>
              <a:t>رعايت</a:t>
            </a:r>
            <a:r>
              <a:rPr lang="fa-IR" dirty="0"/>
              <a:t> ضوابط و </a:t>
            </a:r>
            <a:r>
              <a:rPr lang="fa-IR" dirty="0" err="1"/>
              <a:t>دستورالعمل‌های</a:t>
            </a:r>
            <a:r>
              <a:rPr lang="fa-IR" dirty="0"/>
              <a:t> مندرج در </a:t>
            </a:r>
            <a:r>
              <a:rPr lang="fa-IR" dirty="0" err="1"/>
              <a:t>اين</a:t>
            </a:r>
            <a:r>
              <a:rPr lang="fa-IR" dirty="0"/>
              <a:t> </a:t>
            </a:r>
            <a:r>
              <a:rPr lang="fa-IR" dirty="0" err="1"/>
              <a:t>آیین‌نامه</a:t>
            </a:r>
            <a:r>
              <a:rPr lang="fa-IR" dirty="0"/>
              <a:t>، برابر با ضوابط و مقررات سازمان­ها و دستگاه­ها در تولید، مصرف، نگهداری و حمل مواد خطرناک، با متخلفان برخورد خواهد شد.</a:t>
            </a:r>
          </a:p>
          <a:p>
            <a:endParaRPr lang="en-US" dirty="0"/>
          </a:p>
        </p:txBody>
      </p:sp>
      <p:sp>
        <p:nvSpPr>
          <p:cNvPr id="5" name="Slide Number Placeholder 4">
            <a:extLst>
              <a:ext uri="{FF2B5EF4-FFF2-40B4-BE49-F238E27FC236}">
                <a16:creationId xmlns:a16="http://schemas.microsoft.com/office/drawing/2014/main" xmlns="" id="{1976F76E-BE89-406E-967C-6A5032500E83}"/>
              </a:ext>
            </a:extLst>
          </p:cNvPr>
          <p:cNvSpPr>
            <a:spLocks noGrp="1"/>
          </p:cNvSpPr>
          <p:nvPr>
            <p:ph type="sldNum" sz="quarter" idx="12"/>
          </p:nvPr>
        </p:nvSpPr>
        <p:spPr/>
        <p:txBody>
          <a:bodyPr/>
          <a:lstStyle/>
          <a:p>
            <a:fld id="{48F63A3B-78C7-47BE-AE5E-E10140E04643}" type="slidenum">
              <a:rPr lang="en-US" smtClean="0"/>
              <a:t>173</a:t>
            </a:fld>
            <a:endParaRPr lang="en-US" dirty="0"/>
          </a:p>
        </p:txBody>
      </p:sp>
    </p:spTree>
    <p:extLst>
      <p:ext uri="{BB962C8B-B14F-4D97-AF65-F5344CB8AC3E}">
        <p14:creationId xmlns:p14="http://schemas.microsoft.com/office/powerpoint/2010/main" val="2001620510"/>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D099AD-422D-47D1-A56C-80006A998E9E}"/>
              </a:ext>
            </a:extLst>
          </p:cNvPr>
          <p:cNvSpPr>
            <a:spLocks noGrp="1"/>
          </p:cNvSpPr>
          <p:nvPr>
            <p:ph type="title"/>
          </p:nvPr>
        </p:nvSpPr>
        <p:spPr>
          <a:xfrm>
            <a:off x="4178808" y="1110665"/>
            <a:ext cx="6766560" cy="768096"/>
          </a:xfrm>
        </p:spPr>
        <p:txBody>
          <a:bodyPr/>
          <a:lstStyle/>
          <a:p>
            <a:r>
              <a:rPr lang="fa-IR" dirty="0"/>
              <a:t>ماده ۴۸</a:t>
            </a:r>
            <a:endParaRPr lang="en-US" dirty="0"/>
          </a:p>
        </p:txBody>
      </p:sp>
      <p:sp>
        <p:nvSpPr>
          <p:cNvPr id="3" name="Content Placeholder 2">
            <a:extLst>
              <a:ext uri="{FF2B5EF4-FFF2-40B4-BE49-F238E27FC236}">
                <a16:creationId xmlns:a16="http://schemas.microsoft.com/office/drawing/2014/main" xmlns="" id="{70208483-BE56-48E7-A109-B8953C31F83A}"/>
              </a:ext>
            </a:extLst>
          </p:cNvPr>
          <p:cNvSpPr>
            <a:spLocks noGrp="1"/>
          </p:cNvSpPr>
          <p:nvPr>
            <p:ph idx="1"/>
          </p:nvPr>
        </p:nvSpPr>
        <p:spPr>
          <a:xfrm>
            <a:off x="3339548" y="2639656"/>
            <a:ext cx="7605820" cy="2700528"/>
          </a:xfrm>
        </p:spPr>
        <p:txBody>
          <a:bodyPr/>
          <a:lstStyle/>
          <a:p>
            <a:pPr algn="just"/>
            <a:r>
              <a:rPr lang="fa-IR" dirty="0"/>
              <a:t>در صورت تخلف شرکت­های خصوصی از مقررات و ضوابط این آیین­نامه، با اعلام واحد قانونی مرتبط، دستگاه مسئول موظف است طبق مقررات و ضوابط مربوط، نسبت به صدور اخطار </a:t>
            </a:r>
            <a:r>
              <a:rPr lang="fa-IR" dirty="0" err="1"/>
              <a:t>مهلت­دار</a:t>
            </a:r>
            <a:r>
              <a:rPr lang="fa-IR" dirty="0"/>
              <a:t> و یا لغو/ تعلیق پروانه/ مجوز شرکت خاطی اقدام لازم را به عمل آورد. رفع تعلیق صرفاً منوط به انجام اقدامات اصلاحی با تأیید واحد قانونی مربوط می­باشد.</a:t>
            </a:r>
            <a:endParaRPr lang="en-US" dirty="0"/>
          </a:p>
        </p:txBody>
      </p:sp>
      <p:sp>
        <p:nvSpPr>
          <p:cNvPr id="5" name="Slide Number Placeholder 4">
            <a:extLst>
              <a:ext uri="{FF2B5EF4-FFF2-40B4-BE49-F238E27FC236}">
                <a16:creationId xmlns:a16="http://schemas.microsoft.com/office/drawing/2014/main" xmlns="" id="{EBCD6E28-58AB-41D4-A99B-FAC716AF3529}"/>
              </a:ext>
            </a:extLst>
          </p:cNvPr>
          <p:cNvSpPr>
            <a:spLocks noGrp="1"/>
          </p:cNvSpPr>
          <p:nvPr>
            <p:ph type="sldNum" sz="quarter" idx="12"/>
          </p:nvPr>
        </p:nvSpPr>
        <p:spPr/>
        <p:txBody>
          <a:bodyPr/>
          <a:lstStyle/>
          <a:p>
            <a:fld id="{48F63A3B-78C7-47BE-AE5E-E10140E04643}" type="slidenum">
              <a:rPr lang="en-US" smtClean="0"/>
              <a:t>174</a:t>
            </a:fld>
            <a:endParaRPr lang="en-US" dirty="0"/>
          </a:p>
        </p:txBody>
      </p:sp>
    </p:spTree>
    <p:extLst>
      <p:ext uri="{BB962C8B-B14F-4D97-AF65-F5344CB8AC3E}">
        <p14:creationId xmlns:p14="http://schemas.microsoft.com/office/powerpoint/2010/main" val="380458957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D70621-9BF9-48E6-B69A-2D4D5495F059}"/>
              </a:ext>
            </a:extLst>
          </p:cNvPr>
          <p:cNvSpPr>
            <a:spLocks noGrp="1"/>
          </p:cNvSpPr>
          <p:nvPr>
            <p:ph type="title"/>
          </p:nvPr>
        </p:nvSpPr>
        <p:spPr>
          <a:xfrm>
            <a:off x="4178808" y="1209040"/>
            <a:ext cx="6766560" cy="768096"/>
          </a:xfrm>
        </p:spPr>
        <p:txBody>
          <a:bodyPr/>
          <a:lstStyle/>
          <a:p>
            <a:r>
              <a:rPr lang="fa-IR" dirty="0"/>
              <a:t>ماده ۴۹</a:t>
            </a:r>
            <a:endParaRPr lang="en-US" dirty="0"/>
          </a:p>
        </p:txBody>
      </p:sp>
      <p:sp>
        <p:nvSpPr>
          <p:cNvPr id="3" name="Content Placeholder 2">
            <a:extLst>
              <a:ext uri="{FF2B5EF4-FFF2-40B4-BE49-F238E27FC236}">
                <a16:creationId xmlns:a16="http://schemas.microsoft.com/office/drawing/2014/main" xmlns="" id="{7AE3867D-E396-4848-A899-DB3FF1F00EBD}"/>
              </a:ext>
            </a:extLst>
          </p:cNvPr>
          <p:cNvSpPr>
            <a:spLocks noGrp="1"/>
          </p:cNvSpPr>
          <p:nvPr>
            <p:ph idx="1"/>
          </p:nvPr>
        </p:nvSpPr>
        <p:spPr>
          <a:xfrm>
            <a:off x="3419061" y="2626404"/>
            <a:ext cx="7526307" cy="2700528"/>
          </a:xfrm>
        </p:spPr>
        <p:txBody>
          <a:bodyPr/>
          <a:lstStyle/>
          <a:p>
            <a:pPr algn="just"/>
            <a:r>
              <a:rPr lang="fa-IR" dirty="0"/>
              <a:t>وزارت تعاون، کار و رفاه اجتماعی موظف است در چهارچوب ماده (۹۶) قانون کار – </a:t>
            </a:r>
            <a:r>
              <a:rPr lang="fa-IR" dirty="0">
                <a:solidFill>
                  <a:srgbClr val="FF0000"/>
                </a:solidFill>
              </a:rPr>
              <a:t>مصوب ۱۳۶۵-، </a:t>
            </a:r>
            <a:r>
              <a:rPr lang="fa-IR" dirty="0"/>
              <a:t>کارگاه های مشمول قانون کار را از حیث رعایت ضوابط نگهداری، حمل و مصرف مواد خطرناک در محیط­های کار مورد بازرسی مستمر قرار دهد و در صورت مشاهده هرگونه تخلف، در چهارچوب </a:t>
            </a:r>
            <a:r>
              <a:rPr lang="fa-IR" dirty="0" err="1"/>
              <a:t>آيين­نامه</a:t>
            </a:r>
            <a:r>
              <a:rPr lang="fa-IR" dirty="0"/>
              <a:t> </a:t>
            </a:r>
            <a:r>
              <a:rPr lang="fa-IR" dirty="0" err="1"/>
              <a:t>كميته</a:t>
            </a:r>
            <a:r>
              <a:rPr lang="fa-IR" dirty="0"/>
              <a:t> حفاظت </a:t>
            </a:r>
            <a:r>
              <a:rPr lang="fa-IR" dirty="0" err="1"/>
              <a:t>فني</a:t>
            </a:r>
            <a:r>
              <a:rPr lang="fa-IR" dirty="0"/>
              <a:t> و بهداشت </a:t>
            </a:r>
            <a:r>
              <a:rPr lang="fa-IR" dirty="0" err="1"/>
              <a:t>كار</a:t>
            </a:r>
            <a:r>
              <a:rPr lang="fa-IR" dirty="0"/>
              <a:t> و سایر قوانین و مقررات مربوط اقدام مقتضی را اعمال نموده و حسب مورد براساس گروه ماده خطرناک موضوع را به واحد قانونی ذی­ربط گزارش دهد.</a:t>
            </a:r>
            <a:endParaRPr lang="en-US" dirty="0"/>
          </a:p>
        </p:txBody>
      </p:sp>
      <p:sp>
        <p:nvSpPr>
          <p:cNvPr id="5" name="Slide Number Placeholder 4">
            <a:extLst>
              <a:ext uri="{FF2B5EF4-FFF2-40B4-BE49-F238E27FC236}">
                <a16:creationId xmlns:a16="http://schemas.microsoft.com/office/drawing/2014/main" xmlns="" id="{343951CA-4AFB-49D6-9CCD-12021C1425FB}"/>
              </a:ext>
            </a:extLst>
          </p:cNvPr>
          <p:cNvSpPr>
            <a:spLocks noGrp="1"/>
          </p:cNvSpPr>
          <p:nvPr>
            <p:ph type="sldNum" sz="quarter" idx="12"/>
          </p:nvPr>
        </p:nvSpPr>
        <p:spPr/>
        <p:txBody>
          <a:bodyPr/>
          <a:lstStyle/>
          <a:p>
            <a:fld id="{48F63A3B-78C7-47BE-AE5E-E10140E04643}" type="slidenum">
              <a:rPr lang="en-US" smtClean="0"/>
              <a:t>175</a:t>
            </a:fld>
            <a:endParaRPr lang="en-US" dirty="0"/>
          </a:p>
        </p:txBody>
      </p:sp>
    </p:spTree>
    <p:extLst>
      <p:ext uri="{BB962C8B-B14F-4D97-AF65-F5344CB8AC3E}">
        <p14:creationId xmlns:p14="http://schemas.microsoft.com/office/powerpoint/2010/main" val="350841639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A2F30-525E-4C51-9859-F57291B97594}"/>
              </a:ext>
            </a:extLst>
          </p:cNvPr>
          <p:cNvSpPr>
            <a:spLocks noGrp="1"/>
          </p:cNvSpPr>
          <p:nvPr>
            <p:ph type="title"/>
          </p:nvPr>
        </p:nvSpPr>
        <p:spPr>
          <a:xfrm>
            <a:off x="4178808" y="951903"/>
            <a:ext cx="6766560" cy="768096"/>
          </a:xfrm>
        </p:spPr>
        <p:txBody>
          <a:bodyPr/>
          <a:lstStyle/>
          <a:p>
            <a:r>
              <a:rPr lang="fa-IR" dirty="0"/>
              <a:t>ماده ۵۰</a:t>
            </a:r>
            <a:endParaRPr lang="en-US" dirty="0"/>
          </a:p>
        </p:txBody>
      </p:sp>
      <p:sp>
        <p:nvSpPr>
          <p:cNvPr id="3" name="Content Placeholder 2">
            <a:extLst>
              <a:ext uri="{FF2B5EF4-FFF2-40B4-BE49-F238E27FC236}">
                <a16:creationId xmlns:a16="http://schemas.microsoft.com/office/drawing/2014/main" xmlns="" id="{76FF6B45-0B5C-467D-8A13-6AB3D228FC14}"/>
              </a:ext>
            </a:extLst>
          </p:cNvPr>
          <p:cNvSpPr>
            <a:spLocks noGrp="1"/>
          </p:cNvSpPr>
          <p:nvPr>
            <p:ph idx="1"/>
          </p:nvPr>
        </p:nvSpPr>
        <p:spPr>
          <a:xfrm>
            <a:off x="3445565" y="2255344"/>
            <a:ext cx="7499803" cy="2700528"/>
          </a:xfrm>
        </p:spPr>
        <p:txBody>
          <a:bodyPr/>
          <a:lstStyle/>
          <a:p>
            <a:pPr algn="just"/>
            <a:r>
              <a:rPr lang="fa-IR" dirty="0"/>
              <a:t>سازمان موظف است با همکاری دستگاه­های ذی­ربط، نسبت به تبیین حدود و وظایف هر یک از سازمان ها و نهادهای مسئول برای جلوگیری از وقوع حوادث و سوانح - در چهارچوب وظایف قانونی آنها- و تدوین </a:t>
            </a:r>
            <a:r>
              <a:rPr lang="fa-IR" dirty="0" err="1"/>
              <a:t>سازوکار</a:t>
            </a:r>
            <a:r>
              <a:rPr lang="fa-IR" dirty="0"/>
              <a:t> اجرایی مناسب در زمان سرقت، </a:t>
            </a:r>
            <a:r>
              <a:rPr lang="fa-IR" dirty="0" err="1"/>
              <a:t>مفقودشدن</a:t>
            </a:r>
            <a:r>
              <a:rPr lang="fa-IR" dirty="0"/>
              <a:t> و هرگونه سوء­استفاده احتمالی از مواد خطرناک اقدام نماید.</a:t>
            </a:r>
            <a:endParaRPr lang="en-US" dirty="0"/>
          </a:p>
        </p:txBody>
      </p:sp>
      <p:sp>
        <p:nvSpPr>
          <p:cNvPr id="5" name="Slide Number Placeholder 4">
            <a:extLst>
              <a:ext uri="{FF2B5EF4-FFF2-40B4-BE49-F238E27FC236}">
                <a16:creationId xmlns:a16="http://schemas.microsoft.com/office/drawing/2014/main" xmlns="" id="{6F51DE11-9106-42B2-AA97-1CB9D2487BB6}"/>
              </a:ext>
            </a:extLst>
          </p:cNvPr>
          <p:cNvSpPr>
            <a:spLocks noGrp="1"/>
          </p:cNvSpPr>
          <p:nvPr>
            <p:ph type="sldNum" sz="quarter" idx="12"/>
          </p:nvPr>
        </p:nvSpPr>
        <p:spPr/>
        <p:txBody>
          <a:bodyPr/>
          <a:lstStyle/>
          <a:p>
            <a:fld id="{48F63A3B-78C7-47BE-AE5E-E10140E04643}" type="slidenum">
              <a:rPr lang="en-US" smtClean="0"/>
              <a:t>176</a:t>
            </a:fld>
            <a:endParaRPr lang="en-US" dirty="0"/>
          </a:p>
        </p:txBody>
      </p:sp>
    </p:spTree>
    <p:extLst>
      <p:ext uri="{BB962C8B-B14F-4D97-AF65-F5344CB8AC3E}">
        <p14:creationId xmlns:p14="http://schemas.microsoft.com/office/powerpoint/2010/main" val="132078321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0AF9D1-C4A4-41CC-A426-7700D5E3E7A2}"/>
              </a:ext>
            </a:extLst>
          </p:cNvPr>
          <p:cNvSpPr>
            <a:spLocks noGrp="1"/>
          </p:cNvSpPr>
          <p:nvPr>
            <p:ph type="title"/>
          </p:nvPr>
        </p:nvSpPr>
        <p:spPr>
          <a:xfrm>
            <a:off x="4357050" y="1209040"/>
            <a:ext cx="6766560" cy="768096"/>
          </a:xfrm>
        </p:spPr>
        <p:txBody>
          <a:bodyPr/>
          <a:lstStyle/>
          <a:p>
            <a:r>
              <a:rPr lang="fa-IR" dirty="0"/>
              <a:t>ماده ۵۱</a:t>
            </a:r>
            <a:endParaRPr lang="en-US" dirty="0"/>
          </a:p>
        </p:txBody>
      </p:sp>
      <p:sp>
        <p:nvSpPr>
          <p:cNvPr id="3" name="Content Placeholder 2">
            <a:extLst>
              <a:ext uri="{FF2B5EF4-FFF2-40B4-BE49-F238E27FC236}">
                <a16:creationId xmlns:a16="http://schemas.microsoft.com/office/drawing/2014/main" xmlns="" id="{2EEAC0DE-C83D-436C-B036-84E25E89D143}"/>
              </a:ext>
            </a:extLst>
          </p:cNvPr>
          <p:cNvSpPr>
            <a:spLocks noGrp="1"/>
          </p:cNvSpPr>
          <p:nvPr>
            <p:ph idx="1"/>
          </p:nvPr>
        </p:nvSpPr>
        <p:spPr>
          <a:xfrm>
            <a:off x="3366052" y="2626404"/>
            <a:ext cx="7757558" cy="2700528"/>
          </a:xfrm>
        </p:spPr>
        <p:txBody>
          <a:bodyPr/>
          <a:lstStyle/>
          <a:p>
            <a:pPr algn="just"/>
            <a:r>
              <a:rPr lang="fa-IR" dirty="0" err="1"/>
              <a:t>کارگروه</a:t>
            </a:r>
            <a:r>
              <a:rPr lang="fa-IR" dirty="0"/>
              <a:t> مواد خطرناک با حضور نمایندگان </a:t>
            </a:r>
            <a:r>
              <a:rPr lang="fa-IR" dirty="0" err="1"/>
              <a:t>دستگاه‌های</a:t>
            </a:r>
            <a:r>
              <a:rPr lang="fa-IR" dirty="0"/>
              <a:t> موضوع بند (س) ماده (۱۴) قانون و </a:t>
            </a:r>
            <a:r>
              <a:rPr lang="fa-IR" dirty="0" err="1"/>
              <a:t>وزارتخانه­های</a:t>
            </a:r>
            <a:r>
              <a:rPr lang="fa-IR" dirty="0"/>
              <a:t> راه و </a:t>
            </a:r>
            <a:r>
              <a:rPr lang="fa-IR" dirty="0" err="1"/>
              <a:t>شهرسازی</a:t>
            </a:r>
            <a:r>
              <a:rPr lang="fa-IR" dirty="0"/>
              <a:t> و کشور و سازمان­های حفاظت </a:t>
            </a:r>
            <a:r>
              <a:rPr lang="fa-IR" dirty="0" err="1"/>
              <a:t>محیط­زیست</a:t>
            </a:r>
            <a:r>
              <a:rPr lang="fa-IR" dirty="0"/>
              <a:t>، ملی استاندارد ایران و مدیریت بحران کشور تشکیل می­گردد. </a:t>
            </a:r>
            <a:r>
              <a:rPr lang="fa-IR" dirty="0" err="1"/>
              <a:t>کارگروه</a:t>
            </a:r>
            <a:r>
              <a:rPr lang="fa-IR" dirty="0"/>
              <a:t> مذکور تهیه و ابلاغ دستورالعمل­های موردنیاز مربوط به این آیین­نامه، تدوین و </a:t>
            </a:r>
            <a:r>
              <a:rPr lang="fa-IR" dirty="0" err="1"/>
              <a:t>به­روزرسانی</a:t>
            </a:r>
            <a:r>
              <a:rPr lang="fa-IR" dirty="0"/>
              <a:t> فهرست مواد خطرناک و هماهنگی و نظارت بر </a:t>
            </a:r>
            <a:r>
              <a:rPr lang="fa-IR" dirty="0" err="1"/>
              <a:t>دستورالعمل‌هایی</a:t>
            </a:r>
            <a:r>
              <a:rPr lang="fa-IR" dirty="0"/>
              <a:t> که توسط دستگاه­های مسئول تهیه می­شود را بر عهده دارد. دبیرخانه </a:t>
            </a:r>
            <a:r>
              <a:rPr lang="fa-IR" dirty="0" err="1"/>
              <a:t>کارگروه</a:t>
            </a:r>
            <a:r>
              <a:rPr lang="fa-IR" dirty="0"/>
              <a:t> مواد خطرناک در سازمان مستقر و رییس این </a:t>
            </a:r>
            <a:r>
              <a:rPr lang="fa-IR" dirty="0" err="1"/>
              <a:t>کارگروه</a:t>
            </a:r>
            <a:r>
              <a:rPr lang="fa-IR" dirty="0"/>
              <a:t> رییس سازمان است.</a:t>
            </a:r>
            <a:endParaRPr lang="en-US" dirty="0"/>
          </a:p>
        </p:txBody>
      </p:sp>
      <p:sp>
        <p:nvSpPr>
          <p:cNvPr id="5" name="Slide Number Placeholder 4">
            <a:extLst>
              <a:ext uri="{FF2B5EF4-FFF2-40B4-BE49-F238E27FC236}">
                <a16:creationId xmlns:a16="http://schemas.microsoft.com/office/drawing/2014/main" xmlns="" id="{8373533D-A2AC-4D0D-81AD-055312A60618}"/>
              </a:ext>
            </a:extLst>
          </p:cNvPr>
          <p:cNvSpPr>
            <a:spLocks noGrp="1"/>
          </p:cNvSpPr>
          <p:nvPr>
            <p:ph type="sldNum" sz="quarter" idx="12"/>
          </p:nvPr>
        </p:nvSpPr>
        <p:spPr/>
        <p:txBody>
          <a:bodyPr/>
          <a:lstStyle/>
          <a:p>
            <a:fld id="{48F63A3B-78C7-47BE-AE5E-E10140E04643}" type="slidenum">
              <a:rPr lang="en-US" smtClean="0"/>
              <a:t>177</a:t>
            </a:fld>
            <a:endParaRPr lang="en-US" dirty="0"/>
          </a:p>
        </p:txBody>
      </p:sp>
    </p:spTree>
    <p:extLst>
      <p:ext uri="{BB962C8B-B14F-4D97-AF65-F5344CB8AC3E}">
        <p14:creationId xmlns:p14="http://schemas.microsoft.com/office/powerpoint/2010/main" val="1038272668"/>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E5064-C295-4525-8F40-39B34A7D2340}"/>
              </a:ext>
            </a:extLst>
          </p:cNvPr>
          <p:cNvSpPr>
            <a:spLocks noGrp="1"/>
          </p:cNvSpPr>
          <p:nvPr>
            <p:ph type="title"/>
          </p:nvPr>
        </p:nvSpPr>
        <p:spPr>
          <a:xfrm>
            <a:off x="4224528" y="1209040"/>
            <a:ext cx="6766560" cy="768096"/>
          </a:xfrm>
        </p:spPr>
        <p:txBody>
          <a:bodyPr/>
          <a:lstStyle/>
          <a:p>
            <a:r>
              <a:rPr lang="fa-IR" dirty="0"/>
              <a:t>ماده ۵۲</a:t>
            </a:r>
            <a:endParaRPr lang="en-US" dirty="0"/>
          </a:p>
        </p:txBody>
      </p:sp>
      <p:sp>
        <p:nvSpPr>
          <p:cNvPr id="3" name="Content Placeholder 2">
            <a:extLst>
              <a:ext uri="{FF2B5EF4-FFF2-40B4-BE49-F238E27FC236}">
                <a16:creationId xmlns:a16="http://schemas.microsoft.com/office/drawing/2014/main" xmlns="" id="{F2783E8A-6D21-42F9-96F9-5D1279F1C4D2}"/>
              </a:ext>
            </a:extLst>
          </p:cNvPr>
          <p:cNvSpPr>
            <a:spLocks noGrp="1"/>
          </p:cNvSpPr>
          <p:nvPr>
            <p:ph idx="1"/>
          </p:nvPr>
        </p:nvSpPr>
        <p:spPr>
          <a:xfrm>
            <a:off x="3339548" y="2454655"/>
            <a:ext cx="7651540" cy="2965483"/>
          </a:xfrm>
        </p:spPr>
        <p:txBody>
          <a:bodyPr/>
          <a:lstStyle/>
          <a:p>
            <a:pPr algn="just" rtl="1"/>
            <a:r>
              <a:rPr lang="fa-IR" dirty="0"/>
              <a:t>وزارت راه و </a:t>
            </a:r>
            <a:r>
              <a:rPr lang="fa-IR" dirty="0" err="1"/>
              <a:t>شهرسازی</a:t>
            </a:r>
            <a:r>
              <a:rPr lang="fa-IR" dirty="0"/>
              <a:t> موظف است ظرف شش ماه از تاریخ ابلاغ این </a:t>
            </a:r>
            <a:r>
              <a:rPr lang="fa-IR" dirty="0" err="1"/>
              <a:t>آیین‌نامه</a:t>
            </a:r>
            <a:r>
              <a:rPr lang="fa-IR" dirty="0"/>
              <a:t> با همکاری </a:t>
            </a:r>
            <a:r>
              <a:rPr lang="fa-IR" dirty="0" err="1"/>
              <a:t>کارگروه</a:t>
            </a:r>
            <a:r>
              <a:rPr lang="fa-IR" dirty="0"/>
              <a:t> مواد خطرناک و سازمان، نسبت به تهیه و </a:t>
            </a:r>
            <a:r>
              <a:rPr lang="fa-IR" dirty="0" err="1"/>
              <a:t>به­روزرسانی</a:t>
            </a:r>
            <a:r>
              <a:rPr lang="fa-IR" dirty="0"/>
              <a:t> دستورالعمل­های اجرایی حمل‌ و نقل </a:t>
            </a:r>
            <a:r>
              <a:rPr lang="fa-IR" dirty="0" err="1"/>
              <a:t>جاده‌ای</a:t>
            </a:r>
            <a:r>
              <a:rPr lang="fa-IR" dirty="0"/>
              <a:t>، دریایی، هوایی و </a:t>
            </a:r>
            <a:r>
              <a:rPr lang="fa-IR" dirty="0" err="1"/>
              <a:t>ریلی</a:t>
            </a:r>
            <a:r>
              <a:rPr lang="fa-IR" dirty="0"/>
              <a:t> مواد خطرناک اقدام نماید.</a:t>
            </a:r>
          </a:p>
          <a:p>
            <a:endParaRPr lang="en-US" dirty="0"/>
          </a:p>
        </p:txBody>
      </p:sp>
      <p:sp>
        <p:nvSpPr>
          <p:cNvPr id="5" name="Slide Number Placeholder 4">
            <a:extLst>
              <a:ext uri="{FF2B5EF4-FFF2-40B4-BE49-F238E27FC236}">
                <a16:creationId xmlns:a16="http://schemas.microsoft.com/office/drawing/2014/main" xmlns="" id="{03FCE0B4-F5AE-47D3-B45C-139DB74393CA}"/>
              </a:ext>
            </a:extLst>
          </p:cNvPr>
          <p:cNvSpPr>
            <a:spLocks noGrp="1"/>
          </p:cNvSpPr>
          <p:nvPr>
            <p:ph type="sldNum" sz="quarter" idx="12"/>
          </p:nvPr>
        </p:nvSpPr>
        <p:spPr/>
        <p:txBody>
          <a:bodyPr/>
          <a:lstStyle/>
          <a:p>
            <a:fld id="{48F63A3B-78C7-47BE-AE5E-E10140E04643}" type="slidenum">
              <a:rPr lang="en-US" smtClean="0"/>
              <a:t>178</a:t>
            </a:fld>
            <a:endParaRPr lang="en-US" dirty="0"/>
          </a:p>
        </p:txBody>
      </p:sp>
    </p:spTree>
    <p:extLst>
      <p:ext uri="{BB962C8B-B14F-4D97-AF65-F5344CB8AC3E}">
        <p14:creationId xmlns:p14="http://schemas.microsoft.com/office/powerpoint/2010/main" val="1340723546"/>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8671B0-AA44-4CB7-B78A-7EC1D5E739D2}"/>
              </a:ext>
            </a:extLst>
          </p:cNvPr>
          <p:cNvSpPr>
            <a:spLocks noGrp="1"/>
          </p:cNvSpPr>
          <p:nvPr>
            <p:ph type="title"/>
          </p:nvPr>
        </p:nvSpPr>
        <p:spPr>
          <a:xfrm>
            <a:off x="4178808" y="1057656"/>
            <a:ext cx="6766560" cy="768096"/>
          </a:xfrm>
        </p:spPr>
        <p:txBody>
          <a:bodyPr/>
          <a:lstStyle/>
          <a:p>
            <a:r>
              <a:rPr lang="fa-IR" dirty="0"/>
              <a:t>ماده ۵۳</a:t>
            </a:r>
            <a:endParaRPr lang="en-US" dirty="0"/>
          </a:p>
        </p:txBody>
      </p:sp>
      <p:sp>
        <p:nvSpPr>
          <p:cNvPr id="3" name="Content Placeholder 2">
            <a:extLst>
              <a:ext uri="{FF2B5EF4-FFF2-40B4-BE49-F238E27FC236}">
                <a16:creationId xmlns:a16="http://schemas.microsoft.com/office/drawing/2014/main" xmlns="" id="{D9156DBC-65DA-44C7-AF65-A5335F071E46}"/>
              </a:ext>
            </a:extLst>
          </p:cNvPr>
          <p:cNvSpPr>
            <a:spLocks noGrp="1"/>
          </p:cNvSpPr>
          <p:nvPr>
            <p:ph idx="1"/>
          </p:nvPr>
        </p:nvSpPr>
        <p:spPr>
          <a:xfrm>
            <a:off x="3419061" y="2334195"/>
            <a:ext cx="7572027" cy="2700528"/>
          </a:xfrm>
        </p:spPr>
        <p:txBody>
          <a:bodyPr/>
          <a:lstStyle/>
          <a:p>
            <a:pPr algn="just" rtl="1"/>
            <a:r>
              <a:rPr lang="fa-IR" dirty="0"/>
              <a:t>دستگاه­های اجرایی متولی این آیین­نامه موظفند پیشنهادهای مربوط به اعتبارات مورد نیاز اجرای </a:t>
            </a:r>
            <a:r>
              <a:rPr lang="fa-IR" dirty="0" err="1"/>
              <a:t>آیین‌نامه</a:t>
            </a:r>
            <a:r>
              <a:rPr lang="fa-IR" dirty="0"/>
              <a:t> را پس از تأیید سازمان، به سازمان برنامه و بودجه کشور برای پیش­بینی در لوایح بودجه سنواتی ارایه نمایند.</a:t>
            </a:r>
          </a:p>
          <a:p>
            <a:endParaRPr lang="en-US" dirty="0"/>
          </a:p>
        </p:txBody>
      </p:sp>
      <p:sp>
        <p:nvSpPr>
          <p:cNvPr id="4" name="Slide Number Placeholder 3">
            <a:extLst>
              <a:ext uri="{FF2B5EF4-FFF2-40B4-BE49-F238E27FC236}">
                <a16:creationId xmlns:a16="http://schemas.microsoft.com/office/drawing/2014/main" xmlns="" id="{FA7B99B8-BBB4-4D3B-8996-0795B244E466}"/>
              </a:ext>
            </a:extLst>
          </p:cNvPr>
          <p:cNvSpPr>
            <a:spLocks noGrp="1"/>
          </p:cNvSpPr>
          <p:nvPr>
            <p:ph type="sldNum" sz="quarter" idx="12"/>
          </p:nvPr>
        </p:nvSpPr>
        <p:spPr/>
        <p:txBody>
          <a:bodyPr/>
          <a:lstStyle/>
          <a:p>
            <a:fld id="{48F63A3B-78C7-47BE-AE5E-E10140E04643}" type="slidenum">
              <a:rPr lang="en-US" smtClean="0"/>
              <a:t>179</a:t>
            </a:fld>
            <a:endParaRPr lang="en-US" dirty="0"/>
          </a:p>
        </p:txBody>
      </p:sp>
    </p:spTree>
    <p:extLst>
      <p:ext uri="{BB962C8B-B14F-4D97-AF65-F5344CB8AC3E}">
        <p14:creationId xmlns:p14="http://schemas.microsoft.com/office/powerpoint/2010/main" val="2931580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B219B-7E3A-7E84-6386-37313F0CFB09}"/>
              </a:ext>
            </a:extLst>
          </p:cNvPr>
          <p:cNvSpPr>
            <a:spLocks noGrp="1"/>
          </p:cNvSpPr>
          <p:nvPr>
            <p:ph type="title"/>
          </p:nvPr>
        </p:nvSpPr>
        <p:spPr>
          <a:xfrm>
            <a:off x="99391" y="3429000"/>
            <a:ext cx="11993217" cy="2723277"/>
          </a:xfrm>
        </p:spPr>
        <p:txBody>
          <a:bodyPr/>
          <a:lstStyle/>
          <a:p>
            <a:pPr algn="just" rtl="1"/>
            <a:r>
              <a:rPr lang="fa-IR" sz="3200" dirty="0">
                <a:solidFill>
                  <a:schemeClr val="tx1"/>
                </a:solidFill>
              </a:rPr>
              <a:t>فهرست و اقسام مواد خطرناک که تحت هر یک از طبقات نه گانه فوق قرار </a:t>
            </a:r>
            <a:r>
              <a:rPr lang="fa-IR" sz="3200" dirty="0" err="1">
                <a:solidFill>
                  <a:schemeClr val="tx1"/>
                </a:solidFill>
              </a:rPr>
              <a:t>می‌گیرند</a:t>
            </a:r>
            <a:r>
              <a:rPr lang="fa-IR" sz="3200" dirty="0">
                <a:solidFill>
                  <a:schemeClr val="tx1"/>
                </a:solidFill>
              </a:rPr>
              <a:t> در</a:t>
            </a:r>
            <a:br>
              <a:rPr lang="fa-IR" sz="3200" dirty="0">
                <a:solidFill>
                  <a:schemeClr val="tx1"/>
                </a:solidFill>
              </a:rPr>
            </a:br>
            <a:r>
              <a:rPr lang="fa-IR" sz="3200" dirty="0">
                <a:solidFill>
                  <a:schemeClr val="tx1"/>
                </a:solidFill>
              </a:rPr>
              <a:t>ضمیمه «‌ز» این </a:t>
            </a:r>
            <a:r>
              <a:rPr lang="fa-IR" sz="3200" dirty="0" err="1">
                <a:solidFill>
                  <a:schemeClr val="tx1"/>
                </a:solidFill>
              </a:rPr>
              <a:t>آیین‌نامه</a:t>
            </a:r>
            <a:r>
              <a:rPr lang="fa-IR" sz="3200" dirty="0">
                <a:solidFill>
                  <a:schemeClr val="tx1"/>
                </a:solidFill>
              </a:rPr>
              <a:t> آمده است. همچنین در میان مواد </a:t>
            </a:r>
            <a:r>
              <a:rPr lang="fa-IR" sz="3200" dirty="0" err="1">
                <a:solidFill>
                  <a:schemeClr val="tx1"/>
                </a:solidFill>
              </a:rPr>
              <a:t>خطرناک‌موضوع</a:t>
            </a:r>
            <a:r>
              <a:rPr lang="fa-IR" sz="3200" dirty="0">
                <a:solidFill>
                  <a:schemeClr val="tx1"/>
                </a:solidFill>
              </a:rPr>
              <a:t> طبقات 2 و</a:t>
            </a:r>
            <a:br>
              <a:rPr lang="fa-IR" sz="3200" dirty="0">
                <a:solidFill>
                  <a:schemeClr val="tx1"/>
                </a:solidFill>
              </a:rPr>
            </a:br>
            <a:r>
              <a:rPr lang="fa-IR" sz="3200" dirty="0">
                <a:solidFill>
                  <a:schemeClr val="tx1"/>
                </a:solidFill>
              </a:rPr>
              <a:t>4، موادی وجود دارند که از حیث اهمیت خطر و نحوه حمل، علاوه بر مقررات کلی دارای</a:t>
            </a:r>
            <a:br>
              <a:rPr lang="fa-IR" sz="3200" dirty="0">
                <a:solidFill>
                  <a:schemeClr val="tx1"/>
                </a:solidFill>
              </a:rPr>
            </a:br>
            <a:r>
              <a:rPr lang="fa-IR" sz="3200" dirty="0">
                <a:solidFill>
                  <a:schemeClr val="tx1"/>
                </a:solidFill>
              </a:rPr>
              <a:t>شرایط خاصی هستند که شرح هر یک </a:t>
            </a:r>
            <a:r>
              <a:rPr lang="fa-IR" sz="3200" dirty="0" err="1">
                <a:solidFill>
                  <a:schemeClr val="tx1"/>
                </a:solidFill>
              </a:rPr>
              <a:t>از‌طبقات</a:t>
            </a:r>
            <a:r>
              <a:rPr lang="fa-IR" sz="3200" dirty="0">
                <a:solidFill>
                  <a:schemeClr val="tx1"/>
                </a:solidFill>
              </a:rPr>
              <a:t> مذکور به ترتیب در ضمیمه «ح» و «ط» این</a:t>
            </a:r>
            <a:r>
              <a:rPr lang="en-US" sz="3200" dirty="0">
                <a:solidFill>
                  <a:schemeClr val="tx1"/>
                </a:solidFill>
              </a:rPr>
              <a:t> </a:t>
            </a:r>
            <a:r>
              <a:rPr lang="fa-IR" sz="3200" dirty="0" err="1">
                <a:solidFill>
                  <a:schemeClr val="tx1"/>
                </a:solidFill>
              </a:rPr>
              <a:t>آیین‌نامه</a:t>
            </a:r>
            <a:r>
              <a:rPr lang="fa-IR" sz="3200" dirty="0">
                <a:solidFill>
                  <a:schemeClr val="tx1"/>
                </a:solidFill>
              </a:rPr>
              <a:t> آمده است.</a:t>
            </a:r>
            <a:endParaRPr lang="en-US" sz="3200" b="1" dirty="0">
              <a:solidFill>
                <a:schemeClr val="tx1"/>
              </a:solidFill>
              <a:latin typeface="Arial Black" panose="020B0604020202020204" pitchFamily="34" charset="0"/>
              <a:cs typeface="Arial Black" panose="020B0604020202020204" pitchFamily="34" charset="0"/>
            </a:endParaRPr>
          </a:p>
        </p:txBody>
      </p:sp>
      <p:sp>
        <p:nvSpPr>
          <p:cNvPr id="3" name="Title 1">
            <a:extLst>
              <a:ext uri="{FF2B5EF4-FFF2-40B4-BE49-F238E27FC236}">
                <a16:creationId xmlns:a16="http://schemas.microsoft.com/office/drawing/2014/main" xmlns="" id="{8BC256BC-F49B-4D37-B737-93236B0189A0}"/>
              </a:ext>
            </a:extLst>
          </p:cNvPr>
          <p:cNvSpPr txBox="1">
            <a:spLocks/>
          </p:cNvSpPr>
          <p:nvPr/>
        </p:nvSpPr>
        <p:spPr>
          <a:xfrm>
            <a:off x="8931965" y="417487"/>
            <a:ext cx="1510747" cy="1199278"/>
          </a:xfrm>
          <a:prstGeom prst="rect">
            <a:avLst/>
          </a:prstGeom>
        </p:spPr>
        <p:txBody>
          <a:bodyPr vert="horz" lIns="91440" tIns="45720" rIns="91440" bIns="45720" rtlCol="0" anchor="t">
            <a:no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r" rtl="1"/>
            <a:r>
              <a:rPr lang="fa-IR" sz="6000" dirty="0"/>
              <a:t>نکته</a:t>
            </a:r>
            <a:endParaRPr lang="en-US" sz="6000" dirty="0"/>
          </a:p>
        </p:txBody>
      </p:sp>
    </p:spTree>
    <p:extLst>
      <p:ext uri="{BB962C8B-B14F-4D97-AF65-F5344CB8AC3E}">
        <p14:creationId xmlns:p14="http://schemas.microsoft.com/office/powerpoint/2010/main" val="2952923800"/>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ED1C73-A716-4963-BE42-8A5079B4BF8F}"/>
              </a:ext>
            </a:extLst>
          </p:cNvPr>
          <p:cNvSpPr>
            <a:spLocks noGrp="1"/>
          </p:cNvSpPr>
          <p:nvPr>
            <p:ph type="title"/>
          </p:nvPr>
        </p:nvSpPr>
        <p:spPr>
          <a:xfrm>
            <a:off x="4178808" y="944924"/>
            <a:ext cx="6766560" cy="768096"/>
          </a:xfrm>
        </p:spPr>
        <p:txBody>
          <a:bodyPr/>
          <a:lstStyle/>
          <a:p>
            <a:r>
              <a:rPr lang="fa-IR" dirty="0"/>
              <a:t>ماده۵۴</a:t>
            </a:r>
            <a:endParaRPr lang="en-US" dirty="0"/>
          </a:p>
        </p:txBody>
      </p:sp>
      <p:sp>
        <p:nvSpPr>
          <p:cNvPr id="3" name="Content Placeholder 2">
            <a:extLst>
              <a:ext uri="{FF2B5EF4-FFF2-40B4-BE49-F238E27FC236}">
                <a16:creationId xmlns:a16="http://schemas.microsoft.com/office/drawing/2014/main" xmlns="" id="{B4C9F68E-BA37-44CA-85EB-A6C2E0CE8F32}"/>
              </a:ext>
            </a:extLst>
          </p:cNvPr>
          <p:cNvSpPr>
            <a:spLocks noGrp="1"/>
          </p:cNvSpPr>
          <p:nvPr>
            <p:ph idx="1"/>
          </p:nvPr>
        </p:nvSpPr>
        <p:spPr>
          <a:xfrm>
            <a:off x="3419061" y="2401117"/>
            <a:ext cx="7526307" cy="2700528"/>
          </a:xfrm>
        </p:spPr>
        <p:txBody>
          <a:bodyPr/>
          <a:lstStyle/>
          <a:p>
            <a:pPr algn="just"/>
            <a:r>
              <a:rPr lang="fa-IR" dirty="0"/>
              <a:t>مسئولیت تامین ایمنی و پاسخ به فرایند خرید، تولید، نگهداری و حمل و مصرف مواد خطرناک مرتبط با موارد نظامی در نیروهای مسلح به عهده نیروهای مسلح و تابع مقررات مربوط است و مشمول این </a:t>
            </a:r>
            <a:r>
              <a:rPr lang="fa-IR" dirty="0" err="1"/>
              <a:t>آیین‌نامه</a:t>
            </a:r>
            <a:r>
              <a:rPr lang="fa-IR" dirty="0"/>
              <a:t> نمی­باشد.</a:t>
            </a:r>
          </a:p>
          <a:p>
            <a:endParaRPr lang="en-US" dirty="0"/>
          </a:p>
        </p:txBody>
      </p:sp>
      <p:sp>
        <p:nvSpPr>
          <p:cNvPr id="4" name="Slide Number Placeholder 3">
            <a:extLst>
              <a:ext uri="{FF2B5EF4-FFF2-40B4-BE49-F238E27FC236}">
                <a16:creationId xmlns:a16="http://schemas.microsoft.com/office/drawing/2014/main" xmlns="" id="{3C740E32-A632-4710-9C24-A89079660077}"/>
              </a:ext>
            </a:extLst>
          </p:cNvPr>
          <p:cNvSpPr>
            <a:spLocks noGrp="1"/>
          </p:cNvSpPr>
          <p:nvPr>
            <p:ph type="sldNum" sz="quarter" idx="12"/>
          </p:nvPr>
        </p:nvSpPr>
        <p:spPr/>
        <p:txBody>
          <a:bodyPr/>
          <a:lstStyle/>
          <a:p>
            <a:fld id="{48F63A3B-78C7-47BE-AE5E-E10140E04643}" type="slidenum">
              <a:rPr lang="en-US" smtClean="0"/>
              <a:t>180</a:t>
            </a:fld>
            <a:endParaRPr lang="en-US" dirty="0"/>
          </a:p>
        </p:txBody>
      </p:sp>
    </p:spTree>
    <p:extLst>
      <p:ext uri="{BB962C8B-B14F-4D97-AF65-F5344CB8AC3E}">
        <p14:creationId xmlns:p14="http://schemas.microsoft.com/office/powerpoint/2010/main" val="3965707278"/>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C4329F-BE9D-4103-81F0-752D26AF708E}"/>
              </a:ext>
            </a:extLst>
          </p:cNvPr>
          <p:cNvSpPr>
            <a:spLocks noGrp="1"/>
          </p:cNvSpPr>
          <p:nvPr>
            <p:ph type="title"/>
          </p:nvPr>
        </p:nvSpPr>
        <p:spPr>
          <a:xfrm>
            <a:off x="4178808" y="1097413"/>
            <a:ext cx="6766560" cy="768096"/>
          </a:xfrm>
        </p:spPr>
        <p:txBody>
          <a:bodyPr/>
          <a:lstStyle/>
          <a:p>
            <a:r>
              <a:rPr lang="fa-IR" dirty="0"/>
              <a:t>ماده ۵۵</a:t>
            </a:r>
            <a:endParaRPr lang="en-US" dirty="0"/>
          </a:p>
        </p:txBody>
      </p:sp>
      <p:sp>
        <p:nvSpPr>
          <p:cNvPr id="3" name="Content Placeholder 2">
            <a:extLst>
              <a:ext uri="{FF2B5EF4-FFF2-40B4-BE49-F238E27FC236}">
                <a16:creationId xmlns:a16="http://schemas.microsoft.com/office/drawing/2014/main" xmlns="" id="{03F49B72-A187-4D55-841C-503DFA5C7310}"/>
              </a:ext>
            </a:extLst>
          </p:cNvPr>
          <p:cNvSpPr>
            <a:spLocks noGrp="1"/>
          </p:cNvSpPr>
          <p:nvPr>
            <p:ph idx="1"/>
          </p:nvPr>
        </p:nvSpPr>
        <p:spPr>
          <a:xfrm>
            <a:off x="3392557" y="2560143"/>
            <a:ext cx="7598531" cy="2700528"/>
          </a:xfrm>
        </p:spPr>
        <p:txBody>
          <a:bodyPr/>
          <a:lstStyle/>
          <a:p>
            <a:pPr algn="just" rtl="1"/>
            <a:r>
              <a:rPr lang="fa-IR" dirty="0"/>
              <a:t>نظارت بر حسن اجرای این </a:t>
            </a:r>
            <a:r>
              <a:rPr lang="fa-IR" dirty="0" err="1"/>
              <a:t>آیین‌نامه</a:t>
            </a:r>
            <a:r>
              <a:rPr lang="fa-IR" dirty="0"/>
              <a:t> برعهده سازمان است و تمامی دستگاه­های </a:t>
            </a:r>
            <a:r>
              <a:rPr lang="fa-IR" dirty="0" err="1"/>
              <a:t>ذی‌ربط</a:t>
            </a:r>
            <a:r>
              <a:rPr lang="fa-IR" dirty="0"/>
              <a:t> در حوزه کاری خود موظف به نظارت دقیق در این زمینه بوده و موظفند گزارش نظارت خود را به‌ طور سالانه مطابق قالب درخواستی به سازمان منعکس نمایند.  </a:t>
            </a:r>
          </a:p>
          <a:p>
            <a:pPr algn="just" rtl="1"/>
            <a:endParaRPr lang="fa-IR" dirty="0"/>
          </a:p>
          <a:p>
            <a:pPr algn="just" rtl="1"/>
            <a:endParaRPr lang="fa-IR" dirty="0"/>
          </a:p>
          <a:p>
            <a:pPr algn="just" rtl="1"/>
            <a:endParaRPr lang="fa-IR" dirty="0"/>
          </a:p>
          <a:p>
            <a:pPr algn="ctr" rtl="1"/>
            <a:r>
              <a:rPr lang="fa-IR" b="1" dirty="0">
                <a:effectLst/>
              </a:rPr>
              <a:t>محمد </a:t>
            </a:r>
            <a:r>
              <a:rPr lang="fa-IR" b="1" dirty="0" err="1">
                <a:effectLst/>
              </a:rPr>
              <a:t>مخبـر</a:t>
            </a:r>
            <a:r>
              <a:rPr lang="fa-IR" b="1" dirty="0">
                <a:effectLst/>
              </a:rPr>
              <a:t> معاون اول </a:t>
            </a:r>
            <a:r>
              <a:rPr lang="fa-IR" b="1" dirty="0" err="1">
                <a:effectLst/>
              </a:rPr>
              <a:t>رييس</a:t>
            </a:r>
            <a:r>
              <a:rPr lang="fa-IR" b="1" dirty="0">
                <a:effectLst/>
              </a:rPr>
              <a:t> ­جمهور</a:t>
            </a:r>
            <a:endParaRPr lang="fa-IR" dirty="0">
              <a:effectLst/>
            </a:endParaRPr>
          </a:p>
          <a:p>
            <a:endParaRPr lang="en-US" dirty="0"/>
          </a:p>
        </p:txBody>
      </p:sp>
      <p:sp>
        <p:nvSpPr>
          <p:cNvPr id="5" name="Slide Number Placeholder 4">
            <a:extLst>
              <a:ext uri="{FF2B5EF4-FFF2-40B4-BE49-F238E27FC236}">
                <a16:creationId xmlns:a16="http://schemas.microsoft.com/office/drawing/2014/main" xmlns="" id="{C8DB4522-ED1A-42E5-8639-EE72FD4CEDFA}"/>
              </a:ext>
            </a:extLst>
          </p:cNvPr>
          <p:cNvSpPr>
            <a:spLocks noGrp="1"/>
          </p:cNvSpPr>
          <p:nvPr>
            <p:ph type="sldNum" sz="quarter" idx="12"/>
          </p:nvPr>
        </p:nvSpPr>
        <p:spPr/>
        <p:txBody>
          <a:bodyPr/>
          <a:lstStyle/>
          <a:p>
            <a:fld id="{48F63A3B-78C7-47BE-AE5E-E10140E04643}" type="slidenum">
              <a:rPr lang="en-US" smtClean="0"/>
              <a:t>181</a:t>
            </a:fld>
            <a:endParaRPr lang="en-US" dirty="0"/>
          </a:p>
        </p:txBody>
      </p:sp>
    </p:spTree>
    <p:extLst>
      <p:ext uri="{BB962C8B-B14F-4D97-AF65-F5344CB8AC3E}">
        <p14:creationId xmlns:p14="http://schemas.microsoft.com/office/powerpoint/2010/main" val="40345473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AB426-5B7C-607E-D413-5D2C9495CC0A}"/>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xmlns="" id="{B787DFD8-D262-D485-B1F2-817C5A0928C5}"/>
              </a:ext>
            </a:extLst>
          </p:cNvPr>
          <p:cNvSpPr>
            <a:spLocks noGrp="1"/>
          </p:cNvSpPr>
          <p:nvPr>
            <p:ph type="subTitle" idx="1"/>
          </p:nvPr>
        </p:nvSpPr>
        <p:spPr>
          <a:xfrm>
            <a:off x="1545336" y="3721476"/>
            <a:ext cx="4169664" cy="1274594"/>
          </a:xfrm>
        </p:spPr>
        <p:txBody>
          <a:bodyPr/>
          <a:lstStyle/>
          <a:p>
            <a:r>
              <a:rPr lang="en-US" dirty="0"/>
              <a:t>Javad </a:t>
            </a:r>
            <a:r>
              <a:rPr lang="en-US" dirty="0" err="1"/>
              <a:t>barazande</a:t>
            </a:r>
            <a:endParaRPr lang="en-US" dirty="0"/>
          </a:p>
          <a:p>
            <a:r>
              <a:rPr lang="en-US" dirty="0"/>
              <a:t>qomoh1@yahoo.com</a:t>
            </a:r>
          </a:p>
        </p:txBody>
      </p:sp>
    </p:spTree>
    <p:extLst>
      <p:ext uri="{BB962C8B-B14F-4D97-AF65-F5344CB8AC3E}">
        <p14:creationId xmlns:p14="http://schemas.microsoft.com/office/powerpoint/2010/main" val="1003962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76AB07-F9F1-41A3-B55C-DCCF8EE63929}"/>
              </a:ext>
            </a:extLst>
          </p:cNvPr>
          <p:cNvSpPr>
            <a:spLocks noGrp="1"/>
          </p:cNvSpPr>
          <p:nvPr>
            <p:ph type="title"/>
          </p:nvPr>
        </p:nvSpPr>
        <p:spPr>
          <a:xfrm>
            <a:off x="4224528" y="897503"/>
            <a:ext cx="6766560" cy="768096"/>
          </a:xfrm>
        </p:spPr>
        <p:txBody>
          <a:bodyPr/>
          <a:lstStyle/>
          <a:p>
            <a:pPr algn="r" rtl="1"/>
            <a:r>
              <a:rPr lang="fa-IR" sz="4000" dirty="0"/>
              <a:t>ماده 2</a:t>
            </a:r>
            <a:endParaRPr lang="en-US" sz="4000" dirty="0"/>
          </a:p>
        </p:txBody>
      </p:sp>
      <p:sp>
        <p:nvSpPr>
          <p:cNvPr id="3" name="Content Placeholder 2">
            <a:extLst>
              <a:ext uri="{FF2B5EF4-FFF2-40B4-BE49-F238E27FC236}">
                <a16:creationId xmlns:a16="http://schemas.microsoft.com/office/drawing/2014/main" xmlns="" id="{D910525C-B239-4521-8EE9-D09C2C76372D}"/>
              </a:ext>
            </a:extLst>
          </p:cNvPr>
          <p:cNvSpPr>
            <a:spLocks noGrp="1"/>
          </p:cNvSpPr>
          <p:nvPr>
            <p:ph idx="1"/>
          </p:nvPr>
        </p:nvSpPr>
        <p:spPr>
          <a:xfrm>
            <a:off x="980661" y="2599679"/>
            <a:ext cx="10458483" cy="2277121"/>
          </a:xfrm>
        </p:spPr>
        <p:txBody>
          <a:bodyPr/>
          <a:lstStyle/>
          <a:p>
            <a:pPr algn="just"/>
            <a:r>
              <a:rPr lang="fa-IR" sz="2800" dirty="0"/>
              <a:t>انجام هر گونه عملیات حمل و نقل </a:t>
            </a:r>
            <a:r>
              <a:rPr lang="fa-IR" sz="2800" dirty="0" err="1"/>
              <a:t>جاده‌ای</a:t>
            </a:r>
            <a:r>
              <a:rPr lang="fa-IR" sz="2800" dirty="0"/>
              <a:t> مواد خطرناک از </a:t>
            </a:r>
            <a:r>
              <a:rPr lang="fa-IR" sz="2800" dirty="0" err="1"/>
              <a:t>نقطه‌ای</a:t>
            </a:r>
            <a:r>
              <a:rPr lang="fa-IR" sz="2800" dirty="0"/>
              <a:t> به نقطه دیگر در داخل کشور مستلزم رعایت مقررات و ضوابط مندرج </a:t>
            </a:r>
            <a:r>
              <a:rPr lang="fa-IR" sz="2800" dirty="0" err="1"/>
              <a:t>در‌این</a:t>
            </a:r>
            <a:r>
              <a:rPr lang="fa-IR" sz="2800" dirty="0"/>
              <a:t> </a:t>
            </a:r>
            <a:r>
              <a:rPr lang="fa-IR" sz="2800" dirty="0" err="1"/>
              <a:t>آیین‌نامه</a:t>
            </a:r>
            <a:r>
              <a:rPr lang="fa-IR" sz="2800" dirty="0"/>
              <a:t> </a:t>
            </a:r>
            <a:r>
              <a:rPr lang="fa-IR" sz="2800" dirty="0" err="1"/>
              <a:t>می‌باشد</a:t>
            </a:r>
            <a:r>
              <a:rPr lang="fa-IR" sz="2800" dirty="0"/>
              <a:t>:</a:t>
            </a:r>
            <a:br>
              <a:rPr lang="fa-IR" sz="2800" dirty="0"/>
            </a:br>
            <a:r>
              <a:rPr lang="fa-IR" sz="2800" dirty="0"/>
              <a:t>‌تبصره - برنامه زمان بندی و مراحل اجرای مفاد </a:t>
            </a:r>
            <a:r>
              <a:rPr lang="fa-IR" sz="2800" dirty="0" err="1"/>
              <a:t>آیین‌نامه</a:t>
            </a:r>
            <a:r>
              <a:rPr lang="fa-IR" sz="2800" dirty="0"/>
              <a:t> به شرح زیر است:</a:t>
            </a:r>
            <a:endParaRPr lang="en-US" sz="2800" dirty="0"/>
          </a:p>
        </p:txBody>
      </p:sp>
      <p:sp>
        <p:nvSpPr>
          <p:cNvPr id="5" name="Slide Number Placeholder 4">
            <a:extLst>
              <a:ext uri="{FF2B5EF4-FFF2-40B4-BE49-F238E27FC236}">
                <a16:creationId xmlns:a16="http://schemas.microsoft.com/office/drawing/2014/main" xmlns="" id="{4B29C8AC-75C1-4392-B302-5D5C34D99685}"/>
              </a:ext>
            </a:extLst>
          </p:cNvPr>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3055739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C0E88C-3F2B-40C4-8AD9-665382FBD935}"/>
              </a:ext>
            </a:extLst>
          </p:cNvPr>
          <p:cNvSpPr>
            <a:spLocks noGrp="1"/>
          </p:cNvSpPr>
          <p:nvPr>
            <p:ph type="title"/>
          </p:nvPr>
        </p:nvSpPr>
        <p:spPr>
          <a:xfrm>
            <a:off x="410816" y="848536"/>
            <a:ext cx="11430001" cy="1313909"/>
          </a:xfrm>
        </p:spPr>
        <p:txBody>
          <a:bodyPr/>
          <a:lstStyle/>
          <a:p>
            <a:pPr marL="457200" indent="-457200" algn="r" rtl="1">
              <a:buFont typeface="Arial" panose="020B0604020202020204" pitchFamily="34" charset="0"/>
              <a:buChar char="•"/>
            </a:pPr>
            <a:r>
              <a:rPr lang="fa-IR" sz="3600" dirty="0" err="1">
                <a:cs typeface="B Titr" panose="00000700000000000000" pitchFamily="2" charset="-78"/>
              </a:rPr>
              <a:t>آیین‌نامه</a:t>
            </a:r>
            <a:r>
              <a:rPr lang="fa-IR" sz="3600" dirty="0">
                <a:cs typeface="B Titr" panose="00000700000000000000" pitchFamily="2" charset="-78"/>
              </a:rPr>
              <a:t> اجرایی بند (س) ماده (۱۴) قانون مدیریت بحران کشور</a:t>
            </a:r>
            <a:br>
              <a:rPr lang="fa-IR" sz="3600" dirty="0">
                <a:cs typeface="B Titr" panose="00000700000000000000" pitchFamily="2" charset="-78"/>
              </a:rPr>
            </a:br>
            <a:r>
              <a:rPr lang="fa-IR" sz="3600" dirty="0" err="1">
                <a:cs typeface="B Titr" panose="00000700000000000000" pitchFamily="2" charset="-78"/>
                <a:hlinkClick r:id="rId2" action="ppaction://hlinksldjump"/>
              </a:rPr>
              <a:t>آیین‌نامه</a:t>
            </a:r>
            <a:r>
              <a:rPr lang="fa-IR" sz="3600" dirty="0">
                <a:cs typeface="B Titr" panose="00000700000000000000" pitchFamily="2" charset="-78"/>
                <a:hlinkClick r:id="rId2" action="ppaction://hlinksldjump"/>
              </a:rPr>
              <a:t> اجرایی حمل </a:t>
            </a:r>
            <a:r>
              <a:rPr lang="fa-IR" sz="3600" dirty="0" err="1">
                <a:cs typeface="B Titr" panose="00000700000000000000" pitchFamily="2" charset="-78"/>
                <a:hlinkClick r:id="rId2" action="ppaction://hlinksldjump"/>
              </a:rPr>
              <a:t>ونقل</a:t>
            </a:r>
            <a:r>
              <a:rPr lang="fa-IR" sz="3600" dirty="0">
                <a:cs typeface="B Titr" panose="00000700000000000000" pitchFamily="2" charset="-78"/>
                <a:hlinkClick r:id="rId2" action="ppaction://hlinksldjump"/>
              </a:rPr>
              <a:t> </a:t>
            </a:r>
            <a:r>
              <a:rPr lang="fa-IR" sz="3600" dirty="0" err="1">
                <a:cs typeface="B Titr" panose="00000700000000000000" pitchFamily="2" charset="-78"/>
                <a:hlinkClick r:id="rId2" action="ppaction://hlinksldjump"/>
              </a:rPr>
              <a:t>جاده‌ای</a:t>
            </a:r>
            <a:r>
              <a:rPr lang="fa-IR" sz="3600" dirty="0">
                <a:cs typeface="B Titr" panose="00000700000000000000" pitchFamily="2" charset="-78"/>
                <a:hlinkClick r:id="rId2" action="ppaction://hlinksldjump"/>
              </a:rPr>
              <a:t> مواد خطرناک</a:t>
            </a:r>
            <a:r>
              <a:rPr lang="fa-IR" dirty="0">
                <a:cs typeface="B Titr" panose="00000700000000000000" pitchFamily="2" charset="-78"/>
              </a:rPr>
              <a:t/>
            </a:r>
            <a:br>
              <a:rPr lang="fa-IR" dirty="0">
                <a:cs typeface="B Titr" panose="00000700000000000000" pitchFamily="2" charset="-78"/>
              </a:rPr>
            </a:b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47D865E3-BD64-45D4-974B-1AB69EA79287}"/>
              </a:ext>
            </a:extLst>
          </p:cNvPr>
          <p:cNvSpPr>
            <a:spLocks noGrp="1"/>
          </p:cNvSpPr>
          <p:nvPr>
            <p:ph idx="1"/>
          </p:nvPr>
        </p:nvSpPr>
        <p:spPr>
          <a:xfrm>
            <a:off x="-87948" y="2663682"/>
            <a:ext cx="11489635" cy="3237582"/>
          </a:xfrm>
        </p:spPr>
        <p:txBody>
          <a:bodyPr/>
          <a:lstStyle/>
          <a:p>
            <a:pPr marL="457200" indent="-457200" algn="r" rtl="1">
              <a:buFont typeface="Arial" panose="020B0604020202020204" pitchFamily="34" charset="0"/>
              <a:buChar char="•"/>
            </a:pPr>
            <a:r>
              <a:rPr lang="fa-IR" sz="3200" dirty="0">
                <a:solidFill>
                  <a:srgbClr val="FF0000"/>
                </a:solidFill>
                <a:cs typeface="B Titr" panose="00000700000000000000" pitchFamily="2" charset="-78"/>
                <a:hlinkClick r:id="rId3">
                  <a:extLst>
                    <a:ext uri="{A12FA001-AC4F-418D-AE19-62706E023703}">
                      <ahyp:hlinkClr xmlns:ahyp="http://schemas.microsoft.com/office/drawing/2018/hyperlinkcolor" xmlns="" val="tx"/>
                    </a:ext>
                  </a:extLst>
                </a:hlinkClick>
              </a:rPr>
              <a:t>دستورالعمل حمل و نقل جاده ای مواد شیمیایی و سموم</a:t>
            </a:r>
            <a:endParaRPr lang="fa-IR" sz="3200" dirty="0">
              <a:solidFill>
                <a:srgbClr val="FF0000"/>
              </a:solidFill>
              <a:cs typeface="B Titr" panose="00000700000000000000" pitchFamily="2" charset="-78"/>
            </a:endParaRPr>
          </a:p>
          <a:p>
            <a:pPr marL="457200" indent="-457200" algn="just" rtl="1">
              <a:buFont typeface="Arial" panose="020B0604020202020204" pitchFamily="34" charset="0"/>
              <a:buChar char="•"/>
            </a:pPr>
            <a:r>
              <a:rPr lang="fa-IR" sz="3200" dirty="0">
                <a:solidFill>
                  <a:srgbClr val="FF0000"/>
                </a:solidFill>
                <a:cs typeface="B Titr" panose="00000700000000000000" pitchFamily="2" charset="-78"/>
              </a:rPr>
              <a:t>آیین نامه اجرایی حمل و نقل جاده ای مواد خطرناک (مصوب22/2/1380 هیات وزیران) به استناد ماده 14 اصلاحی قانون رسیدگی به تخلفات و اخذ جرایم رانندگی مصوب 1376</a:t>
            </a:r>
            <a:endParaRPr lang="en-US" sz="3200" dirty="0">
              <a:solidFill>
                <a:srgbClr val="FF0000"/>
              </a:solidFill>
              <a:cs typeface="B Titr" panose="00000700000000000000" pitchFamily="2" charset="-78"/>
            </a:endParaRPr>
          </a:p>
        </p:txBody>
      </p:sp>
    </p:spTree>
    <p:extLst>
      <p:ext uri="{BB962C8B-B14F-4D97-AF65-F5344CB8AC3E}">
        <p14:creationId xmlns:p14="http://schemas.microsoft.com/office/powerpoint/2010/main" val="2993306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68CCE6-3D17-4E58-B648-C22C1E88A907}"/>
              </a:ext>
            </a:extLst>
          </p:cNvPr>
          <p:cNvSpPr>
            <a:spLocks noGrp="1"/>
          </p:cNvSpPr>
          <p:nvPr>
            <p:ph type="title"/>
          </p:nvPr>
        </p:nvSpPr>
        <p:spPr>
          <a:xfrm>
            <a:off x="4178808" y="1209040"/>
            <a:ext cx="6766560" cy="768096"/>
          </a:xfrm>
        </p:spPr>
        <p:txBody>
          <a:bodyPr/>
          <a:lstStyle/>
          <a:p>
            <a:pPr algn="r" rtl="1"/>
            <a:r>
              <a:rPr lang="fa-IR" sz="4400" dirty="0"/>
              <a:t>مراحل اجرای مفاد </a:t>
            </a:r>
            <a:r>
              <a:rPr lang="fa-IR" sz="4400" dirty="0" err="1"/>
              <a:t>آیین‌نامه</a:t>
            </a:r>
            <a:endParaRPr lang="en-US" dirty="0"/>
          </a:p>
        </p:txBody>
      </p:sp>
      <p:sp>
        <p:nvSpPr>
          <p:cNvPr id="3" name="Content Placeholder 2">
            <a:extLst>
              <a:ext uri="{FF2B5EF4-FFF2-40B4-BE49-F238E27FC236}">
                <a16:creationId xmlns:a16="http://schemas.microsoft.com/office/drawing/2014/main" xmlns="" id="{86155362-CF16-46EA-9806-D446674D27D8}"/>
              </a:ext>
            </a:extLst>
          </p:cNvPr>
          <p:cNvSpPr>
            <a:spLocks noGrp="1"/>
          </p:cNvSpPr>
          <p:nvPr>
            <p:ph idx="1"/>
          </p:nvPr>
        </p:nvSpPr>
        <p:spPr>
          <a:xfrm>
            <a:off x="556591" y="3222752"/>
            <a:ext cx="10434497" cy="2700528"/>
          </a:xfrm>
        </p:spPr>
        <p:txBody>
          <a:bodyPr/>
          <a:lstStyle/>
          <a:p>
            <a:pPr algn="just"/>
            <a:r>
              <a:rPr lang="fa-IR" sz="3200" dirty="0"/>
              <a:t>1- کلیه شرایط و ضوابط مربوط به فصول اول و دوم این </a:t>
            </a:r>
            <a:r>
              <a:rPr lang="fa-IR" sz="3200" dirty="0" err="1"/>
              <a:t>آیین‌نامه</a:t>
            </a:r>
            <a:r>
              <a:rPr lang="fa-IR" sz="3200" dirty="0"/>
              <a:t> در خصوص کلیات </a:t>
            </a:r>
            <a:r>
              <a:rPr lang="fa-IR" sz="3200" dirty="0" err="1"/>
              <a:t>ومقررات</a:t>
            </a:r>
            <a:r>
              <a:rPr lang="fa-IR" sz="3200" dirty="0"/>
              <a:t> مربوط به عملیات بارگیری، حمل و نقل و </a:t>
            </a:r>
            <a:r>
              <a:rPr lang="fa-IR" sz="3200" dirty="0" err="1"/>
              <a:t>باراندازی‌مواد</a:t>
            </a:r>
            <a:r>
              <a:rPr lang="fa-IR" sz="3200" dirty="0"/>
              <a:t> خطرناک پس از تصویب </a:t>
            </a:r>
            <a:r>
              <a:rPr lang="fa-IR" sz="3200" dirty="0" err="1"/>
              <a:t>آیین‌نامه</a:t>
            </a:r>
            <a:r>
              <a:rPr lang="fa-IR" sz="3200" dirty="0"/>
              <a:t> لازم </a:t>
            </a:r>
            <a:r>
              <a:rPr lang="fa-IR" sz="3200" dirty="0" err="1"/>
              <a:t>الاجراء</a:t>
            </a:r>
            <a:r>
              <a:rPr lang="fa-IR" sz="3200" dirty="0"/>
              <a:t> </a:t>
            </a:r>
            <a:r>
              <a:rPr lang="fa-IR" sz="3200" dirty="0" err="1"/>
              <a:t>می‌باشد</a:t>
            </a:r>
            <a:r>
              <a:rPr lang="fa-IR" sz="3200" dirty="0"/>
              <a:t>.</a:t>
            </a:r>
            <a:br>
              <a:rPr lang="fa-IR" sz="3200" dirty="0"/>
            </a:br>
            <a:endParaRPr lang="en-US" sz="3200" dirty="0"/>
          </a:p>
        </p:txBody>
      </p:sp>
      <p:sp>
        <p:nvSpPr>
          <p:cNvPr id="5" name="Slide Number Placeholder 4">
            <a:extLst>
              <a:ext uri="{FF2B5EF4-FFF2-40B4-BE49-F238E27FC236}">
                <a16:creationId xmlns:a16="http://schemas.microsoft.com/office/drawing/2014/main" xmlns="" id="{D19DEB7A-C44F-4680-A55D-223A9D630AF4}"/>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3823652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32A364-4194-49D4-AABA-D326AB3FF618}"/>
              </a:ext>
            </a:extLst>
          </p:cNvPr>
          <p:cNvSpPr>
            <a:spLocks noGrp="1"/>
          </p:cNvSpPr>
          <p:nvPr>
            <p:ph type="title"/>
          </p:nvPr>
        </p:nvSpPr>
        <p:spPr>
          <a:xfrm>
            <a:off x="4224528" y="1209040"/>
            <a:ext cx="6766560" cy="768096"/>
          </a:xfrm>
        </p:spPr>
        <p:txBody>
          <a:bodyPr/>
          <a:lstStyle/>
          <a:p>
            <a:pPr algn="r" rtl="1"/>
            <a:r>
              <a:rPr lang="fa-IR" sz="4400" dirty="0"/>
              <a:t>مراحل اجرای مفاد </a:t>
            </a:r>
            <a:r>
              <a:rPr lang="fa-IR" sz="4400" dirty="0" err="1"/>
              <a:t>آیین‌نامه</a:t>
            </a:r>
            <a:endParaRPr lang="en-US" dirty="0"/>
          </a:p>
        </p:txBody>
      </p:sp>
      <p:sp>
        <p:nvSpPr>
          <p:cNvPr id="3" name="Content Placeholder 2">
            <a:extLst>
              <a:ext uri="{FF2B5EF4-FFF2-40B4-BE49-F238E27FC236}">
                <a16:creationId xmlns:a16="http://schemas.microsoft.com/office/drawing/2014/main" xmlns="" id="{A002CB0E-9FAC-496A-B207-A6CB90D3193B}"/>
              </a:ext>
            </a:extLst>
          </p:cNvPr>
          <p:cNvSpPr>
            <a:spLocks noGrp="1"/>
          </p:cNvSpPr>
          <p:nvPr>
            <p:ph idx="1"/>
          </p:nvPr>
        </p:nvSpPr>
        <p:spPr>
          <a:xfrm>
            <a:off x="198782" y="3222752"/>
            <a:ext cx="11734137" cy="2700528"/>
          </a:xfrm>
        </p:spPr>
        <p:txBody>
          <a:bodyPr/>
          <a:lstStyle/>
          <a:p>
            <a:pPr algn="just"/>
            <a:r>
              <a:rPr lang="fa-IR" sz="3200" dirty="0"/>
              <a:t>2- کلیه شرایط و ضوابط فصل سوم </a:t>
            </a:r>
            <a:r>
              <a:rPr lang="fa-IR" sz="3200" dirty="0" err="1"/>
              <a:t>آیین‌نامه</a:t>
            </a:r>
            <a:r>
              <a:rPr lang="fa-IR" sz="3200" dirty="0"/>
              <a:t> در خصوص مقررات مربوط به وسایل نقلیه حامل مواد خطرناک حداکثر تا 1 سال پس از تاریخ </a:t>
            </a:r>
            <a:r>
              <a:rPr lang="fa-IR" sz="3200" dirty="0" err="1"/>
              <a:t>تصویب‌آیین‌نامه</a:t>
            </a:r>
            <a:r>
              <a:rPr lang="fa-IR" sz="3200" dirty="0"/>
              <a:t> لازم </a:t>
            </a:r>
            <a:r>
              <a:rPr lang="fa-IR" sz="3200" dirty="0" err="1"/>
              <a:t>الاجراء</a:t>
            </a:r>
            <a:r>
              <a:rPr lang="fa-IR" sz="3200" dirty="0"/>
              <a:t> </a:t>
            </a:r>
            <a:r>
              <a:rPr lang="fa-IR" sz="3200" dirty="0" err="1"/>
              <a:t>می‌باشد</a:t>
            </a:r>
            <a:r>
              <a:rPr lang="fa-IR" sz="3200" dirty="0"/>
              <a:t>. با وجود این مهلت رعایت مقررات مربوط به فصل سوم برای وسایل نقلیه حامل مواد سوختی در کشور 2 سال پس </a:t>
            </a:r>
            <a:r>
              <a:rPr lang="fa-IR" sz="3200" dirty="0" err="1"/>
              <a:t>از‌تصویب</a:t>
            </a:r>
            <a:r>
              <a:rPr lang="fa-IR" sz="3200" dirty="0"/>
              <a:t> </a:t>
            </a:r>
            <a:r>
              <a:rPr lang="fa-IR" sz="3200" dirty="0" err="1"/>
              <a:t>آیین‌نامه</a:t>
            </a:r>
            <a:r>
              <a:rPr lang="fa-IR" sz="3200" dirty="0"/>
              <a:t> است.</a:t>
            </a:r>
            <a:endParaRPr lang="en-US" sz="3200" dirty="0"/>
          </a:p>
        </p:txBody>
      </p:sp>
      <p:sp>
        <p:nvSpPr>
          <p:cNvPr id="5" name="Slide Number Placeholder 4">
            <a:extLst>
              <a:ext uri="{FF2B5EF4-FFF2-40B4-BE49-F238E27FC236}">
                <a16:creationId xmlns:a16="http://schemas.microsoft.com/office/drawing/2014/main" xmlns="" id="{AF38DF8E-CAA8-4D9E-9304-82E24E92E10E}"/>
              </a:ext>
            </a:extLst>
          </p:cNvPr>
          <p:cNvSpPr>
            <a:spLocks noGrp="1"/>
          </p:cNvSpPr>
          <p:nvPr>
            <p:ph type="sldNum" sz="quarter" idx="12"/>
          </p:nvPr>
        </p:nvSpPr>
        <p:spPr/>
        <p:txBody>
          <a:bodyPr/>
          <a:lstStyle/>
          <a:p>
            <a:fld id="{48F63A3B-78C7-47BE-AE5E-E10140E04643}" type="slidenum">
              <a:rPr lang="en-US" smtClean="0"/>
              <a:t>21</a:t>
            </a:fld>
            <a:endParaRPr lang="en-US" dirty="0"/>
          </a:p>
        </p:txBody>
      </p:sp>
    </p:spTree>
    <p:extLst>
      <p:ext uri="{BB962C8B-B14F-4D97-AF65-F5344CB8AC3E}">
        <p14:creationId xmlns:p14="http://schemas.microsoft.com/office/powerpoint/2010/main" val="2606145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274546-8018-4B5F-9420-C712054F42A9}"/>
              </a:ext>
            </a:extLst>
          </p:cNvPr>
          <p:cNvSpPr>
            <a:spLocks noGrp="1"/>
          </p:cNvSpPr>
          <p:nvPr>
            <p:ph type="title"/>
          </p:nvPr>
        </p:nvSpPr>
        <p:spPr>
          <a:xfrm>
            <a:off x="4343798" y="1209040"/>
            <a:ext cx="6766560" cy="768096"/>
          </a:xfrm>
        </p:spPr>
        <p:txBody>
          <a:bodyPr/>
          <a:lstStyle/>
          <a:p>
            <a:pPr algn="r" rtl="1"/>
            <a:r>
              <a:rPr lang="fa-IR" sz="4400" dirty="0"/>
              <a:t>مراحل اجرای مفاد </a:t>
            </a:r>
            <a:r>
              <a:rPr lang="fa-IR" sz="4400" dirty="0" err="1"/>
              <a:t>آیین‌نامه</a:t>
            </a:r>
            <a:endParaRPr lang="en-US" dirty="0"/>
          </a:p>
        </p:txBody>
      </p:sp>
      <p:sp>
        <p:nvSpPr>
          <p:cNvPr id="3" name="Content Placeholder 2">
            <a:extLst>
              <a:ext uri="{FF2B5EF4-FFF2-40B4-BE49-F238E27FC236}">
                <a16:creationId xmlns:a16="http://schemas.microsoft.com/office/drawing/2014/main" xmlns="" id="{52867781-DA19-4735-9874-4311169CCBBE}"/>
              </a:ext>
            </a:extLst>
          </p:cNvPr>
          <p:cNvSpPr>
            <a:spLocks noGrp="1"/>
          </p:cNvSpPr>
          <p:nvPr>
            <p:ph idx="1"/>
          </p:nvPr>
        </p:nvSpPr>
        <p:spPr>
          <a:xfrm>
            <a:off x="702365" y="3222752"/>
            <a:ext cx="11078818" cy="2700528"/>
          </a:xfrm>
        </p:spPr>
        <p:txBody>
          <a:bodyPr/>
          <a:lstStyle/>
          <a:p>
            <a:pPr algn="just"/>
            <a:r>
              <a:rPr lang="fa-IR" sz="3200" dirty="0"/>
              <a:t>3- کلیه شرایط و ضوابط فصل چهارم این </a:t>
            </a:r>
            <a:r>
              <a:rPr lang="fa-IR" sz="3200" dirty="0" err="1"/>
              <a:t>آیین‌نامه</a:t>
            </a:r>
            <a:r>
              <a:rPr lang="fa-IR" sz="3200" dirty="0"/>
              <a:t> در خصوص مقررات مربوط به راننده و کمک راننده وسایل نقلیه حداکثر تا شش ماه پس از </a:t>
            </a:r>
            <a:r>
              <a:rPr lang="fa-IR" sz="3200" dirty="0" err="1"/>
              <a:t>تاریخ‌تصویب</a:t>
            </a:r>
            <a:r>
              <a:rPr lang="fa-IR" sz="3200" dirty="0"/>
              <a:t> </a:t>
            </a:r>
            <a:r>
              <a:rPr lang="fa-IR" sz="3200" dirty="0" err="1"/>
              <a:t>آیین‌نامه</a:t>
            </a:r>
            <a:r>
              <a:rPr lang="fa-IR" sz="3200" dirty="0"/>
              <a:t> لازم </a:t>
            </a:r>
            <a:r>
              <a:rPr lang="fa-IR" sz="3200" dirty="0" err="1"/>
              <a:t>الاجراء</a:t>
            </a:r>
            <a:r>
              <a:rPr lang="fa-IR" sz="3200" dirty="0"/>
              <a:t> </a:t>
            </a:r>
            <a:r>
              <a:rPr lang="fa-IR" sz="3200" dirty="0" err="1"/>
              <a:t>می‌باشد</a:t>
            </a:r>
            <a:r>
              <a:rPr lang="fa-IR" sz="3200" dirty="0"/>
              <a:t> و کلیه </a:t>
            </a:r>
            <a:r>
              <a:rPr lang="fa-IR" sz="3200" dirty="0" err="1"/>
              <a:t>متصدیان</a:t>
            </a:r>
            <a:r>
              <a:rPr lang="fa-IR" sz="3200" dirty="0"/>
              <a:t> حمل و نقل موظفند ظرف مدت یاد شده اقدامات لازم را برای اجرای آن به عمل آورند.</a:t>
            </a:r>
            <a:endParaRPr lang="en-US" sz="3200" dirty="0"/>
          </a:p>
        </p:txBody>
      </p:sp>
      <p:sp>
        <p:nvSpPr>
          <p:cNvPr id="5" name="Slide Number Placeholder 4">
            <a:extLst>
              <a:ext uri="{FF2B5EF4-FFF2-40B4-BE49-F238E27FC236}">
                <a16:creationId xmlns:a16="http://schemas.microsoft.com/office/drawing/2014/main" xmlns="" id="{62D49CEB-0CD4-4730-99A9-BC652BC76465}"/>
              </a:ext>
            </a:extLst>
          </p:cNvPr>
          <p:cNvSpPr>
            <a:spLocks noGrp="1"/>
          </p:cNvSpPr>
          <p:nvPr>
            <p:ph type="sldNum" sz="quarter" idx="12"/>
          </p:nvPr>
        </p:nvSpPr>
        <p:spPr/>
        <p:txBody>
          <a:bodyPr/>
          <a:lstStyle/>
          <a:p>
            <a:fld id="{48F63A3B-78C7-47BE-AE5E-E10140E04643}" type="slidenum">
              <a:rPr lang="en-US" smtClean="0"/>
              <a:t>22</a:t>
            </a:fld>
            <a:endParaRPr lang="en-US" dirty="0"/>
          </a:p>
        </p:txBody>
      </p:sp>
    </p:spTree>
    <p:extLst>
      <p:ext uri="{BB962C8B-B14F-4D97-AF65-F5344CB8AC3E}">
        <p14:creationId xmlns:p14="http://schemas.microsoft.com/office/powerpoint/2010/main" val="2789436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B1A9ED-C6B6-4372-9A2B-D1D253740506}"/>
              </a:ext>
            </a:extLst>
          </p:cNvPr>
          <p:cNvSpPr>
            <a:spLocks noGrp="1"/>
          </p:cNvSpPr>
          <p:nvPr>
            <p:ph type="title"/>
          </p:nvPr>
        </p:nvSpPr>
        <p:spPr>
          <a:xfrm>
            <a:off x="4343797" y="1209040"/>
            <a:ext cx="6766560" cy="768096"/>
          </a:xfrm>
        </p:spPr>
        <p:txBody>
          <a:bodyPr/>
          <a:lstStyle/>
          <a:p>
            <a:pPr algn="r" rtl="1"/>
            <a:r>
              <a:rPr lang="fa-IR" sz="4400" dirty="0"/>
              <a:t>‌ماده 3</a:t>
            </a:r>
            <a:endParaRPr lang="en-US" dirty="0"/>
          </a:p>
        </p:txBody>
      </p:sp>
      <p:sp>
        <p:nvSpPr>
          <p:cNvPr id="3" name="Content Placeholder 2">
            <a:extLst>
              <a:ext uri="{FF2B5EF4-FFF2-40B4-BE49-F238E27FC236}">
                <a16:creationId xmlns:a16="http://schemas.microsoft.com/office/drawing/2014/main" xmlns="" id="{795C6C25-5DBA-4E4D-B499-516843B6C994}"/>
              </a:ext>
            </a:extLst>
          </p:cNvPr>
          <p:cNvSpPr>
            <a:spLocks noGrp="1"/>
          </p:cNvSpPr>
          <p:nvPr>
            <p:ph idx="1"/>
          </p:nvPr>
        </p:nvSpPr>
        <p:spPr>
          <a:xfrm>
            <a:off x="1457739" y="2838439"/>
            <a:ext cx="9838149" cy="2700528"/>
          </a:xfrm>
        </p:spPr>
        <p:txBody>
          <a:bodyPr/>
          <a:lstStyle/>
          <a:p>
            <a:pPr algn="just"/>
            <a:r>
              <a:rPr lang="fa-IR" sz="3200" dirty="0"/>
              <a:t>راننده وسیله نقلیه حامل مواد خطرناک باید همواره، حین عملیات حمل و نقل کالای خطرناک اسناد مربوط به خصوصیات و نحوه حمل </a:t>
            </a:r>
            <a:r>
              <a:rPr lang="fa-IR" sz="3200" dirty="0" err="1"/>
              <a:t>این‌گونه</a:t>
            </a:r>
            <a:r>
              <a:rPr lang="fa-IR" sz="3200" dirty="0"/>
              <a:t> کالاها را وفق ضمیمه «ج» این </a:t>
            </a:r>
            <a:r>
              <a:rPr lang="fa-IR" sz="3200" dirty="0" err="1"/>
              <a:t>آیین‌نامه</a:t>
            </a:r>
            <a:r>
              <a:rPr lang="fa-IR" sz="3200" dirty="0"/>
              <a:t> در اختیار داشته باشد تا هنگام درخواست مقامات ذیصلاح ارایه نماید.</a:t>
            </a:r>
            <a:endParaRPr lang="en-US" sz="3200" dirty="0"/>
          </a:p>
        </p:txBody>
      </p:sp>
      <p:sp>
        <p:nvSpPr>
          <p:cNvPr id="5" name="Slide Number Placeholder 4">
            <a:extLst>
              <a:ext uri="{FF2B5EF4-FFF2-40B4-BE49-F238E27FC236}">
                <a16:creationId xmlns:a16="http://schemas.microsoft.com/office/drawing/2014/main" xmlns="" id="{D37371F8-33CA-429B-95A3-E0D7DE137B73}"/>
              </a:ext>
            </a:extLst>
          </p:cNvPr>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3076551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AC9695-451E-4227-99C1-2E552BD2D90A}"/>
              </a:ext>
            </a:extLst>
          </p:cNvPr>
          <p:cNvSpPr>
            <a:spLocks noGrp="1"/>
          </p:cNvSpPr>
          <p:nvPr>
            <p:ph type="title"/>
          </p:nvPr>
        </p:nvSpPr>
        <p:spPr>
          <a:xfrm>
            <a:off x="4317293" y="1335952"/>
            <a:ext cx="6766560" cy="768096"/>
          </a:xfrm>
        </p:spPr>
        <p:txBody>
          <a:bodyPr/>
          <a:lstStyle/>
          <a:p>
            <a:pPr algn="r" rtl="1"/>
            <a:r>
              <a:rPr lang="fa-IR" sz="4400" dirty="0"/>
              <a:t>‌ماده 4</a:t>
            </a:r>
            <a:endParaRPr lang="en-US" dirty="0"/>
          </a:p>
        </p:txBody>
      </p:sp>
      <p:sp>
        <p:nvSpPr>
          <p:cNvPr id="3" name="Content Placeholder 2">
            <a:extLst>
              <a:ext uri="{FF2B5EF4-FFF2-40B4-BE49-F238E27FC236}">
                <a16:creationId xmlns:a16="http://schemas.microsoft.com/office/drawing/2014/main" xmlns="" id="{E3572719-00BB-4846-94D2-F5102C3C92D9}"/>
              </a:ext>
            </a:extLst>
          </p:cNvPr>
          <p:cNvSpPr>
            <a:spLocks noGrp="1"/>
          </p:cNvSpPr>
          <p:nvPr>
            <p:ph idx="1"/>
          </p:nvPr>
        </p:nvSpPr>
        <p:spPr>
          <a:xfrm>
            <a:off x="3432313" y="2821520"/>
            <a:ext cx="8261140" cy="2700528"/>
          </a:xfrm>
        </p:spPr>
        <p:txBody>
          <a:bodyPr/>
          <a:lstStyle/>
          <a:p>
            <a:pPr algn="just"/>
            <a:r>
              <a:rPr lang="fa-IR" sz="3200" dirty="0"/>
              <a:t>وسایل حمل و نقل حامل مواد و محمولات خطرناک باید در حین عملیات حمل و نقل کلیه </a:t>
            </a:r>
            <a:r>
              <a:rPr lang="fa-IR" sz="3200" dirty="0" err="1"/>
              <a:t>نشانه‌ها</a:t>
            </a:r>
            <a:r>
              <a:rPr lang="fa-IR" sz="3200" dirty="0"/>
              <a:t> و علایم مندرج در ضمیمه «‌الف» </a:t>
            </a:r>
            <a:r>
              <a:rPr lang="fa-IR" sz="3200" dirty="0" err="1"/>
              <a:t>این‌آیین‌نامه</a:t>
            </a:r>
            <a:r>
              <a:rPr lang="fa-IR" sz="3200" dirty="0"/>
              <a:t> را دارا باشند.</a:t>
            </a:r>
            <a:endParaRPr lang="en-US" sz="3200" dirty="0"/>
          </a:p>
        </p:txBody>
      </p:sp>
      <p:sp>
        <p:nvSpPr>
          <p:cNvPr id="5" name="Slide Number Placeholder 4">
            <a:extLst>
              <a:ext uri="{FF2B5EF4-FFF2-40B4-BE49-F238E27FC236}">
                <a16:creationId xmlns:a16="http://schemas.microsoft.com/office/drawing/2014/main" xmlns="" id="{8842C6B9-584B-4725-A341-F2CFA0C9CEDA}"/>
              </a:ext>
            </a:extLst>
          </p:cNvPr>
          <p:cNvSpPr>
            <a:spLocks noGrp="1"/>
          </p:cNvSpPr>
          <p:nvPr>
            <p:ph type="sldNum" sz="quarter" idx="12"/>
          </p:nvPr>
        </p:nvSpPr>
        <p:spPr/>
        <p:txBody>
          <a:bodyPr/>
          <a:lstStyle/>
          <a:p>
            <a:fld id="{48F63A3B-78C7-47BE-AE5E-E10140E04643}" type="slidenum">
              <a:rPr lang="en-US" smtClean="0"/>
              <a:t>24</a:t>
            </a:fld>
            <a:endParaRPr lang="en-US" dirty="0"/>
          </a:p>
        </p:txBody>
      </p:sp>
    </p:spTree>
    <p:extLst>
      <p:ext uri="{BB962C8B-B14F-4D97-AF65-F5344CB8AC3E}">
        <p14:creationId xmlns:p14="http://schemas.microsoft.com/office/powerpoint/2010/main" val="421259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B48600-37DB-446B-9CF0-9116EAA4DCD3}"/>
              </a:ext>
            </a:extLst>
          </p:cNvPr>
          <p:cNvSpPr>
            <a:spLocks noGrp="1"/>
          </p:cNvSpPr>
          <p:nvPr>
            <p:ph type="title"/>
          </p:nvPr>
        </p:nvSpPr>
        <p:spPr>
          <a:xfrm>
            <a:off x="4178808" y="761117"/>
            <a:ext cx="6766560" cy="768096"/>
          </a:xfrm>
        </p:spPr>
        <p:txBody>
          <a:bodyPr/>
          <a:lstStyle/>
          <a:p>
            <a:pPr algn="r" rtl="1"/>
            <a:r>
              <a:rPr lang="fa-IR" sz="4400" dirty="0"/>
              <a:t>ماده 5</a:t>
            </a:r>
            <a:endParaRPr lang="en-US" dirty="0"/>
          </a:p>
        </p:txBody>
      </p:sp>
      <p:sp>
        <p:nvSpPr>
          <p:cNvPr id="3" name="Content Placeholder 2">
            <a:extLst>
              <a:ext uri="{FF2B5EF4-FFF2-40B4-BE49-F238E27FC236}">
                <a16:creationId xmlns:a16="http://schemas.microsoft.com/office/drawing/2014/main" xmlns="" id="{1DF46A29-E49A-42E2-B8F5-E54BDBEF49F7}"/>
              </a:ext>
            </a:extLst>
          </p:cNvPr>
          <p:cNvSpPr>
            <a:spLocks noGrp="1"/>
          </p:cNvSpPr>
          <p:nvPr>
            <p:ph idx="1"/>
          </p:nvPr>
        </p:nvSpPr>
        <p:spPr>
          <a:xfrm>
            <a:off x="821635" y="2182810"/>
            <a:ext cx="11224591" cy="4337259"/>
          </a:xfrm>
        </p:spPr>
        <p:txBody>
          <a:bodyPr/>
          <a:lstStyle/>
          <a:p>
            <a:pPr algn="just"/>
            <a:r>
              <a:rPr lang="fa-IR" sz="2800" dirty="0"/>
              <a:t>فرستنده کالا و محصول خطرناک مکلف است پیش از تنظیم قرارداد حمل و نقل</a:t>
            </a:r>
            <a:br>
              <a:rPr lang="fa-IR" sz="2800" dirty="0"/>
            </a:br>
            <a:r>
              <a:rPr lang="fa-IR" sz="2800" dirty="0"/>
              <a:t>کالا، طی </a:t>
            </a:r>
            <a:r>
              <a:rPr lang="fa-IR" sz="2800" dirty="0" err="1"/>
              <a:t>اظهارنامه‌ای</a:t>
            </a:r>
            <a:r>
              <a:rPr lang="fa-IR" sz="2800" dirty="0"/>
              <a:t> مطابق فرم پیوست شماره یک </a:t>
            </a:r>
            <a:r>
              <a:rPr lang="fa-IR" sz="2800" dirty="0" err="1"/>
              <a:t>از‌ضمیمه</a:t>
            </a:r>
            <a:r>
              <a:rPr lang="fa-IR" sz="2800" dirty="0"/>
              <a:t> «ب» متصدی حمل و نقل را</a:t>
            </a:r>
            <a:br>
              <a:rPr lang="fa-IR" sz="2800" dirty="0"/>
            </a:br>
            <a:r>
              <a:rPr lang="fa-IR" sz="2800" dirty="0"/>
              <a:t>از خطرناک بودن محموله و همچنین نوع خطر و اقدامات احتیاطی که باید در حین حمل و</a:t>
            </a:r>
            <a:br>
              <a:rPr lang="fa-IR" sz="2800" dirty="0"/>
            </a:br>
            <a:r>
              <a:rPr lang="fa-IR" sz="2800" dirty="0"/>
              <a:t>نقل کالای </a:t>
            </a:r>
            <a:r>
              <a:rPr lang="fa-IR" sz="2800" dirty="0" err="1"/>
              <a:t>موصوف</a:t>
            </a:r>
            <a:r>
              <a:rPr lang="fa-IR" sz="2800" dirty="0"/>
              <a:t> </a:t>
            </a:r>
            <a:r>
              <a:rPr lang="fa-IR" sz="2800" dirty="0" err="1"/>
              <a:t>به‌عمل</a:t>
            </a:r>
            <a:r>
              <a:rPr lang="fa-IR" sz="2800" dirty="0"/>
              <a:t> آید، مطلع نماید. </a:t>
            </a:r>
          </a:p>
          <a:p>
            <a:pPr algn="just"/>
            <a:r>
              <a:rPr lang="fa-IR" sz="2800" dirty="0"/>
              <a:t>‌تبصره - چنانچه متصدی حمل و نقل از وجود کالای خطرناک آگاه نشده باشد، پس از وقوف به موضوع باید با هماهنگی سازمان حفاظت محیط </a:t>
            </a:r>
            <a:r>
              <a:rPr lang="fa-IR" sz="2800" dirty="0" err="1"/>
              <a:t>زیست‌یا</a:t>
            </a:r>
            <a:r>
              <a:rPr lang="fa-IR" sz="2800" dirty="0"/>
              <a:t> واحدهای تابعه آن و کسب اجازه مدعی </a:t>
            </a:r>
            <a:r>
              <a:rPr lang="fa-IR" sz="2800" dirty="0" err="1"/>
              <a:t>العموم</a:t>
            </a:r>
            <a:r>
              <a:rPr lang="fa-IR" sz="2800" dirty="0"/>
              <a:t> حوزه قضایی محل توقف نسبت به تخلیه محموله اقدام نموده یا به محل بارگیری عودت نماید. </a:t>
            </a:r>
            <a:r>
              <a:rPr lang="fa-IR" sz="2800" dirty="0" err="1"/>
              <a:t>در‌این</a:t>
            </a:r>
            <a:r>
              <a:rPr lang="fa-IR" sz="2800" dirty="0"/>
              <a:t> شرایط صاحب کالا مطابق قوانین و مقررات موجود مسئول جبران کلیه خسارتها و هزینه </a:t>
            </a:r>
            <a:r>
              <a:rPr lang="fa-IR" sz="2800" dirty="0" err="1"/>
              <a:t>هایی</a:t>
            </a:r>
            <a:r>
              <a:rPr lang="fa-IR" sz="2800" dirty="0"/>
              <a:t> است که از تحویل چنین کالایی به متصدی حمل </a:t>
            </a:r>
            <a:r>
              <a:rPr lang="fa-IR" sz="2800" dirty="0" err="1"/>
              <a:t>و‌نقل،شخص</a:t>
            </a:r>
            <a:r>
              <a:rPr lang="fa-IR" sz="2800" dirty="0"/>
              <a:t> ثالث یا دولت وارد گردیده است.</a:t>
            </a:r>
            <a:endParaRPr lang="en-US" sz="2800" dirty="0"/>
          </a:p>
        </p:txBody>
      </p:sp>
      <p:sp>
        <p:nvSpPr>
          <p:cNvPr id="5" name="Slide Number Placeholder 4">
            <a:extLst>
              <a:ext uri="{FF2B5EF4-FFF2-40B4-BE49-F238E27FC236}">
                <a16:creationId xmlns:a16="http://schemas.microsoft.com/office/drawing/2014/main" xmlns="" id="{A46DB6D9-6C16-4E92-9CED-D92AC7B34541}"/>
              </a:ext>
            </a:extLst>
          </p:cNvPr>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1042736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D4909A-93E8-4170-9025-8D5DD74E0092}"/>
              </a:ext>
            </a:extLst>
          </p:cNvPr>
          <p:cNvSpPr>
            <a:spLocks noGrp="1"/>
          </p:cNvSpPr>
          <p:nvPr>
            <p:ph type="title"/>
          </p:nvPr>
        </p:nvSpPr>
        <p:spPr>
          <a:xfrm>
            <a:off x="4224528" y="700112"/>
            <a:ext cx="6766560" cy="768096"/>
          </a:xfrm>
        </p:spPr>
        <p:txBody>
          <a:bodyPr/>
          <a:lstStyle/>
          <a:p>
            <a:pPr algn="r" rtl="1"/>
            <a:r>
              <a:rPr lang="fa-IR" dirty="0"/>
              <a:t>‌ماده 6</a:t>
            </a:r>
            <a:endParaRPr lang="en-US" dirty="0"/>
          </a:p>
        </p:txBody>
      </p:sp>
      <p:sp>
        <p:nvSpPr>
          <p:cNvPr id="3" name="Content Placeholder 2">
            <a:extLst>
              <a:ext uri="{FF2B5EF4-FFF2-40B4-BE49-F238E27FC236}">
                <a16:creationId xmlns:a16="http://schemas.microsoft.com/office/drawing/2014/main" xmlns="" id="{C4989485-CDF3-4E10-A332-F3630848C275}"/>
              </a:ext>
            </a:extLst>
          </p:cNvPr>
          <p:cNvSpPr>
            <a:spLocks noGrp="1"/>
          </p:cNvSpPr>
          <p:nvPr>
            <p:ph idx="1"/>
          </p:nvPr>
        </p:nvSpPr>
        <p:spPr>
          <a:xfrm>
            <a:off x="437323" y="1711120"/>
            <a:ext cx="11237842" cy="2700528"/>
          </a:xfrm>
        </p:spPr>
        <p:txBody>
          <a:bodyPr/>
          <a:lstStyle/>
          <a:p>
            <a:pPr algn="just"/>
            <a:r>
              <a:rPr lang="fa-IR" sz="3200" dirty="0"/>
              <a:t>در صورت عدم رعایت ضوابط و </a:t>
            </a:r>
            <a:r>
              <a:rPr lang="fa-IR" sz="3200" dirty="0" err="1"/>
              <a:t>دستورالعمل‌های</a:t>
            </a:r>
            <a:r>
              <a:rPr lang="fa-IR" sz="3200" dirty="0"/>
              <a:t> مندرج در این </a:t>
            </a:r>
            <a:r>
              <a:rPr lang="fa-IR" sz="3200" dirty="0" err="1"/>
              <a:t>آیین‌نامه</a:t>
            </a:r>
            <a:r>
              <a:rPr lang="fa-IR" sz="3200" dirty="0"/>
              <a:t> با</a:t>
            </a:r>
            <a:br>
              <a:rPr lang="fa-IR" sz="3200" dirty="0"/>
            </a:br>
            <a:r>
              <a:rPr lang="fa-IR" sz="3200" dirty="0"/>
              <a:t>تخلفات به شرح زیر برخورد خواهد شد:</a:t>
            </a:r>
          </a:p>
          <a:p>
            <a:pPr algn="just"/>
            <a:r>
              <a:rPr lang="fa-IR" sz="3200" dirty="0"/>
              <a:t>‌الف - مؤسسات و </a:t>
            </a:r>
            <a:r>
              <a:rPr lang="fa-IR" sz="3200" dirty="0" err="1"/>
              <a:t>شرکت‌های</a:t>
            </a:r>
            <a:r>
              <a:rPr lang="fa-IR" sz="3200" dirty="0"/>
              <a:t> حمل و نقل </a:t>
            </a:r>
            <a:r>
              <a:rPr lang="fa-IR" sz="3200" dirty="0" err="1"/>
              <a:t>جاده‌ای</a:t>
            </a:r>
            <a:r>
              <a:rPr lang="fa-IR" sz="3200" dirty="0"/>
              <a:t> براساس ماده 13 مقررات و </a:t>
            </a:r>
            <a:r>
              <a:rPr lang="fa-IR" sz="3200" dirty="0" err="1"/>
              <a:t>آیین‌نامه</a:t>
            </a:r>
            <a:r>
              <a:rPr lang="fa-IR" sz="3200" dirty="0"/>
              <a:t> حمل و نقل بار و مسافر و مدت لغو پروانه فعالیت و </a:t>
            </a:r>
            <a:r>
              <a:rPr lang="fa-IR" sz="3200" dirty="0" err="1"/>
              <a:t>تعطیلی‌شرکت‌ها</a:t>
            </a:r>
            <a:r>
              <a:rPr lang="fa-IR" sz="3200" dirty="0"/>
              <a:t> و مؤسسات حمل و نقل </a:t>
            </a:r>
            <a:r>
              <a:rPr lang="fa-IR" sz="3200" dirty="0" err="1"/>
              <a:t>جاده‌ای</a:t>
            </a:r>
            <a:r>
              <a:rPr lang="fa-IR" sz="3200" dirty="0"/>
              <a:t> موضوع ماده 14 </a:t>
            </a:r>
            <a:r>
              <a:rPr lang="fa-IR" sz="3200" dirty="0" err="1"/>
              <a:t>اصلاحیه</a:t>
            </a:r>
            <a:r>
              <a:rPr lang="fa-IR" sz="3200" dirty="0"/>
              <a:t> قانون نحوه رسیدگی به تخلفات و اخذ جرایم رانندگی.</a:t>
            </a:r>
          </a:p>
          <a:p>
            <a:pPr algn="just"/>
            <a:r>
              <a:rPr lang="fa-IR" sz="3200" dirty="0"/>
              <a:t>ب - رانندگان وسایل نقلیه براساس جداول جرایم رانندگی موضوع ماده 2 قانون نحوه رسیدگی بر تخلفات و اخذ جرایم رانندگی. ‌فصل دوم: مقررات مربوط به عملیات بارگیری، حمل و نقل و </a:t>
            </a:r>
            <a:r>
              <a:rPr lang="fa-IR" sz="3200" dirty="0" err="1"/>
              <a:t>باراندازی</a:t>
            </a:r>
            <a:r>
              <a:rPr lang="fa-IR" sz="3200" dirty="0"/>
              <a:t> مواد و محمولات خطرناک</a:t>
            </a:r>
            <a:endParaRPr lang="en-US" sz="3200" dirty="0"/>
          </a:p>
        </p:txBody>
      </p:sp>
      <p:sp>
        <p:nvSpPr>
          <p:cNvPr id="5" name="Slide Number Placeholder 4">
            <a:extLst>
              <a:ext uri="{FF2B5EF4-FFF2-40B4-BE49-F238E27FC236}">
                <a16:creationId xmlns:a16="http://schemas.microsoft.com/office/drawing/2014/main" xmlns="" id="{4F0EB488-94A9-4E0E-8373-4E5A700C4BDC}"/>
              </a:ext>
            </a:extLst>
          </p:cNvPr>
          <p:cNvSpPr>
            <a:spLocks noGrp="1"/>
          </p:cNvSpPr>
          <p:nvPr>
            <p:ph type="sldNum" sz="quarter" idx="12"/>
          </p:nvPr>
        </p:nvSpPr>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3573290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EAC058-32FD-400F-8C28-C49AF022AC75}"/>
              </a:ext>
            </a:extLst>
          </p:cNvPr>
          <p:cNvSpPr>
            <a:spLocks noGrp="1"/>
          </p:cNvSpPr>
          <p:nvPr>
            <p:ph type="title"/>
          </p:nvPr>
        </p:nvSpPr>
        <p:spPr>
          <a:xfrm>
            <a:off x="4452466" y="210312"/>
            <a:ext cx="6766560" cy="768096"/>
          </a:xfrm>
        </p:spPr>
        <p:txBody>
          <a:bodyPr/>
          <a:lstStyle/>
          <a:p>
            <a:pPr algn="r" rtl="1"/>
            <a:r>
              <a:rPr lang="fa-IR" dirty="0"/>
              <a:t>ماده 7</a:t>
            </a:r>
            <a:endParaRPr lang="en-US" dirty="0"/>
          </a:p>
        </p:txBody>
      </p:sp>
      <p:sp>
        <p:nvSpPr>
          <p:cNvPr id="3" name="Content Placeholder 2">
            <a:extLst>
              <a:ext uri="{FF2B5EF4-FFF2-40B4-BE49-F238E27FC236}">
                <a16:creationId xmlns:a16="http://schemas.microsoft.com/office/drawing/2014/main" xmlns="" id="{358313A2-EC8D-4DCC-BA79-81777A9165E5}"/>
              </a:ext>
            </a:extLst>
          </p:cNvPr>
          <p:cNvSpPr>
            <a:spLocks noGrp="1"/>
          </p:cNvSpPr>
          <p:nvPr>
            <p:ph idx="1"/>
          </p:nvPr>
        </p:nvSpPr>
        <p:spPr>
          <a:xfrm>
            <a:off x="914400" y="1028680"/>
            <a:ext cx="10800521" cy="2700528"/>
          </a:xfrm>
        </p:spPr>
        <p:txBody>
          <a:bodyPr/>
          <a:lstStyle/>
          <a:p>
            <a:pPr algn="just"/>
            <a:r>
              <a:rPr lang="fa-IR" sz="3200" dirty="0"/>
              <a:t>چنانچه متصدی حمل و نقل قصد حمل مواد خطرناک را دارد که در طبقه بندی مواد خطرناک تحت طبقات 1، 6، 8 و 9 شناسایی </a:t>
            </a:r>
            <a:r>
              <a:rPr lang="fa-IR" sz="3200" dirty="0" err="1"/>
              <a:t>گردیده‌اند‌مکلف</a:t>
            </a:r>
            <a:r>
              <a:rPr lang="fa-IR" sz="3200" dirty="0"/>
              <a:t> است جهت هماهنگی و تعیین مسیر مجاز تردد از مبدأ به مقصد و با اولویت </a:t>
            </a:r>
            <a:r>
              <a:rPr lang="fa-IR" sz="3200" dirty="0" err="1"/>
              <a:t>جاده‌های</a:t>
            </a:r>
            <a:r>
              <a:rPr lang="fa-IR" sz="3200" dirty="0"/>
              <a:t> خارج از شهرها به سازمان حمل و نقل و </a:t>
            </a:r>
            <a:r>
              <a:rPr lang="fa-IR" sz="3200" dirty="0" err="1"/>
              <a:t>پایانه‌های</a:t>
            </a:r>
            <a:r>
              <a:rPr lang="fa-IR" sz="3200" dirty="0"/>
              <a:t> </a:t>
            </a:r>
            <a:r>
              <a:rPr lang="fa-IR" sz="3200" dirty="0" err="1"/>
              <a:t>کشور‌یا</a:t>
            </a:r>
            <a:r>
              <a:rPr lang="fa-IR" sz="3200" dirty="0"/>
              <a:t> سازمانهای تابعه مراجعه و ضمن ارایه درخواست کتبی به همراه </a:t>
            </a:r>
            <a:r>
              <a:rPr lang="fa-IR" sz="3200" dirty="0" err="1"/>
              <a:t>اظهارنامه</a:t>
            </a:r>
            <a:r>
              <a:rPr lang="fa-IR" sz="3200" dirty="0"/>
              <a:t> صاحب کالا، مجوز و مسیر عبور مواد خطرناک را دریافت نماید.</a:t>
            </a:r>
            <a:br>
              <a:rPr lang="fa-IR" sz="3200" dirty="0"/>
            </a:br>
            <a:r>
              <a:rPr lang="fa-IR" sz="3200" dirty="0"/>
              <a:t>‌تبصره - سازمان حمل و نقل و </a:t>
            </a:r>
            <a:r>
              <a:rPr lang="fa-IR" sz="3200" dirty="0" err="1"/>
              <a:t>پایانه‌های</a:t>
            </a:r>
            <a:r>
              <a:rPr lang="fa-IR" sz="3200" dirty="0"/>
              <a:t> کشور </a:t>
            </a:r>
            <a:r>
              <a:rPr lang="fa-IR" sz="3200" dirty="0" err="1"/>
              <a:t>می‌تواند</a:t>
            </a:r>
            <a:r>
              <a:rPr lang="fa-IR" sz="3200" dirty="0"/>
              <a:t> مجوز عبور و مسیر حمل و نقل بعضی از مواد خطرناک را به صورت مدت دار ارایه نماید.</a:t>
            </a:r>
            <a:endParaRPr lang="en-US" sz="3200" dirty="0"/>
          </a:p>
        </p:txBody>
      </p:sp>
      <p:sp>
        <p:nvSpPr>
          <p:cNvPr id="5" name="Slide Number Placeholder 4">
            <a:extLst>
              <a:ext uri="{FF2B5EF4-FFF2-40B4-BE49-F238E27FC236}">
                <a16:creationId xmlns:a16="http://schemas.microsoft.com/office/drawing/2014/main" xmlns="" id="{B8854F50-BC03-4C63-A321-66A31909B8F5}"/>
              </a:ext>
            </a:extLst>
          </p:cNvPr>
          <p:cNvSpPr>
            <a:spLocks noGrp="1"/>
          </p:cNvSpPr>
          <p:nvPr>
            <p:ph type="sldNum" sz="quarter" idx="12"/>
          </p:nvPr>
        </p:nvSpPr>
        <p:spPr/>
        <p:txBody>
          <a:bodyPr/>
          <a:lstStyle/>
          <a:p>
            <a:fld id="{48F63A3B-78C7-47BE-AE5E-E10140E04643}" type="slidenum">
              <a:rPr lang="en-US" smtClean="0"/>
              <a:t>27</a:t>
            </a:fld>
            <a:endParaRPr lang="en-US" dirty="0"/>
          </a:p>
        </p:txBody>
      </p:sp>
    </p:spTree>
    <p:extLst>
      <p:ext uri="{BB962C8B-B14F-4D97-AF65-F5344CB8AC3E}">
        <p14:creationId xmlns:p14="http://schemas.microsoft.com/office/powerpoint/2010/main" val="585980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7AC721-17D7-43E0-8F60-93E665109DF7}"/>
              </a:ext>
            </a:extLst>
          </p:cNvPr>
          <p:cNvSpPr>
            <a:spLocks noGrp="1"/>
          </p:cNvSpPr>
          <p:nvPr>
            <p:ph type="title"/>
          </p:nvPr>
        </p:nvSpPr>
        <p:spPr>
          <a:xfrm>
            <a:off x="4425232" y="692205"/>
            <a:ext cx="6766560" cy="768096"/>
          </a:xfrm>
        </p:spPr>
        <p:txBody>
          <a:bodyPr/>
          <a:lstStyle/>
          <a:p>
            <a:pPr algn="r" rtl="1"/>
            <a:r>
              <a:rPr lang="fa-IR" dirty="0"/>
              <a:t>‌ماده 8</a:t>
            </a:r>
            <a:endParaRPr lang="en-US" dirty="0"/>
          </a:p>
        </p:txBody>
      </p:sp>
      <p:sp>
        <p:nvSpPr>
          <p:cNvPr id="3" name="Content Placeholder 2">
            <a:extLst>
              <a:ext uri="{FF2B5EF4-FFF2-40B4-BE49-F238E27FC236}">
                <a16:creationId xmlns:a16="http://schemas.microsoft.com/office/drawing/2014/main" xmlns="" id="{888DEBC2-A012-43DF-A345-A6D81A3CD629}"/>
              </a:ext>
            </a:extLst>
          </p:cNvPr>
          <p:cNvSpPr>
            <a:spLocks noGrp="1"/>
          </p:cNvSpPr>
          <p:nvPr>
            <p:ph idx="1"/>
          </p:nvPr>
        </p:nvSpPr>
        <p:spPr>
          <a:xfrm>
            <a:off x="450574" y="1695305"/>
            <a:ext cx="11482346" cy="5063303"/>
          </a:xfrm>
        </p:spPr>
        <p:txBody>
          <a:bodyPr/>
          <a:lstStyle/>
          <a:p>
            <a:pPr algn="just"/>
            <a:r>
              <a:rPr lang="fa-IR" sz="3200" dirty="0"/>
              <a:t>وسیله نقلیه حامل مواد خطرناک صرف نظر از وزن و حجم محموله فقط در ساعات</a:t>
            </a:r>
            <a:br>
              <a:rPr lang="fa-IR" sz="3200" dirty="0"/>
            </a:br>
            <a:r>
              <a:rPr lang="fa-IR" sz="3200" dirty="0"/>
              <a:t>روز مجاز به تردد در </a:t>
            </a:r>
            <a:r>
              <a:rPr lang="fa-IR" sz="3200" dirty="0" err="1"/>
              <a:t>جاده‌های</a:t>
            </a:r>
            <a:r>
              <a:rPr lang="fa-IR" sz="3200" dirty="0"/>
              <a:t> کشور خواهد بود و باید </a:t>
            </a:r>
            <a:r>
              <a:rPr lang="fa-IR" sz="3200" dirty="0" err="1"/>
              <a:t>قبل‌از</a:t>
            </a:r>
            <a:r>
              <a:rPr lang="fa-IR" sz="3200" dirty="0"/>
              <a:t> پایان روز در پارکینگ مناسب توقف و تا آغاز روز بعد از حرکت خودداری کند. در صورت لزوم سازمان حمل و نقل و </a:t>
            </a:r>
            <a:r>
              <a:rPr lang="fa-IR" sz="3200" dirty="0" err="1"/>
              <a:t>پایانه‌های</a:t>
            </a:r>
            <a:r>
              <a:rPr lang="fa-IR" sz="3200" dirty="0"/>
              <a:t> کشور نقشه مسیری </a:t>
            </a:r>
            <a:r>
              <a:rPr lang="fa-IR" sz="3200" dirty="0" err="1"/>
              <a:t>را‌که</a:t>
            </a:r>
            <a:r>
              <a:rPr lang="fa-IR" sz="3200" dirty="0"/>
              <a:t> وسیله نقلیه حامل مواد خطرناک برای رسیدن به مقصد باید طی کند و </a:t>
            </a:r>
            <a:r>
              <a:rPr lang="fa-IR" sz="3200" dirty="0" err="1"/>
              <a:t>توقف‌های</a:t>
            </a:r>
            <a:r>
              <a:rPr lang="fa-IR" sz="3200" dirty="0"/>
              <a:t> غیر اضطراری بین راه در آن پیش بینی شده است را در </a:t>
            </a:r>
            <a:r>
              <a:rPr lang="fa-IR" sz="3200" dirty="0" err="1"/>
              <a:t>اختیار‌متصدیان</a:t>
            </a:r>
            <a:r>
              <a:rPr lang="fa-IR" sz="3200" dirty="0"/>
              <a:t> حمل و نقل قرار خواهد داد و راننده مکلف است وسیله نقلیه را در مسیر تعیین شده هدایت کند. در نقشه مورد بحث سعی خواهد شد </a:t>
            </a:r>
            <a:r>
              <a:rPr lang="fa-IR" sz="3200" dirty="0" err="1"/>
              <a:t>که‌وسیله</a:t>
            </a:r>
            <a:r>
              <a:rPr lang="fa-IR" sz="3200" dirty="0"/>
              <a:t> نقلیه حتی </a:t>
            </a:r>
            <a:r>
              <a:rPr lang="fa-IR" sz="3200" dirty="0" err="1"/>
              <a:t>المقدور</a:t>
            </a:r>
            <a:r>
              <a:rPr lang="fa-IR" sz="3200" dirty="0"/>
              <a:t> از نقاط کم جمعیت و </a:t>
            </a:r>
            <a:r>
              <a:rPr lang="fa-IR" sz="3200" dirty="0" err="1"/>
              <a:t>احیاناً</a:t>
            </a:r>
            <a:r>
              <a:rPr lang="fa-IR" sz="3200" dirty="0"/>
              <a:t> </a:t>
            </a:r>
            <a:r>
              <a:rPr lang="fa-IR" sz="3200" dirty="0" err="1"/>
              <a:t>جاده‌ای</a:t>
            </a:r>
            <a:r>
              <a:rPr lang="fa-IR" sz="3200" dirty="0"/>
              <a:t> کمربندی شهرها عبور داده شود و </a:t>
            </a:r>
            <a:r>
              <a:rPr lang="fa-IR" sz="3200" dirty="0" err="1"/>
              <a:t>توقف‌های</a:t>
            </a:r>
            <a:r>
              <a:rPr lang="fa-IR" sz="3200" dirty="0"/>
              <a:t> بین راه دور از وسایل نقلیه دیگر و </a:t>
            </a:r>
            <a:r>
              <a:rPr lang="fa-IR" sz="3200" dirty="0" err="1"/>
              <a:t>محل‌های‌امن</a:t>
            </a:r>
            <a:r>
              <a:rPr lang="fa-IR" sz="3200" dirty="0"/>
              <a:t> و خلوت انجام گیرد.</a:t>
            </a:r>
            <a:endParaRPr lang="en-US" sz="3200" dirty="0"/>
          </a:p>
        </p:txBody>
      </p:sp>
      <p:sp>
        <p:nvSpPr>
          <p:cNvPr id="5" name="Slide Number Placeholder 4">
            <a:extLst>
              <a:ext uri="{FF2B5EF4-FFF2-40B4-BE49-F238E27FC236}">
                <a16:creationId xmlns:a16="http://schemas.microsoft.com/office/drawing/2014/main" xmlns="" id="{D7C4BD12-0599-43E9-BA8B-E2FCB809C3EB}"/>
              </a:ext>
            </a:extLst>
          </p:cNvPr>
          <p:cNvSpPr>
            <a:spLocks noGrp="1"/>
          </p:cNvSpPr>
          <p:nvPr>
            <p:ph type="sldNum" sz="quarter" idx="12"/>
          </p:nvPr>
        </p:nvSpPr>
        <p:spPr/>
        <p:txBody>
          <a:bodyPr/>
          <a:lstStyle/>
          <a:p>
            <a:fld id="{48F63A3B-78C7-47BE-AE5E-E10140E04643}" type="slidenum">
              <a:rPr lang="en-US" smtClean="0"/>
              <a:t>28</a:t>
            </a:fld>
            <a:endParaRPr lang="en-US" dirty="0"/>
          </a:p>
        </p:txBody>
      </p:sp>
    </p:spTree>
    <p:extLst>
      <p:ext uri="{BB962C8B-B14F-4D97-AF65-F5344CB8AC3E}">
        <p14:creationId xmlns:p14="http://schemas.microsoft.com/office/powerpoint/2010/main" val="1423331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7089E5-34AC-4BBE-A511-FA3A394B1D98}"/>
              </a:ext>
            </a:extLst>
          </p:cNvPr>
          <p:cNvSpPr>
            <a:spLocks noGrp="1"/>
          </p:cNvSpPr>
          <p:nvPr>
            <p:ph type="title"/>
          </p:nvPr>
        </p:nvSpPr>
        <p:spPr>
          <a:xfrm>
            <a:off x="4372952" y="457200"/>
            <a:ext cx="6766560" cy="768096"/>
          </a:xfrm>
        </p:spPr>
        <p:txBody>
          <a:bodyPr/>
          <a:lstStyle/>
          <a:p>
            <a:pPr algn="r" rtl="1"/>
            <a:r>
              <a:rPr lang="fa-IR" dirty="0"/>
              <a:t>‌ماده 9</a:t>
            </a:r>
            <a:endParaRPr lang="en-US" dirty="0"/>
          </a:p>
        </p:txBody>
      </p:sp>
      <p:sp>
        <p:nvSpPr>
          <p:cNvPr id="3" name="Content Placeholder 2">
            <a:extLst>
              <a:ext uri="{FF2B5EF4-FFF2-40B4-BE49-F238E27FC236}">
                <a16:creationId xmlns:a16="http://schemas.microsoft.com/office/drawing/2014/main" xmlns="" id="{98A1D951-DE70-41F3-9E4A-7FFF4090D3A4}"/>
              </a:ext>
            </a:extLst>
          </p:cNvPr>
          <p:cNvSpPr>
            <a:spLocks noGrp="1"/>
          </p:cNvSpPr>
          <p:nvPr>
            <p:ph idx="1"/>
          </p:nvPr>
        </p:nvSpPr>
        <p:spPr>
          <a:xfrm>
            <a:off x="145774" y="1225296"/>
            <a:ext cx="11675166" cy="5353834"/>
          </a:xfrm>
        </p:spPr>
        <p:txBody>
          <a:bodyPr/>
          <a:lstStyle/>
          <a:p>
            <a:pPr algn="just"/>
            <a:r>
              <a:rPr lang="fa-IR" sz="2400" dirty="0"/>
              <a:t>پارک و توقف وسایل نقلیه حامل مواد و محصولات خطرناک در طول </a:t>
            </a:r>
            <a:r>
              <a:rPr lang="fa-IR" sz="2400" dirty="0" err="1"/>
              <a:t>جاده‌ها</a:t>
            </a:r>
            <a:r>
              <a:rPr lang="fa-IR" sz="2400" dirty="0"/>
              <a:t> فقط تحت شرایط زیر </a:t>
            </a:r>
            <a:r>
              <a:rPr lang="fa-IR" sz="2400" dirty="0" err="1"/>
              <a:t>امکان‌پذیر</a:t>
            </a:r>
            <a:r>
              <a:rPr lang="fa-IR" sz="2400" dirty="0"/>
              <a:t> است. </a:t>
            </a:r>
          </a:p>
          <a:p>
            <a:pPr algn="just"/>
            <a:r>
              <a:rPr lang="fa-IR" sz="2400" dirty="0"/>
              <a:t>‌الف - نصب </a:t>
            </a:r>
            <a:r>
              <a:rPr lang="fa-IR" sz="2400" dirty="0" err="1"/>
              <a:t>گوه</a:t>
            </a:r>
            <a:r>
              <a:rPr lang="fa-IR" sz="2400" dirty="0"/>
              <a:t> به تعداد حداقل 2 عدد و متناسب با تعداد </a:t>
            </a:r>
            <a:r>
              <a:rPr lang="fa-IR" sz="2400" dirty="0" err="1"/>
              <a:t>چرخ‌های</a:t>
            </a:r>
            <a:r>
              <a:rPr lang="fa-IR" sz="2400" dirty="0"/>
              <a:t> وسایل نقلیه حامل مواد و محصولات خطرناک در حین توقف </a:t>
            </a:r>
            <a:r>
              <a:rPr lang="fa-IR" sz="2400" dirty="0" err="1"/>
              <a:t>الزامی</a:t>
            </a:r>
            <a:r>
              <a:rPr lang="fa-IR" sz="2400" dirty="0"/>
              <a:t> است.</a:t>
            </a:r>
          </a:p>
          <a:p>
            <a:pPr algn="just"/>
            <a:r>
              <a:rPr lang="fa-IR" sz="2400" dirty="0"/>
              <a:t>ب - موتور وسیله حامل مواد و محصولات خطرناک باید در حین توقف خاموش باشد.</a:t>
            </a:r>
          </a:p>
          <a:p>
            <a:pPr algn="just"/>
            <a:r>
              <a:rPr lang="fa-IR" sz="2400" dirty="0"/>
              <a:t>ج - وسایل نقلیه حامل مواد و محصولات خطرناک نباید به هیچ عنوان نشت یا سرریز داشته باشند.</a:t>
            </a:r>
          </a:p>
          <a:p>
            <a:pPr algn="just"/>
            <a:r>
              <a:rPr lang="fa-IR" sz="2400" dirty="0"/>
              <a:t>چ - وسایل نقلیه حامل مواد و محصولات خطرناک باید در نقاط با شیب کم توقف کنند و از پارک و توقف وسیله نقلیه در سربالایی یا </a:t>
            </a:r>
            <a:r>
              <a:rPr lang="fa-IR" sz="2400" dirty="0" err="1"/>
              <a:t>سرازیریهایی</a:t>
            </a:r>
            <a:r>
              <a:rPr lang="fa-IR" sz="2400" dirty="0"/>
              <a:t> </a:t>
            </a:r>
            <a:r>
              <a:rPr lang="fa-IR" sz="2400" dirty="0" err="1"/>
              <a:t>که‌توسط</a:t>
            </a:r>
            <a:r>
              <a:rPr lang="fa-IR" sz="2400" dirty="0"/>
              <a:t> وزارت راه و ترابری </a:t>
            </a:r>
            <a:r>
              <a:rPr lang="fa-IR" sz="2400" dirty="0" err="1"/>
              <a:t>بای</a:t>
            </a:r>
            <a:r>
              <a:rPr lang="fa-IR" sz="2400" dirty="0"/>
              <a:t> علایم مشخص </a:t>
            </a:r>
            <a:r>
              <a:rPr lang="fa-IR" sz="2400" dirty="0" err="1"/>
              <a:t>شده‌اند</a:t>
            </a:r>
            <a:r>
              <a:rPr lang="fa-IR" sz="2400" dirty="0"/>
              <a:t>، خودداری نماید.</a:t>
            </a:r>
          </a:p>
          <a:p>
            <a:pPr algn="just"/>
            <a:r>
              <a:rPr lang="fa-IR" sz="2400" dirty="0"/>
              <a:t>ح - در مواقعی که راننده وسیله نقلیه حامل مواد خطرناک </a:t>
            </a:r>
            <a:r>
              <a:rPr lang="fa-IR" sz="2400" dirty="0" err="1"/>
              <a:t>اضطراراً</a:t>
            </a:r>
            <a:r>
              <a:rPr lang="fa-IR" sz="2400" dirty="0"/>
              <a:t> مجبور به توقف شود باید وسیله نقلیه را حتی </a:t>
            </a:r>
            <a:r>
              <a:rPr lang="fa-IR" sz="2400" dirty="0" err="1"/>
              <a:t>المقدور</a:t>
            </a:r>
            <a:r>
              <a:rPr lang="fa-IR" sz="2400" dirty="0"/>
              <a:t> منتهی </a:t>
            </a:r>
            <a:r>
              <a:rPr lang="fa-IR" sz="2400" dirty="0" err="1"/>
              <a:t>الیه</a:t>
            </a:r>
            <a:r>
              <a:rPr lang="fa-IR" sz="2400" dirty="0"/>
              <a:t> سمت راست </a:t>
            </a:r>
            <a:r>
              <a:rPr lang="fa-IR" sz="2400" dirty="0" err="1"/>
              <a:t>جاده‌در</a:t>
            </a:r>
            <a:r>
              <a:rPr lang="fa-IR" sz="2400" dirty="0"/>
              <a:t> محوطه باز دور از پلها و </a:t>
            </a:r>
            <a:r>
              <a:rPr lang="fa-IR" sz="2400" dirty="0" err="1"/>
              <a:t>تونل‌ها</a:t>
            </a:r>
            <a:r>
              <a:rPr lang="fa-IR" sz="2400" dirty="0"/>
              <a:t> و تأسیسات رفاهی بین راه متوقف نماید.</a:t>
            </a:r>
          </a:p>
          <a:p>
            <a:pPr algn="just"/>
            <a:r>
              <a:rPr lang="fa-IR" sz="2400" dirty="0"/>
              <a:t>خ - در </a:t>
            </a:r>
            <a:r>
              <a:rPr lang="fa-IR" sz="2400" dirty="0" err="1"/>
              <a:t>توقف‌های</a:t>
            </a:r>
            <a:r>
              <a:rPr lang="fa-IR" sz="2400" dirty="0"/>
              <a:t> بین راه و </a:t>
            </a:r>
            <a:r>
              <a:rPr lang="fa-IR" sz="2400" dirty="0" err="1"/>
              <a:t>توقفهای</a:t>
            </a:r>
            <a:r>
              <a:rPr lang="fa-IR" sz="2400" dirty="0"/>
              <a:t> اضطراری باید راننده یا کمک راننده در وسیله نقلیه یا اطراف آن باقی مانده و از آن مراقبت نماید. علاوه بر </a:t>
            </a:r>
            <a:r>
              <a:rPr lang="fa-IR" sz="2400" dirty="0" err="1"/>
              <a:t>این‌ضرورت</a:t>
            </a:r>
            <a:r>
              <a:rPr lang="fa-IR" sz="2400" dirty="0"/>
              <a:t> در مواضع 10 متری ابتدا و انتهای وسیله نقلیه متوقف شده </a:t>
            </a:r>
            <a:r>
              <a:rPr lang="fa-IR" sz="2400" dirty="0" err="1"/>
              <a:t>چراغ‌های</a:t>
            </a:r>
            <a:r>
              <a:rPr lang="fa-IR" sz="2400" dirty="0"/>
              <a:t> 24 </a:t>
            </a:r>
            <a:r>
              <a:rPr lang="fa-IR" sz="2400" dirty="0" err="1"/>
              <a:t>ولتی</a:t>
            </a:r>
            <a:r>
              <a:rPr lang="fa-IR" sz="2400" dirty="0"/>
              <a:t> </a:t>
            </a:r>
            <a:r>
              <a:rPr lang="fa-IR" sz="2400" dirty="0" err="1"/>
              <a:t>زردرنگ</a:t>
            </a:r>
            <a:r>
              <a:rPr lang="fa-IR" sz="2400" dirty="0"/>
              <a:t> الکتریکی نصب شود که تأمین نیروی آنها مستقل </a:t>
            </a:r>
            <a:r>
              <a:rPr lang="fa-IR" sz="2400" dirty="0" err="1"/>
              <a:t>از‌وسیله</a:t>
            </a:r>
            <a:r>
              <a:rPr lang="fa-IR" sz="2400" dirty="0"/>
              <a:t> نقلیه صورت </a:t>
            </a:r>
            <a:r>
              <a:rPr lang="fa-IR" sz="2400" dirty="0" err="1"/>
              <a:t>می‌گیرد</a:t>
            </a:r>
            <a:r>
              <a:rPr lang="fa-IR" sz="2400" dirty="0"/>
              <a:t>.</a:t>
            </a:r>
            <a:endParaRPr lang="en-US" sz="2400" dirty="0"/>
          </a:p>
        </p:txBody>
      </p:sp>
      <p:sp>
        <p:nvSpPr>
          <p:cNvPr id="5" name="Slide Number Placeholder 4">
            <a:extLst>
              <a:ext uri="{FF2B5EF4-FFF2-40B4-BE49-F238E27FC236}">
                <a16:creationId xmlns:a16="http://schemas.microsoft.com/office/drawing/2014/main" xmlns="" id="{8FF6A13E-FC2E-4D9A-B48A-371703A9C7FC}"/>
              </a:ext>
            </a:extLst>
          </p:cNvPr>
          <p:cNvSpPr>
            <a:spLocks noGrp="1"/>
          </p:cNvSpPr>
          <p:nvPr>
            <p:ph type="sldNum" sz="quarter" idx="12"/>
          </p:nvPr>
        </p:nvSpPr>
        <p:spPr/>
        <p:txBody>
          <a:bodyPr/>
          <a:lstStyle/>
          <a:p>
            <a:fld id="{48F63A3B-78C7-47BE-AE5E-E10140E04643}" type="slidenum">
              <a:rPr lang="en-US" smtClean="0"/>
              <a:t>29</a:t>
            </a:fld>
            <a:endParaRPr lang="en-US" dirty="0"/>
          </a:p>
        </p:txBody>
      </p:sp>
    </p:spTree>
    <p:extLst>
      <p:ext uri="{BB962C8B-B14F-4D97-AF65-F5344CB8AC3E}">
        <p14:creationId xmlns:p14="http://schemas.microsoft.com/office/powerpoint/2010/main" val="1068485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C565E9-D88A-55D3-9D42-BD1C24B6DE9F}"/>
              </a:ext>
            </a:extLst>
          </p:cNvPr>
          <p:cNvSpPr>
            <a:spLocks noGrp="1"/>
          </p:cNvSpPr>
          <p:nvPr>
            <p:ph type="title"/>
          </p:nvPr>
        </p:nvSpPr>
        <p:spPr>
          <a:xfrm>
            <a:off x="715617" y="709257"/>
            <a:ext cx="9780105" cy="768096"/>
          </a:xfrm>
        </p:spPr>
        <p:txBody>
          <a:bodyPr/>
          <a:lstStyle/>
          <a:p>
            <a:pPr algn="r"/>
            <a:r>
              <a:rPr lang="fa-IR" dirty="0" err="1">
                <a:cs typeface="B Titr" panose="00000700000000000000" pitchFamily="2" charset="-78"/>
              </a:rPr>
              <a:t>آیین‌نامه</a:t>
            </a:r>
            <a:r>
              <a:rPr lang="fa-IR" dirty="0">
                <a:cs typeface="B Titr" panose="00000700000000000000" pitchFamily="2" charset="-78"/>
              </a:rPr>
              <a:t> اجرایی حمل </a:t>
            </a:r>
            <a:r>
              <a:rPr lang="fa-IR" dirty="0" err="1">
                <a:cs typeface="B Titr" panose="00000700000000000000" pitchFamily="2" charset="-78"/>
              </a:rPr>
              <a:t>ونقل</a:t>
            </a:r>
            <a:r>
              <a:rPr lang="fa-IR" dirty="0">
                <a:cs typeface="B Titr" panose="00000700000000000000" pitchFamily="2" charset="-78"/>
              </a:rPr>
              <a:t> </a:t>
            </a:r>
            <a:r>
              <a:rPr lang="fa-IR" dirty="0" err="1">
                <a:cs typeface="B Titr" panose="00000700000000000000" pitchFamily="2" charset="-78"/>
              </a:rPr>
              <a:t>جاده‌ای</a:t>
            </a:r>
            <a:r>
              <a:rPr lang="fa-IR" dirty="0">
                <a:cs typeface="B Titr" panose="00000700000000000000" pitchFamily="2" charset="-78"/>
              </a:rPr>
              <a:t> مواد خطرناک</a:t>
            </a:r>
            <a:endParaRPr lang="en-US" sz="4400" b="1" dirty="0">
              <a:solidFill>
                <a:schemeClr val="accent6"/>
              </a:solidFill>
              <a:latin typeface="Arial Black" panose="020B0604020202020204" pitchFamily="34" charset="0"/>
              <a:cs typeface="B Titr" panose="00000700000000000000" pitchFamily="2" charset="-78"/>
            </a:endParaRPr>
          </a:p>
        </p:txBody>
      </p:sp>
      <p:sp>
        <p:nvSpPr>
          <p:cNvPr id="4" name="Rectangle 3">
            <a:extLst>
              <a:ext uri="{FF2B5EF4-FFF2-40B4-BE49-F238E27FC236}">
                <a16:creationId xmlns:a16="http://schemas.microsoft.com/office/drawing/2014/main" xmlns="" id="{66201C1B-808C-453C-85B8-FDD80478868B}"/>
              </a:ext>
            </a:extLst>
          </p:cNvPr>
          <p:cNvSpPr/>
          <p:nvPr/>
        </p:nvSpPr>
        <p:spPr>
          <a:xfrm>
            <a:off x="2262810" y="2027583"/>
            <a:ext cx="5645425" cy="1934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chemeClr val="tx1"/>
                </a:solidFill>
                <a:cs typeface="2  Titr" panose="00000700000000000000" pitchFamily="2" charset="-78"/>
              </a:rPr>
              <a:t>1380.12.22 - 1911</a:t>
            </a:r>
            <a:br>
              <a:rPr lang="fa-IR" sz="2000" dirty="0">
                <a:solidFill>
                  <a:schemeClr val="tx1"/>
                </a:solidFill>
                <a:cs typeface="2  Titr" panose="00000700000000000000" pitchFamily="2" charset="-78"/>
              </a:rPr>
            </a:br>
            <a:r>
              <a:rPr lang="fa-IR" sz="2000" dirty="0">
                <a:solidFill>
                  <a:schemeClr val="tx1"/>
                </a:solidFill>
                <a:cs typeface="2  Titr" panose="00000700000000000000" pitchFamily="2" charset="-78"/>
              </a:rPr>
              <a:t>‌نقل از شماره 16622-1380.12.28 روزنامه رسمی</a:t>
            </a:r>
            <a:br>
              <a:rPr lang="fa-IR" sz="2000" dirty="0">
                <a:solidFill>
                  <a:schemeClr val="tx1"/>
                </a:solidFill>
                <a:cs typeface="2  Titr" panose="00000700000000000000" pitchFamily="2" charset="-78"/>
              </a:rPr>
            </a:br>
            <a:r>
              <a:rPr lang="fa-IR" sz="2000" dirty="0">
                <a:solidFill>
                  <a:schemeClr val="tx1"/>
                </a:solidFill>
                <a:cs typeface="2  Titr" panose="00000700000000000000" pitchFamily="2" charset="-78"/>
              </a:rPr>
              <a:t>‌شماره .44870ت22029‌هـ 1380.12.27</a:t>
            </a:r>
            <a:endParaRPr lang="en-US" sz="2000" dirty="0">
              <a:cs typeface="2  Titr" panose="00000700000000000000" pitchFamily="2" charset="-78"/>
            </a:endParaRPr>
          </a:p>
        </p:txBody>
      </p:sp>
      <p:sp>
        <p:nvSpPr>
          <p:cNvPr id="5" name="Oval 4">
            <a:extLst>
              <a:ext uri="{FF2B5EF4-FFF2-40B4-BE49-F238E27FC236}">
                <a16:creationId xmlns:a16="http://schemas.microsoft.com/office/drawing/2014/main" xmlns="" id="{9CB73C2E-7D61-46F1-9593-47FF3CD6F13E}"/>
              </a:ext>
            </a:extLst>
          </p:cNvPr>
          <p:cNvSpPr/>
          <p:nvPr/>
        </p:nvSpPr>
        <p:spPr>
          <a:xfrm>
            <a:off x="9978888" y="2027583"/>
            <a:ext cx="1364974" cy="145774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4CB1846D-E9D0-4F16-A765-DDC33A143375}"/>
              </a:ext>
            </a:extLst>
          </p:cNvPr>
          <p:cNvSpPr/>
          <p:nvPr/>
        </p:nvSpPr>
        <p:spPr>
          <a:xfrm>
            <a:off x="7287904" y="4503761"/>
            <a:ext cx="1228299" cy="1132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xmlns="" id="{E3EA1A65-3437-4184-9D2B-C8228F2DC7B6}"/>
              </a:ext>
            </a:extLst>
          </p:cNvPr>
          <p:cNvSpPr txBox="1">
            <a:spLocks/>
          </p:cNvSpPr>
          <p:nvPr/>
        </p:nvSpPr>
        <p:spPr>
          <a:xfrm>
            <a:off x="192156" y="3246412"/>
            <a:ext cx="10827026" cy="3326666"/>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ts val="0"/>
              </a:spcBef>
              <a:buFont typeface="Arial" panose="020B0604020202020204" pitchFamily="34" charset="0"/>
              <a:buNone/>
              <a:defRPr sz="2400" kern="1200">
                <a:solidFill>
                  <a:schemeClr val="accent6"/>
                </a:solidFill>
                <a:latin typeface="+mn-lt"/>
                <a:ea typeface="+mn-ea"/>
                <a:cs typeface="+mn-cs"/>
              </a:defRPr>
            </a:lvl1pPr>
            <a:lvl2pPr marL="347472" indent="-347472" algn="l" defTabSz="914400" rtl="0" eaLnBrk="1" latinLnBrk="0" hangingPunct="1">
              <a:lnSpc>
                <a:spcPct val="150000"/>
              </a:lnSpc>
              <a:spcBef>
                <a:spcPts val="0"/>
              </a:spcBef>
              <a:buFont typeface="Arial" panose="020B0604020202020204" pitchFamily="34" charset="0"/>
              <a:buChar char="•"/>
              <a:defRPr sz="2000" kern="1200">
                <a:solidFill>
                  <a:schemeClr val="accent6"/>
                </a:solidFill>
                <a:latin typeface="+mn-lt"/>
                <a:ea typeface="+mn-ea"/>
                <a:cs typeface="+mn-cs"/>
              </a:defRPr>
            </a:lvl2pPr>
            <a:lvl3pPr marL="685800" indent="-347472" algn="l" defTabSz="914400" rtl="0" eaLnBrk="1" latinLnBrk="0" hangingPunct="1">
              <a:lnSpc>
                <a:spcPct val="150000"/>
              </a:lnSpc>
              <a:spcBef>
                <a:spcPts val="0"/>
              </a:spcBef>
              <a:buFont typeface="Arial" panose="020B0604020202020204" pitchFamily="34" charset="0"/>
              <a:buChar char="•"/>
              <a:defRPr sz="18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r>
              <a:rPr lang="fa-IR" dirty="0">
                <a:solidFill>
                  <a:schemeClr val="tx1"/>
                </a:solidFill>
                <a:cs typeface="2  Titr" panose="00000700000000000000" pitchFamily="2" charset="-78"/>
              </a:rPr>
              <a:t/>
            </a:r>
            <a:br>
              <a:rPr lang="fa-IR" dirty="0">
                <a:solidFill>
                  <a:schemeClr val="tx1"/>
                </a:solidFill>
                <a:cs typeface="2  Titr" panose="00000700000000000000" pitchFamily="2" charset="-78"/>
              </a:rPr>
            </a:br>
            <a:r>
              <a:rPr lang="fa-IR" dirty="0">
                <a:solidFill>
                  <a:schemeClr val="tx1"/>
                </a:solidFill>
                <a:cs typeface="B Titr" panose="00000700000000000000" pitchFamily="2" charset="-78"/>
              </a:rPr>
              <a:t/>
            </a:r>
            <a:br>
              <a:rPr lang="fa-IR" dirty="0">
                <a:solidFill>
                  <a:schemeClr val="tx1"/>
                </a:solidFill>
                <a:cs typeface="B Titr" panose="00000700000000000000" pitchFamily="2" charset="-78"/>
              </a:rPr>
            </a:br>
            <a:r>
              <a:rPr lang="fa-IR" dirty="0">
                <a:solidFill>
                  <a:schemeClr val="tx1"/>
                </a:solidFill>
                <a:cs typeface="B Titr" panose="00000700000000000000" pitchFamily="2" charset="-78"/>
              </a:rPr>
              <a:t>‌وزارت راه و ترابری - سازمان حفاظت محیط زیست</a:t>
            </a:r>
            <a:br>
              <a:rPr lang="fa-IR" dirty="0">
                <a:solidFill>
                  <a:schemeClr val="tx1"/>
                </a:solidFill>
                <a:cs typeface="B Titr" panose="00000700000000000000" pitchFamily="2" charset="-78"/>
              </a:rPr>
            </a:br>
            <a:r>
              <a:rPr lang="fa-IR" dirty="0">
                <a:solidFill>
                  <a:schemeClr val="tx1"/>
                </a:solidFill>
                <a:cs typeface="B Titr" panose="00000700000000000000" pitchFamily="2" charset="-78"/>
              </a:rPr>
              <a:t>‌هیأت وزیران در جلسه مورخ 1380.12.22 بنا به پیشنهاد شماره 10688.11 مورخ1378.07.26 وزارت راه و ترابری و به استناد ماده (14)‌اصلاحی قانون رسیدگی به تخلفات و اخذ جرایم رانندگی - مصوب 1376 - </a:t>
            </a:r>
            <a:r>
              <a:rPr lang="fa-IR" dirty="0" err="1">
                <a:solidFill>
                  <a:schemeClr val="tx1"/>
                </a:solidFill>
                <a:cs typeface="B Titr" panose="00000700000000000000" pitchFamily="2" charset="-78"/>
              </a:rPr>
              <a:t>آیین‌نامه</a:t>
            </a:r>
            <a:r>
              <a:rPr lang="fa-IR" dirty="0">
                <a:solidFill>
                  <a:schemeClr val="tx1"/>
                </a:solidFill>
                <a:cs typeface="B Titr" panose="00000700000000000000" pitchFamily="2" charset="-78"/>
              </a:rPr>
              <a:t> اجرایی حمل و نقل </a:t>
            </a:r>
            <a:r>
              <a:rPr lang="fa-IR" dirty="0" err="1">
                <a:solidFill>
                  <a:schemeClr val="tx1"/>
                </a:solidFill>
                <a:cs typeface="B Titr" panose="00000700000000000000" pitchFamily="2" charset="-78"/>
              </a:rPr>
              <a:t>جاده‌ای</a:t>
            </a:r>
            <a:r>
              <a:rPr lang="fa-IR" dirty="0">
                <a:solidFill>
                  <a:schemeClr val="tx1"/>
                </a:solidFill>
                <a:cs typeface="B Titr" panose="00000700000000000000" pitchFamily="2" charset="-78"/>
              </a:rPr>
              <a:t> مواد خطرناک را ‌تصویب نمود.</a:t>
            </a:r>
            <a:endParaRPr lang="en-US" dirty="0">
              <a:solidFill>
                <a:schemeClr val="tx1"/>
              </a:solidFill>
              <a:cs typeface="B Titr" panose="00000700000000000000" pitchFamily="2" charset="-78"/>
            </a:endParaRPr>
          </a:p>
        </p:txBody>
      </p:sp>
    </p:spTree>
    <p:extLst>
      <p:ext uri="{BB962C8B-B14F-4D97-AF65-F5344CB8AC3E}">
        <p14:creationId xmlns:p14="http://schemas.microsoft.com/office/powerpoint/2010/main" val="38555318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7FF081-0760-403F-B8DE-DE6A53099228}"/>
              </a:ext>
            </a:extLst>
          </p:cNvPr>
          <p:cNvSpPr>
            <a:spLocks noGrp="1"/>
          </p:cNvSpPr>
          <p:nvPr>
            <p:ph type="title"/>
          </p:nvPr>
        </p:nvSpPr>
        <p:spPr>
          <a:xfrm>
            <a:off x="4442129" y="594360"/>
            <a:ext cx="6766560" cy="768096"/>
          </a:xfrm>
        </p:spPr>
        <p:txBody>
          <a:bodyPr/>
          <a:lstStyle/>
          <a:p>
            <a:pPr algn="r" rtl="1"/>
            <a:r>
              <a:rPr lang="fa-IR" dirty="0"/>
              <a:t>‌ماده 10</a:t>
            </a:r>
            <a:endParaRPr lang="en-US" dirty="0"/>
          </a:p>
        </p:txBody>
      </p:sp>
      <p:sp>
        <p:nvSpPr>
          <p:cNvPr id="3" name="Content Placeholder 2">
            <a:extLst>
              <a:ext uri="{FF2B5EF4-FFF2-40B4-BE49-F238E27FC236}">
                <a16:creationId xmlns:a16="http://schemas.microsoft.com/office/drawing/2014/main" xmlns="" id="{583E2D8E-C9BD-4D9A-94E4-1F4A6A6549FC}"/>
              </a:ext>
            </a:extLst>
          </p:cNvPr>
          <p:cNvSpPr>
            <a:spLocks noGrp="1"/>
          </p:cNvSpPr>
          <p:nvPr>
            <p:ph idx="1"/>
          </p:nvPr>
        </p:nvSpPr>
        <p:spPr>
          <a:xfrm>
            <a:off x="371062" y="1499616"/>
            <a:ext cx="11436626" cy="5060210"/>
          </a:xfrm>
        </p:spPr>
        <p:txBody>
          <a:bodyPr/>
          <a:lstStyle/>
          <a:p>
            <a:pPr algn="just"/>
            <a:r>
              <a:rPr lang="fa-IR" sz="3200" dirty="0"/>
              <a:t>رانندگان وسایل نقلیه حامل مواد خطرناک در هنگام </a:t>
            </a:r>
            <a:r>
              <a:rPr lang="fa-IR" sz="3200" dirty="0" err="1"/>
              <a:t>سوخت‌گیری</a:t>
            </a:r>
            <a:r>
              <a:rPr lang="fa-IR" sz="3200" dirty="0"/>
              <a:t> باید موارد</a:t>
            </a:r>
            <a:br>
              <a:rPr lang="fa-IR" sz="3200" dirty="0"/>
            </a:br>
            <a:r>
              <a:rPr lang="fa-IR" sz="3200" dirty="0"/>
              <a:t>زیر را رعایت کنند:</a:t>
            </a:r>
          </a:p>
          <a:p>
            <a:pPr algn="just"/>
            <a:r>
              <a:rPr lang="fa-IR" sz="3200" dirty="0"/>
              <a:t>‌الف - </a:t>
            </a:r>
            <a:r>
              <a:rPr lang="fa-IR" sz="3200" dirty="0" err="1"/>
              <a:t>سوخت‌گیری</a:t>
            </a:r>
            <a:r>
              <a:rPr lang="fa-IR" sz="3200" dirty="0"/>
              <a:t> حتی </a:t>
            </a:r>
            <a:r>
              <a:rPr lang="fa-IR" sz="3200" dirty="0" err="1"/>
              <a:t>الامکان</a:t>
            </a:r>
            <a:r>
              <a:rPr lang="fa-IR" sz="3200" dirty="0"/>
              <a:t> در </a:t>
            </a:r>
            <a:r>
              <a:rPr lang="fa-IR" sz="3200" dirty="0" err="1"/>
              <a:t>پمپهای</a:t>
            </a:r>
            <a:r>
              <a:rPr lang="fa-IR" sz="3200" dirty="0"/>
              <a:t> دور از شهرها و مراکز جمعیتی صورت گیرد.</a:t>
            </a:r>
          </a:p>
          <a:p>
            <a:pPr algn="just"/>
            <a:r>
              <a:rPr lang="fa-IR" sz="3200" dirty="0"/>
              <a:t>ب - وسیله نقلیه دیگری در جلو یا عقب وسیله نقلیه حامل مواد خطرناک مشغول </a:t>
            </a:r>
            <a:r>
              <a:rPr lang="fa-IR" sz="3200" dirty="0" err="1"/>
              <a:t>سوخت‌گیری</a:t>
            </a:r>
            <a:r>
              <a:rPr lang="fa-IR" sz="3200" dirty="0"/>
              <a:t> یا در انتظار نوبت نباشد.</a:t>
            </a:r>
          </a:p>
          <a:p>
            <a:pPr algn="just"/>
            <a:r>
              <a:rPr lang="fa-IR" sz="3200" dirty="0"/>
              <a:t>ج - موتور وسیله نقلیه حامل مواد خطرناک باید در حین </a:t>
            </a:r>
            <a:r>
              <a:rPr lang="fa-IR" sz="3200" dirty="0" err="1"/>
              <a:t>سوخت‌گیری</a:t>
            </a:r>
            <a:r>
              <a:rPr lang="fa-IR" sz="3200" dirty="0"/>
              <a:t> خاموش باشد.</a:t>
            </a:r>
          </a:p>
          <a:p>
            <a:pPr algn="just"/>
            <a:r>
              <a:rPr lang="fa-IR" sz="3200" dirty="0"/>
              <a:t>‌د - راننده یا کمک راننده وسیله نقلیه نباید از آن دور شوند.</a:t>
            </a:r>
            <a:endParaRPr lang="en-US" sz="3200" dirty="0"/>
          </a:p>
        </p:txBody>
      </p:sp>
      <p:sp>
        <p:nvSpPr>
          <p:cNvPr id="5" name="Slide Number Placeholder 4">
            <a:extLst>
              <a:ext uri="{FF2B5EF4-FFF2-40B4-BE49-F238E27FC236}">
                <a16:creationId xmlns:a16="http://schemas.microsoft.com/office/drawing/2014/main" xmlns="" id="{E01E39D4-479A-4418-97D8-1280DEC8C42E}"/>
              </a:ext>
            </a:extLst>
          </p:cNvPr>
          <p:cNvSpPr>
            <a:spLocks noGrp="1"/>
          </p:cNvSpPr>
          <p:nvPr>
            <p:ph type="sldNum" sz="quarter" idx="12"/>
          </p:nvPr>
        </p:nvSpPr>
        <p:spPr/>
        <p:txBody>
          <a:bodyPr/>
          <a:lstStyle/>
          <a:p>
            <a:fld id="{48F63A3B-78C7-47BE-AE5E-E10140E04643}" type="slidenum">
              <a:rPr lang="en-US" smtClean="0"/>
              <a:t>30</a:t>
            </a:fld>
            <a:endParaRPr lang="en-US" dirty="0"/>
          </a:p>
        </p:txBody>
      </p:sp>
    </p:spTree>
    <p:extLst>
      <p:ext uri="{BB962C8B-B14F-4D97-AF65-F5344CB8AC3E}">
        <p14:creationId xmlns:p14="http://schemas.microsoft.com/office/powerpoint/2010/main" val="1173803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0AE860-7A13-44A6-B149-E1B8AB17EE60}"/>
              </a:ext>
            </a:extLst>
          </p:cNvPr>
          <p:cNvSpPr>
            <a:spLocks noGrp="1"/>
          </p:cNvSpPr>
          <p:nvPr>
            <p:ph type="title"/>
          </p:nvPr>
        </p:nvSpPr>
        <p:spPr>
          <a:xfrm>
            <a:off x="4392565" y="989672"/>
            <a:ext cx="6766560" cy="768096"/>
          </a:xfrm>
        </p:spPr>
        <p:txBody>
          <a:bodyPr/>
          <a:lstStyle/>
          <a:p>
            <a:pPr algn="r" rtl="1"/>
            <a:r>
              <a:rPr lang="fa-IR" dirty="0"/>
              <a:t>‌ماده 11</a:t>
            </a:r>
            <a:endParaRPr lang="en-US" dirty="0"/>
          </a:p>
        </p:txBody>
      </p:sp>
      <p:sp>
        <p:nvSpPr>
          <p:cNvPr id="3" name="Content Placeholder 2">
            <a:extLst>
              <a:ext uri="{FF2B5EF4-FFF2-40B4-BE49-F238E27FC236}">
                <a16:creationId xmlns:a16="http://schemas.microsoft.com/office/drawing/2014/main" xmlns="" id="{B3246849-DC37-44C0-871D-083F1808CF4A}"/>
              </a:ext>
            </a:extLst>
          </p:cNvPr>
          <p:cNvSpPr>
            <a:spLocks noGrp="1"/>
          </p:cNvSpPr>
          <p:nvPr>
            <p:ph idx="1"/>
          </p:nvPr>
        </p:nvSpPr>
        <p:spPr>
          <a:xfrm>
            <a:off x="3366052" y="2091988"/>
            <a:ext cx="7793074" cy="2700528"/>
          </a:xfrm>
        </p:spPr>
        <p:txBody>
          <a:bodyPr/>
          <a:lstStyle/>
          <a:p>
            <a:pPr algn="just" rtl="1"/>
            <a:r>
              <a:rPr lang="fa-IR" sz="3200" dirty="0"/>
              <a:t>وسایل نقلیه حامل محمولات خطرناک نباید تحت هیچ شرایطی وسیله نقلیه دیگری را یدک کشی نموده یا توسط وسیله نقلیه دیگری </a:t>
            </a:r>
            <a:r>
              <a:rPr lang="fa-IR" sz="3200" dirty="0" err="1"/>
              <a:t>یدک‌کشی</a:t>
            </a:r>
            <a:r>
              <a:rPr lang="fa-IR" sz="3200" dirty="0"/>
              <a:t> شود.</a:t>
            </a:r>
            <a:endParaRPr lang="en-US" sz="3200" dirty="0"/>
          </a:p>
        </p:txBody>
      </p:sp>
      <p:sp>
        <p:nvSpPr>
          <p:cNvPr id="5" name="Slide Number Placeholder 4">
            <a:extLst>
              <a:ext uri="{FF2B5EF4-FFF2-40B4-BE49-F238E27FC236}">
                <a16:creationId xmlns:a16="http://schemas.microsoft.com/office/drawing/2014/main" xmlns="" id="{E0E6B4CF-9EB1-4C8E-875E-98C594573885}"/>
              </a:ext>
            </a:extLst>
          </p:cNvPr>
          <p:cNvSpPr>
            <a:spLocks noGrp="1"/>
          </p:cNvSpPr>
          <p:nvPr>
            <p:ph type="sldNum" sz="quarter" idx="12"/>
          </p:nvPr>
        </p:nvSpPr>
        <p:spPr/>
        <p:txBody>
          <a:bodyPr/>
          <a:lstStyle/>
          <a:p>
            <a:fld id="{48F63A3B-78C7-47BE-AE5E-E10140E04643}" type="slidenum">
              <a:rPr lang="en-US" smtClean="0"/>
              <a:t>31</a:t>
            </a:fld>
            <a:endParaRPr lang="en-US" dirty="0"/>
          </a:p>
        </p:txBody>
      </p:sp>
    </p:spTree>
    <p:extLst>
      <p:ext uri="{BB962C8B-B14F-4D97-AF65-F5344CB8AC3E}">
        <p14:creationId xmlns:p14="http://schemas.microsoft.com/office/powerpoint/2010/main" val="673597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1801DA-3CC7-461B-9838-2A39B913A8C8}"/>
              </a:ext>
            </a:extLst>
          </p:cNvPr>
          <p:cNvSpPr>
            <a:spLocks noGrp="1"/>
          </p:cNvSpPr>
          <p:nvPr>
            <p:ph type="title"/>
          </p:nvPr>
        </p:nvSpPr>
        <p:spPr>
          <a:xfrm>
            <a:off x="4404095" y="755506"/>
            <a:ext cx="6766560" cy="768096"/>
          </a:xfrm>
        </p:spPr>
        <p:txBody>
          <a:bodyPr/>
          <a:lstStyle/>
          <a:p>
            <a:pPr algn="r" rtl="1"/>
            <a:r>
              <a:rPr lang="fa-IR" dirty="0"/>
              <a:t>‌ماده 12</a:t>
            </a:r>
            <a:endParaRPr lang="en-US" dirty="0"/>
          </a:p>
        </p:txBody>
      </p:sp>
      <p:sp>
        <p:nvSpPr>
          <p:cNvPr id="3" name="Content Placeholder 2">
            <a:extLst>
              <a:ext uri="{FF2B5EF4-FFF2-40B4-BE49-F238E27FC236}">
                <a16:creationId xmlns:a16="http://schemas.microsoft.com/office/drawing/2014/main" xmlns="" id="{B1365AAC-1E9C-4470-B34D-98929C8F77A4}"/>
              </a:ext>
            </a:extLst>
          </p:cNvPr>
          <p:cNvSpPr>
            <a:spLocks noGrp="1"/>
          </p:cNvSpPr>
          <p:nvPr>
            <p:ph idx="1"/>
          </p:nvPr>
        </p:nvSpPr>
        <p:spPr>
          <a:xfrm>
            <a:off x="3392558" y="2308352"/>
            <a:ext cx="7778098" cy="2700528"/>
          </a:xfrm>
        </p:spPr>
        <p:txBody>
          <a:bodyPr/>
          <a:lstStyle/>
          <a:p>
            <a:pPr algn="just" rtl="1"/>
            <a:r>
              <a:rPr lang="fa-IR" sz="3200" dirty="0"/>
              <a:t>حمل مسافر و سرنشین به استثنای راننده و کمک راننده یا عوامل دیگری که با تشخیص متصدی حمل و نقل باید همراه محموله و </a:t>
            </a:r>
            <a:r>
              <a:rPr lang="fa-IR" sz="3200" dirty="0" err="1"/>
              <a:t>وسیله‌نقلیه</a:t>
            </a:r>
            <a:r>
              <a:rPr lang="fa-IR" sz="3200" dirty="0"/>
              <a:t> در عملیات حمل و نقل کالای خطرناک باشد، ممنوع است.</a:t>
            </a:r>
            <a:endParaRPr lang="en-US" sz="3200" dirty="0"/>
          </a:p>
        </p:txBody>
      </p:sp>
      <p:sp>
        <p:nvSpPr>
          <p:cNvPr id="5" name="Slide Number Placeholder 4">
            <a:extLst>
              <a:ext uri="{FF2B5EF4-FFF2-40B4-BE49-F238E27FC236}">
                <a16:creationId xmlns:a16="http://schemas.microsoft.com/office/drawing/2014/main" xmlns="" id="{E9686EA1-DA25-475A-9CF2-554846D8FC90}"/>
              </a:ext>
            </a:extLst>
          </p:cNvPr>
          <p:cNvSpPr>
            <a:spLocks noGrp="1"/>
          </p:cNvSpPr>
          <p:nvPr>
            <p:ph type="sldNum" sz="quarter" idx="12"/>
          </p:nvPr>
        </p:nvSpPr>
        <p:spPr/>
        <p:txBody>
          <a:bodyPr/>
          <a:lstStyle/>
          <a:p>
            <a:fld id="{48F63A3B-78C7-47BE-AE5E-E10140E04643}" type="slidenum">
              <a:rPr lang="en-US" smtClean="0"/>
              <a:t>32</a:t>
            </a:fld>
            <a:endParaRPr lang="en-US" dirty="0"/>
          </a:p>
        </p:txBody>
      </p:sp>
    </p:spTree>
    <p:extLst>
      <p:ext uri="{BB962C8B-B14F-4D97-AF65-F5344CB8AC3E}">
        <p14:creationId xmlns:p14="http://schemas.microsoft.com/office/powerpoint/2010/main" val="2918205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977904-C581-4E10-BBD6-68DB17D18812}"/>
              </a:ext>
            </a:extLst>
          </p:cNvPr>
          <p:cNvSpPr>
            <a:spLocks noGrp="1"/>
          </p:cNvSpPr>
          <p:nvPr>
            <p:ph type="title"/>
          </p:nvPr>
        </p:nvSpPr>
        <p:spPr>
          <a:xfrm>
            <a:off x="4378518" y="929883"/>
            <a:ext cx="6766560" cy="768096"/>
          </a:xfrm>
        </p:spPr>
        <p:txBody>
          <a:bodyPr/>
          <a:lstStyle/>
          <a:p>
            <a:pPr algn="r" rtl="1"/>
            <a:r>
              <a:rPr lang="fa-IR" dirty="0"/>
              <a:t>‌ماده 13</a:t>
            </a:r>
            <a:endParaRPr lang="en-US" dirty="0"/>
          </a:p>
        </p:txBody>
      </p:sp>
      <p:sp>
        <p:nvSpPr>
          <p:cNvPr id="3" name="Content Placeholder 2">
            <a:extLst>
              <a:ext uri="{FF2B5EF4-FFF2-40B4-BE49-F238E27FC236}">
                <a16:creationId xmlns:a16="http://schemas.microsoft.com/office/drawing/2014/main" xmlns="" id="{EAF0AA5E-A573-4A48-8D92-838274503F0B}"/>
              </a:ext>
            </a:extLst>
          </p:cNvPr>
          <p:cNvSpPr>
            <a:spLocks noGrp="1"/>
          </p:cNvSpPr>
          <p:nvPr>
            <p:ph idx="1"/>
          </p:nvPr>
        </p:nvSpPr>
        <p:spPr>
          <a:xfrm>
            <a:off x="3458817" y="2664438"/>
            <a:ext cx="7686261" cy="2700528"/>
          </a:xfrm>
        </p:spPr>
        <p:txBody>
          <a:bodyPr/>
          <a:lstStyle/>
          <a:p>
            <a:pPr algn="just" rtl="1"/>
            <a:r>
              <a:rPr lang="fa-IR" sz="3200" dirty="0"/>
              <a:t>استعمال دخانیات یا استفاده از هرگونه وسیله روشنایی یا آتش زا در داخل وسیله نقلیه یا در فاصله 50 متری آن در حین انجام عملیات </a:t>
            </a:r>
            <a:r>
              <a:rPr lang="fa-IR" sz="3200" dirty="0" err="1"/>
              <a:t>حمل‌و</a:t>
            </a:r>
            <a:r>
              <a:rPr lang="fa-IR" sz="3200" dirty="0"/>
              <a:t> نقل مواد خطرناک ممنوع است.</a:t>
            </a:r>
            <a:endParaRPr lang="en-US" sz="3200" dirty="0"/>
          </a:p>
        </p:txBody>
      </p:sp>
      <p:sp>
        <p:nvSpPr>
          <p:cNvPr id="5" name="Slide Number Placeholder 4">
            <a:extLst>
              <a:ext uri="{FF2B5EF4-FFF2-40B4-BE49-F238E27FC236}">
                <a16:creationId xmlns:a16="http://schemas.microsoft.com/office/drawing/2014/main" xmlns="" id="{3753AC1F-ACD7-4FDC-986B-CB045A800F89}"/>
              </a:ext>
            </a:extLst>
          </p:cNvPr>
          <p:cNvSpPr>
            <a:spLocks noGrp="1"/>
          </p:cNvSpPr>
          <p:nvPr>
            <p:ph type="sldNum" sz="quarter" idx="12"/>
          </p:nvPr>
        </p:nvSpPr>
        <p:spPr/>
        <p:txBody>
          <a:bodyPr/>
          <a:lstStyle/>
          <a:p>
            <a:fld id="{48F63A3B-78C7-47BE-AE5E-E10140E04643}" type="slidenum">
              <a:rPr lang="en-US" smtClean="0"/>
              <a:t>33</a:t>
            </a:fld>
            <a:endParaRPr lang="en-US" dirty="0"/>
          </a:p>
        </p:txBody>
      </p:sp>
    </p:spTree>
    <p:extLst>
      <p:ext uri="{BB962C8B-B14F-4D97-AF65-F5344CB8AC3E}">
        <p14:creationId xmlns:p14="http://schemas.microsoft.com/office/powerpoint/2010/main" val="1548394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384F9A-15E6-46B1-98E5-876781287BCA}"/>
              </a:ext>
            </a:extLst>
          </p:cNvPr>
          <p:cNvSpPr>
            <a:spLocks noGrp="1"/>
          </p:cNvSpPr>
          <p:nvPr>
            <p:ph type="title"/>
          </p:nvPr>
        </p:nvSpPr>
        <p:spPr>
          <a:xfrm>
            <a:off x="4375868" y="731520"/>
            <a:ext cx="6766560" cy="768096"/>
          </a:xfrm>
        </p:spPr>
        <p:txBody>
          <a:bodyPr/>
          <a:lstStyle/>
          <a:p>
            <a:pPr algn="r" rtl="1"/>
            <a:r>
              <a:rPr lang="fa-IR" dirty="0"/>
              <a:t>‌ماده 14</a:t>
            </a:r>
            <a:endParaRPr lang="en-US" dirty="0"/>
          </a:p>
        </p:txBody>
      </p:sp>
      <p:sp>
        <p:nvSpPr>
          <p:cNvPr id="3" name="Content Placeholder 2">
            <a:extLst>
              <a:ext uri="{FF2B5EF4-FFF2-40B4-BE49-F238E27FC236}">
                <a16:creationId xmlns:a16="http://schemas.microsoft.com/office/drawing/2014/main" xmlns="" id="{E35A9883-06A6-420A-A02B-A07DF22DF3D5}"/>
              </a:ext>
            </a:extLst>
          </p:cNvPr>
          <p:cNvSpPr>
            <a:spLocks noGrp="1"/>
          </p:cNvSpPr>
          <p:nvPr>
            <p:ph idx="1"/>
          </p:nvPr>
        </p:nvSpPr>
        <p:spPr>
          <a:xfrm>
            <a:off x="3405808" y="2067339"/>
            <a:ext cx="7845287" cy="3855941"/>
          </a:xfrm>
        </p:spPr>
        <p:txBody>
          <a:bodyPr/>
          <a:lstStyle/>
          <a:p>
            <a:pPr algn="just" rtl="1"/>
            <a:r>
              <a:rPr lang="fa-IR" sz="3200" dirty="0"/>
              <a:t>چنانچه به هر دلیل در حین عملیات </a:t>
            </a:r>
            <a:r>
              <a:rPr lang="fa-IR" sz="3200" dirty="0" err="1"/>
              <a:t>باراندازی</a:t>
            </a:r>
            <a:r>
              <a:rPr lang="fa-IR" sz="3200" dirty="0"/>
              <a:t> یا بارگیری به ناچار باید در </a:t>
            </a:r>
            <a:r>
              <a:rPr lang="fa-IR" sz="3200" dirty="0" err="1"/>
              <a:t>محوطه‌ای</a:t>
            </a:r>
            <a:r>
              <a:rPr lang="fa-IR" sz="3200" dirty="0"/>
              <a:t> تعدادی وسیله نقلیه حامل مواد خطرناک متوقف شوند </a:t>
            </a:r>
            <a:r>
              <a:rPr lang="fa-IR" sz="3200" dirty="0" err="1"/>
              <a:t>یا‌در</a:t>
            </a:r>
            <a:r>
              <a:rPr lang="fa-IR" sz="3200" dirty="0"/>
              <a:t> </a:t>
            </a:r>
            <a:r>
              <a:rPr lang="fa-IR" sz="3200" dirty="0" err="1"/>
              <a:t>توقفگاه</a:t>
            </a:r>
            <a:r>
              <a:rPr lang="fa-IR" sz="3200" dirty="0"/>
              <a:t> مناسبی تعدادی از اینگونه وسایل نقلیه متوقف </a:t>
            </a:r>
            <a:r>
              <a:rPr lang="fa-IR" sz="3200" dirty="0" err="1"/>
              <a:t>شده‌اند</a:t>
            </a:r>
            <a:r>
              <a:rPr lang="fa-IR" sz="3200" dirty="0"/>
              <a:t> باید شعاع 20 متری را برای فاصله یکدیگر حفظ کنند.</a:t>
            </a:r>
            <a:endParaRPr lang="en-US" sz="3200" dirty="0"/>
          </a:p>
        </p:txBody>
      </p:sp>
      <p:sp>
        <p:nvSpPr>
          <p:cNvPr id="5" name="Slide Number Placeholder 4">
            <a:extLst>
              <a:ext uri="{FF2B5EF4-FFF2-40B4-BE49-F238E27FC236}">
                <a16:creationId xmlns:a16="http://schemas.microsoft.com/office/drawing/2014/main" xmlns="" id="{8AE96C09-BB42-49B1-AE19-365A1E6103E3}"/>
              </a:ext>
            </a:extLst>
          </p:cNvPr>
          <p:cNvSpPr>
            <a:spLocks noGrp="1"/>
          </p:cNvSpPr>
          <p:nvPr>
            <p:ph type="sldNum" sz="quarter" idx="12"/>
          </p:nvPr>
        </p:nvSpPr>
        <p:spPr/>
        <p:txBody>
          <a:bodyPr/>
          <a:lstStyle/>
          <a:p>
            <a:fld id="{48F63A3B-78C7-47BE-AE5E-E10140E04643}" type="slidenum">
              <a:rPr lang="en-US" smtClean="0"/>
              <a:t>34</a:t>
            </a:fld>
            <a:endParaRPr lang="en-US" dirty="0"/>
          </a:p>
        </p:txBody>
      </p:sp>
    </p:spTree>
    <p:extLst>
      <p:ext uri="{BB962C8B-B14F-4D97-AF65-F5344CB8AC3E}">
        <p14:creationId xmlns:p14="http://schemas.microsoft.com/office/powerpoint/2010/main" val="59299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73F1F8-F6F5-4604-98E7-1777C96BBBB7}"/>
              </a:ext>
            </a:extLst>
          </p:cNvPr>
          <p:cNvSpPr>
            <a:spLocks noGrp="1"/>
          </p:cNvSpPr>
          <p:nvPr>
            <p:ph type="title"/>
          </p:nvPr>
        </p:nvSpPr>
        <p:spPr>
          <a:xfrm>
            <a:off x="4330546" y="591842"/>
            <a:ext cx="6766560" cy="768096"/>
          </a:xfrm>
        </p:spPr>
        <p:txBody>
          <a:bodyPr/>
          <a:lstStyle/>
          <a:p>
            <a:pPr algn="r" rtl="1"/>
            <a:r>
              <a:rPr lang="fa-IR" dirty="0"/>
              <a:t>ماده 15</a:t>
            </a:r>
            <a:endParaRPr lang="en-US" dirty="0"/>
          </a:p>
        </p:txBody>
      </p:sp>
      <p:sp>
        <p:nvSpPr>
          <p:cNvPr id="3" name="Content Placeholder 2">
            <a:extLst>
              <a:ext uri="{FF2B5EF4-FFF2-40B4-BE49-F238E27FC236}">
                <a16:creationId xmlns:a16="http://schemas.microsoft.com/office/drawing/2014/main" xmlns="" id="{2D9143BA-1CEC-4275-87B0-9059283094FF}"/>
              </a:ext>
            </a:extLst>
          </p:cNvPr>
          <p:cNvSpPr>
            <a:spLocks noGrp="1"/>
          </p:cNvSpPr>
          <p:nvPr>
            <p:ph idx="1"/>
          </p:nvPr>
        </p:nvSpPr>
        <p:spPr>
          <a:xfrm>
            <a:off x="424070" y="1519228"/>
            <a:ext cx="10787269" cy="4746929"/>
          </a:xfrm>
        </p:spPr>
        <p:txBody>
          <a:bodyPr/>
          <a:lstStyle/>
          <a:p>
            <a:pPr algn="just"/>
            <a:r>
              <a:rPr lang="fa-IR" sz="3200" dirty="0"/>
              <a:t>در صورتی که پمپ تخلیه کالای خطرناک از نیروی موتور وسیله نقلیه انرژی</a:t>
            </a:r>
            <a:br>
              <a:rPr lang="fa-IR" sz="3200" dirty="0"/>
            </a:br>
            <a:r>
              <a:rPr lang="fa-IR" sz="3200" dirty="0"/>
              <a:t>خود را کسب </a:t>
            </a:r>
            <a:r>
              <a:rPr lang="fa-IR" sz="3200" dirty="0" err="1"/>
              <a:t>نمی‌نماید</a:t>
            </a:r>
            <a:r>
              <a:rPr lang="fa-IR" sz="3200" dirty="0"/>
              <a:t> باید در حین تخلیه، موتور وسیله </a:t>
            </a:r>
            <a:r>
              <a:rPr lang="fa-IR" sz="3200" dirty="0" err="1"/>
              <a:t>نقلیه‌خاموش</a:t>
            </a:r>
            <a:r>
              <a:rPr lang="fa-IR" sz="3200" dirty="0"/>
              <a:t> باشد.</a:t>
            </a:r>
            <a:br>
              <a:rPr lang="fa-IR" sz="3200" dirty="0"/>
            </a:br>
            <a:r>
              <a:rPr lang="fa-IR" sz="3200" dirty="0"/>
              <a:t>‌تبصره 1- چنانچه وسیله نقلیه، حامل محموله خطرناکی از طبقات 6، 8 و 9 باشد و محل تخلیه و </a:t>
            </a:r>
            <a:r>
              <a:rPr lang="fa-IR" sz="3200" dirty="0" err="1"/>
              <a:t>باراندازی</a:t>
            </a:r>
            <a:r>
              <a:rPr lang="fa-IR" sz="3200" dirty="0"/>
              <a:t> در مکانی مسقف واقع شده باشد، </a:t>
            </a:r>
            <a:r>
              <a:rPr lang="fa-IR" sz="3200" dirty="0" err="1"/>
              <a:t>باید‌وسیله</a:t>
            </a:r>
            <a:r>
              <a:rPr lang="fa-IR" sz="3200" dirty="0"/>
              <a:t> نقلیه مجهز به موتور پمپ تخلیه محموله باشد که منبع انرژی آن مستقل از موتور محرکه وسیله نقلیه است. </a:t>
            </a:r>
          </a:p>
          <a:p>
            <a:pPr algn="just"/>
            <a:r>
              <a:rPr lang="fa-IR" sz="3200" dirty="0"/>
              <a:t>‌تبصره 2- چنانچه وسیله نقلیه، حامل محموله خطرناکی از طبقات 1، 6، 8 و 9 بوده و محل تخلیه و </a:t>
            </a:r>
            <a:r>
              <a:rPr lang="fa-IR" sz="3200" dirty="0" err="1"/>
              <a:t>باراندازی</a:t>
            </a:r>
            <a:r>
              <a:rPr lang="fa-IR" sz="3200" dirty="0"/>
              <a:t> در مکانی مسقف واقع شده باشد باید </a:t>
            </a:r>
            <a:r>
              <a:rPr lang="fa-IR" sz="3200" dirty="0" err="1"/>
              <a:t>در‌حین</a:t>
            </a:r>
            <a:r>
              <a:rPr lang="fa-IR" sz="3200" dirty="0"/>
              <a:t> تخلیه موتور وسیله نقلیه خاموش باشد.</a:t>
            </a:r>
            <a:endParaRPr lang="en-US" sz="3200" dirty="0"/>
          </a:p>
        </p:txBody>
      </p:sp>
      <p:sp>
        <p:nvSpPr>
          <p:cNvPr id="5" name="Slide Number Placeholder 4">
            <a:extLst>
              <a:ext uri="{FF2B5EF4-FFF2-40B4-BE49-F238E27FC236}">
                <a16:creationId xmlns:a16="http://schemas.microsoft.com/office/drawing/2014/main" xmlns="" id="{35FF8391-5BA1-4C6F-BC5A-D577D26E75FA}"/>
              </a:ext>
            </a:extLst>
          </p:cNvPr>
          <p:cNvSpPr>
            <a:spLocks noGrp="1"/>
          </p:cNvSpPr>
          <p:nvPr>
            <p:ph type="sldNum" sz="quarter" idx="12"/>
          </p:nvPr>
        </p:nvSpPr>
        <p:spPr/>
        <p:txBody>
          <a:bodyPr/>
          <a:lstStyle/>
          <a:p>
            <a:fld id="{48F63A3B-78C7-47BE-AE5E-E10140E04643}" type="slidenum">
              <a:rPr lang="en-US" smtClean="0"/>
              <a:t>35</a:t>
            </a:fld>
            <a:endParaRPr lang="en-US" dirty="0"/>
          </a:p>
        </p:txBody>
      </p:sp>
    </p:spTree>
    <p:extLst>
      <p:ext uri="{BB962C8B-B14F-4D97-AF65-F5344CB8AC3E}">
        <p14:creationId xmlns:p14="http://schemas.microsoft.com/office/powerpoint/2010/main" val="524363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777D88-74F0-4E8E-A7D3-BF8A4384BB95}"/>
              </a:ext>
            </a:extLst>
          </p:cNvPr>
          <p:cNvSpPr>
            <a:spLocks noGrp="1"/>
          </p:cNvSpPr>
          <p:nvPr>
            <p:ph type="title"/>
          </p:nvPr>
        </p:nvSpPr>
        <p:spPr>
          <a:xfrm>
            <a:off x="4502823" y="835726"/>
            <a:ext cx="6766560" cy="768096"/>
          </a:xfrm>
        </p:spPr>
        <p:txBody>
          <a:bodyPr/>
          <a:lstStyle/>
          <a:p>
            <a:pPr algn="r" rtl="1"/>
            <a:r>
              <a:rPr lang="fa-IR" dirty="0"/>
              <a:t>‌ماده 16</a:t>
            </a:r>
            <a:endParaRPr lang="en-US" dirty="0"/>
          </a:p>
        </p:txBody>
      </p:sp>
      <p:sp>
        <p:nvSpPr>
          <p:cNvPr id="3" name="Content Placeholder 2">
            <a:extLst>
              <a:ext uri="{FF2B5EF4-FFF2-40B4-BE49-F238E27FC236}">
                <a16:creationId xmlns:a16="http://schemas.microsoft.com/office/drawing/2014/main" xmlns="" id="{AE0C8B62-D404-4123-A4E9-A3ED6562D37F}"/>
              </a:ext>
            </a:extLst>
          </p:cNvPr>
          <p:cNvSpPr>
            <a:spLocks noGrp="1"/>
          </p:cNvSpPr>
          <p:nvPr>
            <p:ph idx="1"/>
          </p:nvPr>
        </p:nvSpPr>
        <p:spPr>
          <a:xfrm>
            <a:off x="3379305" y="2321604"/>
            <a:ext cx="8059840" cy="2700528"/>
          </a:xfrm>
        </p:spPr>
        <p:txBody>
          <a:bodyPr/>
          <a:lstStyle/>
          <a:p>
            <a:pPr algn="just"/>
            <a:r>
              <a:rPr lang="fa-IR" sz="3200" dirty="0"/>
              <a:t>حمل مواد خطرناک در بارگیر و یدک مستقل و همچنین حمل مواد خطرناک طبقات 1، 6، 8 و 9 در وسایل نقلیه مفصل دار ممنوع است.</a:t>
            </a:r>
            <a:endParaRPr lang="en-US" sz="3200" dirty="0"/>
          </a:p>
        </p:txBody>
      </p:sp>
      <p:sp>
        <p:nvSpPr>
          <p:cNvPr id="5" name="Slide Number Placeholder 4">
            <a:extLst>
              <a:ext uri="{FF2B5EF4-FFF2-40B4-BE49-F238E27FC236}">
                <a16:creationId xmlns:a16="http://schemas.microsoft.com/office/drawing/2014/main" xmlns="" id="{CE136FDC-7DAC-414B-B1AD-7470A034AA54}"/>
              </a:ext>
            </a:extLst>
          </p:cNvPr>
          <p:cNvSpPr>
            <a:spLocks noGrp="1"/>
          </p:cNvSpPr>
          <p:nvPr>
            <p:ph type="sldNum" sz="quarter" idx="12"/>
          </p:nvPr>
        </p:nvSpPr>
        <p:spPr/>
        <p:txBody>
          <a:bodyPr/>
          <a:lstStyle/>
          <a:p>
            <a:fld id="{48F63A3B-78C7-47BE-AE5E-E10140E04643}" type="slidenum">
              <a:rPr lang="en-US" smtClean="0"/>
              <a:t>36</a:t>
            </a:fld>
            <a:endParaRPr lang="en-US" dirty="0"/>
          </a:p>
        </p:txBody>
      </p:sp>
    </p:spTree>
    <p:extLst>
      <p:ext uri="{BB962C8B-B14F-4D97-AF65-F5344CB8AC3E}">
        <p14:creationId xmlns:p14="http://schemas.microsoft.com/office/powerpoint/2010/main" val="1304132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A510E1-10DE-4190-8467-EEA96EAEF50A}"/>
              </a:ext>
            </a:extLst>
          </p:cNvPr>
          <p:cNvSpPr>
            <a:spLocks noGrp="1"/>
          </p:cNvSpPr>
          <p:nvPr>
            <p:ph type="title"/>
          </p:nvPr>
        </p:nvSpPr>
        <p:spPr>
          <a:xfrm>
            <a:off x="4569084" y="835726"/>
            <a:ext cx="6766560" cy="768096"/>
          </a:xfrm>
        </p:spPr>
        <p:txBody>
          <a:bodyPr/>
          <a:lstStyle/>
          <a:p>
            <a:pPr algn="r" rtl="1"/>
            <a:r>
              <a:rPr lang="fa-IR" dirty="0"/>
              <a:t>ماده 17</a:t>
            </a:r>
            <a:endParaRPr lang="en-US" dirty="0"/>
          </a:p>
        </p:txBody>
      </p:sp>
      <p:sp>
        <p:nvSpPr>
          <p:cNvPr id="3" name="Content Placeholder 2">
            <a:extLst>
              <a:ext uri="{FF2B5EF4-FFF2-40B4-BE49-F238E27FC236}">
                <a16:creationId xmlns:a16="http://schemas.microsoft.com/office/drawing/2014/main" xmlns="" id="{7A8302B9-B150-4E32-91BB-F70D7BB01BBF}"/>
              </a:ext>
            </a:extLst>
          </p:cNvPr>
          <p:cNvSpPr>
            <a:spLocks noGrp="1"/>
          </p:cNvSpPr>
          <p:nvPr>
            <p:ph idx="1"/>
          </p:nvPr>
        </p:nvSpPr>
        <p:spPr>
          <a:xfrm>
            <a:off x="3432313" y="2078736"/>
            <a:ext cx="8006831" cy="2700528"/>
          </a:xfrm>
        </p:spPr>
        <p:txBody>
          <a:bodyPr/>
          <a:lstStyle/>
          <a:p>
            <a:pPr algn="just"/>
            <a:r>
              <a:rPr lang="fa-IR" sz="3200" dirty="0"/>
              <a:t>محمولات خطرناک از طبقه 4 و ردیف 3-4 باید در </a:t>
            </a:r>
            <a:r>
              <a:rPr lang="fa-IR" sz="3200" dirty="0" err="1"/>
              <a:t>بارگیرهای</a:t>
            </a:r>
            <a:r>
              <a:rPr lang="fa-IR" sz="3200" dirty="0"/>
              <a:t> مسقف و مقاوم نسبت به نفوذ آب و رطوبت حمل شوند.</a:t>
            </a:r>
            <a:endParaRPr lang="en-US" sz="3200" dirty="0"/>
          </a:p>
        </p:txBody>
      </p:sp>
      <p:sp>
        <p:nvSpPr>
          <p:cNvPr id="5" name="Slide Number Placeholder 4">
            <a:extLst>
              <a:ext uri="{FF2B5EF4-FFF2-40B4-BE49-F238E27FC236}">
                <a16:creationId xmlns:a16="http://schemas.microsoft.com/office/drawing/2014/main" xmlns="" id="{CB872D22-1752-40EB-A423-0FE85B109A1C}"/>
              </a:ext>
            </a:extLst>
          </p:cNvPr>
          <p:cNvSpPr>
            <a:spLocks noGrp="1"/>
          </p:cNvSpPr>
          <p:nvPr>
            <p:ph type="sldNum" sz="quarter" idx="12"/>
          </p:nvPr>
        </p:nvSpPr>
        <p:spPr/>
        <p:txBody>
          <a:bodyPr/>
          <a:lstStyle/>
          <a:p>
            <a:fld id="{48F63A3B-78C7-47BE-AE5E-E10140E04643}" type="slidenum">
              <a:rPr lang="en-US" smtClean="0"/>
              <a:t>37</a:t>
            </a:fld>
            <a:endParaRPr lang="en-US" dirty="0"/>
          </a:p>
        </p:txBody>
      </p:sp>
    </p:spTree>
    <p:extLst>
      <p:ext uri="{BB962C8B-B14F-4D97-AF65-F5344CB8AC3E}">
        <p14:creationId xmlns:p14="http://schemas.microsoft.com/office/powerpoint/2010/main" val="3412244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143155-ED38-42C2-A5B8-D78EA354E0DD}"/>
              </a:ext>
            </a:extLst>
          </p:cNvPr>
          <p:cNvSpPr>
            <a:spLocks noGrp="1"/>
          </p:cNvSpPr>
          <p:nvPr>
            <p:ph type="title"/>
          </p:nvPr>
        </p:nvSpPr>
        <p:spPr>
          <a:xfrm>
            <a:off x="4476320" y="918950"/>
            <a:ext cx="6766560" cy="768096"/>
          </a:xfrm>
        </p:spPr>
        <p:txBody>
          <a:bodyPr/>
          <a:lstStyle/>
          <a:p>
            <a:pPr algn="r" rtl="1"/>
            <a:r>
              <a:rPr lang="fa-IR" dirty="0"/>
              <a:t>‌ماده 18</a:t>
            </a:r>
            <a:endParaRPr lang="en-US" dirty="0"/>
          </a:p>
        </p:txBody>
      </p:sp>
      <p:sp>
        <p:nvSpPr>
          <p:cNvPr id="3" name="Content Placeholder 2">
            <a:extLst>
              <a:ext uri="{FF2B5EF4-FFF2-40B4-BE49-F238E27FC236}">
                <a16:creationId xmlns:a16="http://schemas.microsoft.com/office/drawing/2014/main" xmlns="" id="{2106113B-6734-4468-B78B-1EBBD9878CEE}"/>
              </a:ext>
            </a:extLst>
          </p:cNvPr>
          <p:cNvSpPr>
            <a:spLocks noGrp="1"/>
          </p:cNvSpPr>
          <p:nvPr>
            <p:ph idx="1"/>
          </p:nvPr>
        </p:nvSpPr>
        <p:spPr>
          <a:xfrm>
            <a:off x="967409" y="2078736"/>
            <a:ext cx="10275471" cy="3566690"/>
          </a:xfrm>
        </p:spPr>
        <p:txBody>
          <a:bodyPr/>
          <a:lstStyle/>
          <a:p>
            <a:pPr algn="just"/>
            <a:r>
              <a:rPr lang="fa-IR" sz="3200" dirty="0"/>
              <a:t>چنانچه وسیله نقلیه حامل مواد خطرناک به دلیل نقص فنی ناچار به توقف</a:t>
            </a:r>
            <a:br>
              <a:rPr lang="fa-IR" sz="3200" dirty="0"/>
            </a:br>
            <a:r>
              <a:rPr lang="fa-IR" sz="3200" dirty="0"/>
              <a:t>طولانی (‌براساس نظر سازمان حمل و نقل و </a:t>
            </a:r>
            <a:r>
              <a:rPr lang="fa-IR" sz="3200" dirty="0" err="1"/>
              <a:t>پایانه‌های</a:t>
            </a:r>
            <a:r>
              <a:rPr lang="fa-IR" sz="3200" dirty="0"/>
              <a:t> کشور) </a:t>
            </a:r>
            <a:r>
              <a:rPr lang="fa-IR" sz="3200" dirty="0" err="1"/>
              <a:t>در‌مسیر</a:t>
            </a:r>
            <a:r>
              <a:rPr lang="fa-IR" sz="3200" dirty="0"/>
              <a:t> گردد، راننده مکلف است متصدی حمل و نقل را از موضوع مطلع نماید و متصدی حمل و نقل نیز مکلف است متصدی حمل و نقل نیز </a:t>
            </a:r>
            <a:r>
              <a:rPr lang="fa-IR" sz="3200" dirty="0" err="1"/>
              <a:t>مکلف‌است</a:t>
            </a:r>
            <a:r>
              <a:rPr lang="fa-IR" sz="3200" dirty="0"/>
              <a:t> به محض اطلاع وسیله نقلیه مناسبی را به همراه عوامل لازم برای </a:t>
            </a:r>
            <a:r>
              <a:rPr lang="fa-IR" sz="3200" dirty="0" err="1"/>
              <a:t>باراندازی</a:t>
            </a:r>
            <a:r>
              <a:rPr lang="fa-IR" sz="3200" dirty="0"/>
              <a:t> وسیله نقلیه معیوب و بارگیری وسیله نقلیه اعزامی به محل </a:t>
            </a:r>
            <a:r>
              <a:rPr lang="fa-IR" sz="3200" dirty="0" err="1"/>
              <a:t>توقف‌خودرو</a:t>
            </a:r>
            <a:r>
              <a:rPr lang="fa-IR" sz="3200" dirty="0"/>
              <a:t> اعزام نماید.</a:t>
            </a:r>
            <a:endParaRPr lang="en-US" sz="3200" dirty="0"/>
          </a:p>
        </p:txBody>
      </p:sp>
      <p:sp>
        <p:nvSpPr>
          <p:cNvPr id="5" name="Slide Number Placeholder 4">
            <a:extLst>
              <a:ext uri="{FF2B5EF4-FFF2-40B4-BE49-F238E27FC236}">
                <a16:creationId xmlns:a16="http://schemas.microsoft.com/office/drawing/2014/main" xmlns="" id="{AA3E743C-853B-46A4-839E-063731DE4D1D}"/>
              </a:ext>
            </a:extLst>
          </p:cNvPr>
          <p:cNvSpPr>
            <a:spLocks noGrp="1"/>
          </p:cNvSpPr>
          <p:nvPr>
            <p:ph type="sldNum" sz="quarter" idx="12"/>
          </p:nvPr>
        </p:nvSpPr>
        <p:spPr/>
        <p:txBody>
          <a:bodyPr/>
          <a:lstStyle/>
          <a:p>
            <a:fld id="{48F63A3B-78C7-47BE-AE5E-E10140E04643}" type="slidenum">
              <a:rPr lang="en-US" smtClean="0"/>
              <a:t>38</a:t>
            </a:fld>
            <a:endParaRPr lang="en-US" dirty="0"/>
          </a:p>
        </p:txBody>
      </p:sp>
    </p:spTree>
    <p:extLst>
      <p:ext uri="{BB962C8B-B14F-4D97-AF65-F5344CB8AC3E}">
        <p14:creationId xmlns:p14="http://schemas.microsoft.com/office/powerpoint/2010/main" val="710879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F6ED4C-2AC4-48AF-B555-880D3D7F4665}"/>
              </a:ext>
            </a:extLst>
          </p:cNvPr>
          <p:cNvSpPr>
            <a:spLocks noGrp="1"/>
          </p:cNvSpPr>
          <p:nvPr>
            <p:ph type="title"/>
          </p:nvPr>
        </p:nvSpPr>
        <p:spPr>
          <a:xfrm>
            <a:off x="4489572" y="934720"/>
            <a:ext cx="6766560" cy="768096"/>
          </a:xfrm>
        </p:spPr>
        <p:txBody>
          <a:bodyPr/>
          <a:lstStyle/>
          <a:p>
            <a:pPr algn="r" rtl="1"/>
            <a:r>
              <a:rPr lang="fa-IR" dirty="0"/>
              <a:t>ماده 19</a:t>
            </a:r>
            <a:endParaRPr lang="en-US" dirty="0"/>
          </a:p>
        </p:txBody>
      </p:sp>
      <p:sp>
        <p:nvSpPr>
          <p:cNvPr id="3" name="Content Placeholder 2">
            <a:extLst>
              <a:ext uri="{FF2B5EF4-FFF2-40B4-BE49-F238E27FC236}">
                <a16:creationId xmlns:a16="http://schemas.microsoft.com/office/drawing/2014/main" xmlns="" id="{BC5C4A2F-EA58-4822-9749-6D51F2BC5911}"/>
              </a:ext>
            </a:extLst>
          </p:cNvPr>
          <p:cNvSpPr>
            <a:spLocks noGrp="1"/>
          </p:cNvSpPr>
          <p:nvPr>
            <p:ph idx="1"/>
          </p:nvPr>
        </p:nvSpPr>
        <p:spPr>
          <a:xfrm>
            <a:off x="3485322" y="2387865"/>
            <a:ext cx="7871791" cy="2700528"/>
          </a:xfrm>
        </p:spPr>
        <p:txBody>
          <a:bodyPr/>
          <a:lstStyle/>
          <a:p>
            <a:pPr algn="just" rtl="1"/>
            <a:r>
              <a:rPr lang="fa-IR" sz="3200" dirty="0"/>
              <a:t>‌ در صورت بروز </a:t>
            </a:r>
            <a:r>
              <a:rPr lang="fa-IR" sz="3200" dirty="0" err="1"/>
              <a:t>سوانحی</a:t>
            </a:r>
            <a:r>
              <a:rPr lang="fa-IR" sz="3200" dirty="0"/>
              <a:t> که منجر به پخش مواد در  بیعت </a:t>
            </a:r>
            <a:r>
              <a:rPr lang="fa-IR" sz="3200" dirty="0" err="1"/>
              <a:t>می‌گردد</a:t>
            </a:r>
            <a:r>
              <a:rPr lang="fa-IR" sz="3200" dirty="0"/>
              <a:t>، متصدی حمل و نقل، موظف است سریعاً مراتب را به </a:t>
            </a:r>
            <a:r>
              <a:rPr lang="fa-IR" sz="3200" dirty="0" err="1"/>
              <a:t>سازمان‌های‌امدادی</a:t>
            </a:r>
            <a:r>
              <a:rPr lang="fa-IR" sz="3200" dirty="0"/>
              <a:t> اطلاع دهد.</a:t>
            </a:r>
            <a:endParaRPr lang="en-US" sz="3200" dirty="0"/>
          </a:p>
        </p:txBody>
      </p:sp>
      <p:sp>
        <p:nvSpPr>
          <p:cNvPr id="5" name="Slide Number Placeholder 4">
            <a:extLst>
              <a:ext uri="{FF2B5EF4-FFF2-40B4-BE49-F238E27FC236}">
                <a16:creationId xmlns:a16="http://schemas.microsoft.com/office/drawing/2014/main" xmlns="" id="{A8DCF768-3375-43DA-83C4-7AA1ADD2A24D}"/>
              </a:ext>
            </a:extLst>
          </p:cNvPr>
          <p:cNvSpPr>
            <a:spLocks noGrp="1"/>
          </p:cNvSpPr>
          <p:nvPr>
            <p:ph type="sldNum" sz="quarter" idx="12"/>
          </p:nvPr>
        </p:nvSpPr>
        <p:spPr/>
        <p:txBody>
          <a:bodyPr/>
          <a:lstStyle/>
          <a:p>
            <a:fld id="{48F63A3B-78C7-47BE-AE5E-E10140E04643}" type="slidenum">
              <a:rPr lang="en-US" smtClean="0"/>
              <a:t>39</a:t>
            </a:fld>
            <a:endParaRPr lang="en-US" dirty="0"/>
          </a:p>
        </p:txBody>
      </p:sp>
    </p:spTree>
    <p:extLst>
      <p:ext uri="{BB962C8B-B14F-4D97-AF65-F5344CB8AC3E}">
        <p14:creationId xmlns:p14="http://schemas.microsoft.com/office/powerpoint/2010/main" val="2010193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940BC6-9DA0-FB4D-8879-DC8B3958C07C}"/>
              </a:ext>
            </a:extLst>
          </p:cNvPr>
          <p:cNvSpPr>
            <a:spLocks noGrp="1"/>
          </p:cNvSpPr>
          <p:nvPr>
            <p:ph type="title"/>
          </p:nvPr>
        </p:nvSpPr>
        <p:spPr>
          <a:xfrm>
            <a:off x="2411896" y="1457739"/>
            <a:ext cx="8579192" cy="1587213"/>
          </a:xfrm>
        </p:spPr>
        <p:txBody>
          <a:bodyPr/>
          <a:lstStyle/>
          <a:p>
            <a:pPr algn="r" rtl="1"/>
            <a:r>
              <a:rPr lang="fa-IR" dirty="0">
                <a:cs typeface="B Titr" panose="00000700000000000000" pitchFamily="2" charset="-78"/>
              </a:rPr>
              <a:t>‌ماده 1- اصطلاحات به کار رفته در این </a:t>
            </a:r>
            <a:r>
              <a:rPr lang="fa-IR" dirty="0" err="1">
                <a:cs typeface="B Titr" panose="00000700000000000000" pitchFamily="2" charset="-78"/>
              </a:rPr>
              <a:t>آیین‌نامه</a:t>
            </a:r>
            <a:r>
              <a:rPr lang="fa-IR" dirty="0">
                <a:cs typeface="B Titr" panose="00000700000000000000" pitchFamily="2" charset="-78"/>
              </a:rPr>
              <a:t> به شرح زیر تعریف </a:t>
            </a:r>
            <a:r>
              <a:rPr lang="fa-IR" dirty="0" err="1">
                <a:cs typeface="B Titr" panose="00000700000000000000" pitchFamily="2" charset="-78"/>
              </a:rPr>
              <a:t>می‌شوند</a:t>
            </a:r>
            <a:r>
              <a:rPr lang="fa-IR" dirty="0">
                <a:cs typeface="B Titr" panose="00000700000000000000" pitchFamily="2" charset="-78"/>
              </a:rPr>
              <a:t>:</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1E0B8C4B-3A3C-9FD1-59FB-1666C1F09376}"/>
              </a:ext>
            </a:extLst>
          </p:cNvPr>
          <p:cNvSpPr>
            <a:spLocks noGrp="1"/>
          </p:cNvSpPr>
          <p:nvPr>
            <p:ph idx="1"/>
          </p:nvPr>
        </p:nvSpPr>
        <p:spPr>
          <a:xfrm>
            <a:off x="2994992" y="3222752"/>
            <a:ext cx="8712642" cy="2700528"/>
          </a:xfrm>
        </p:spPr>
        <p:txBody>
          <a:bodyPr/>
          <a:lstStyle/>
          <a:p>
            <a:pPr algn="just" rtl="1"/>
            <a:r>
              <a:rPr lang="fa-IR" sz="2000" dirty="0">
                <a:solidFill>
                  <a:schemeClr val="tx1"/>
                </a:solidFill>
                <a:cs typeface="B Titr" panose="00000700000000000000" pitchFamily="2" charset="-78"/>
              </a:rPr>
              <a:t>‌الف - متصدی حمل و نقل: منظور از </a:t>
            </a:r>
            <a:r>
              <a:rPr lang="fa-IR" sz="2400" dirty="0">
                <a:solidFill>
                  <a:schemeClr val="tx1"/>
                </a:solidFill>
                <a:cs typeface="B Titr" panose="00000700000000000000" pitchFamily="2" charset="-78"/>
              </a:rPr>
              <a:t>متصدی حمل و نقل در این آیین نامه، کلیه شرکتها</a:t>
            </a:r>
            <a:br>
              <a:rPr lang="fa-IR" sz="2400" dirty="0">
                <a:solidFill>
                  <a:schemeClr val="tx1"/>
                </a:solidFill>
                <a:cs typeface="B Titr" panose="00000700000000000000" pitchFamily="2" charset="-78"/>
              </a:rPr>
            </a:br>
            <a:r>
              <a:rPr lang="fa-IR" sz="2400" dirty="0">
                <a:solidFill>
                  <a:schemeClr val="tx1"/>
                </a:solidFill>
                <a:cs typeface="B Titr" panose="00000700000000000000" pitchFamily="2" charset="-78"/>
              </a:rPr>
              <a:t>و مؤسسات حمل و نقل، سازمانها، کارخانجات و... اعم </a:t>
            </a:r>
            <a:r>
              <a:rPr lang="fa-IR" sz="2400" dirty="0" err="1">
                <a:solidFill>
                  <a:schemeClr val="tx1"/>
                </a:solidFill>
                <a:cs typeface="B Titr" panose="00000700000000000000" pitchFamily="2" charset="-78"/>
              </a:rPr>
              <a:t>از‌دولتی</a:t>
            </a:r>
            <a:r>
              <a:rPr lang="fa-IR" sz="2400" dirty="0">
                <a:solidFill>
                  <a:schemeClr val="tx1"/>
                </a:solidFill>
                <a:cs typeface="B Titr" panose="00000700000000000000" pitchFamily="2" charset="-78"/>
              </a:rPr>
              <a:t> و غیر دولتی </a:t>
            </a:r>
            <a:r>
              <a:rPr lang="fa-IR" sz="2400" dirty="0" err="1">
                <a:solidFill>
                  <a:schemeClr val="tx1"/>
                </a:solidFill>
                <a:cs typeface="B Titr" panose="00000700000000000000" pitchFamily="2" charset="-78"/>
              </a:rPr>
              <a:t>می‌باشند</a:t>
            </a:r>
            <a:r>
              <a:rPr lang="en-US" sz="2400" dirty="0">
                <a:solidFill>
                  <a:schemeClr val="tx1"/>
                </a:solidFill>
                <a:cs typeface="B Titr" panose="00000700000000000000" pitchFamily="2" charset="-78"/>
              </a:rPr>
              <a:t> </a:t>
            </a:r>
            <a:r>
              <a:rPr lang="fa-IR" sz="2400" dirty="0">
                <a:solidFill>
                  <a:schemeClr val="tx1"/>
                </a:solidFill>
                <a:cs typeface="B Titr" panose="00000700000000000000" pitchFamily="2" charset="-78"/>
              </a:rPr>
              <a:t>که به حمل و نقل، سازمانها، کارخانجات، و... اعم از دولتی و غیر دولتی </a:t>
            </a:r>
            <a:r>
              <a:rPr lang="fa-IR" sz="2400" dirty="0" err="1">
                <a:solidFill>
                  <a:schemeClr val="tx1"/>
                </a:solidFill>
                <a:cs typeface="B Titr" panose="00000700000000000000" pitchFamily="2" charset="-78"/>
              </a:rPr>
              <a:t>می‌باشند</a:t>
            </a:r>
            <a:r>
              <a:rPr lang="fa-IR" sz="2400" dirty="0">
                <a:solidFill>
                  <a:schemeClr val="tx1"/>
                </a:solidFill>
                <a:cs typeface="B Titr" panose="00000700000000000000" pitchFamily="2" charset="-78"/>
              </a:rPr>
              <a:t> که</a:t>
            </a:r>
            <a:r>
              <a:rPr lang="en-US" sz="2400" dirty="0">
                <a:solidFill>
                  <a:schemeClr val="tx1"/>
                </a:solidFill>
                <a:cs typeface="B Titr" panose="00000700000000000000" pitchFamily="2" charset="-78"/>
              </a:rPr>
              <a:t> </a:t>
            </a:r>
            <a:r>
              <a:rPr lang="fa-IR" sz="2400" dirty="0">
                <a:solidFill>
                  <a:schemeClr val="tx1"/>
                </a:solidFill>
                <a:cs typeface="B Titr" panose="00000700000000000000" pitchFamily="2" charset="-78"/>
              </a:rPr>
              <a:t>به حمل و نقل محمولات خطرناک(‌تولیدات </a:t>
            </a:r>
            <a:r>
              <a:rPr lang="fa-IR" sz="2000" dirty="0">
                <a:solidFill>
                  <a:schemeClr val="tx1"/>
                </a:solidFill>
                <a:cs typeface="B Titr" panose="00000700000000000000" pitchFamily="2" charset="-78"/>
              </a:rPr>
              <a:t>یا مواد اولیه) مبادرت </a:t>
            </a:r>
            <a:r>
              <a:rPr lang="fa-IR" sz="2000" dirty="0" err="1">
                <a:solidFill>
                  <a:schemeClr val="tx1"/>
                </a:solidFill>
                <a:cs typeface="B Titr" panose="00000700000000000000" pitchFamily="2" charset="-78"/>
              </a:rPr>
              <a:t>می‌ورزند</a:t>
            </a:r>
            <a:endParaRPr lang="en-US" sz="2000" dirty="0">
              <a:solidFill>
                <a:schemeClr val="tx1"/>
              </a:solidFill>
              <a:cs typeface="B Titr" panose="00000700000000000000" pitchFamily="2" charset="-78"/>
            </a:endParaRPr>
          </a:p>
        </p:txBody>
      </p:sp>
      <p:sp>
        <p:nvSpPr>
          <p:cNvPr id="14" name="Footer Placeholder 13">
            <a:extLst>
              <a:ext uri="{FF2B5EF4-FFF2-40B4-BE49-F238E27FC236}">
                <a16:creationId xmlns:a16="http://schemas.microsoft.com/office/drawing/2014/main" xmlns="" id="{03571BF2-FCCE-E7A0-736D-9168D2BBFF63}"/>
              </a:ext>
            </a:extLst>
          </p:cNvPr>
          <p:cNvSpPr>
            <a:spLocks noGrp="1"/>
          </p:cNvSpPr>
          <p:nvPr>
            <p:ph type="ftr" sz="quarter" idx="4294967295"/>
          </p:nvPr>
        </p:nvSpPr>
        <p:spPr>
          <a:xfrm>
            <a:off x="4224528" y="457200"/>
            <a:ext cx="3200400" cy="274320"/>
          </a:xfrm>
        </p:spPr>
        <p:txBody>
          <a:bodyPr/>
          <a:lstStyle/>
          <a:p>
            <a:r>
              <a:rPr lang="fa-IR" dirty="0"/>
              <a:t>فصل اول: کلیات و تعاریف</a:t>
            </a:r>
            <a:endParaRPr lang="en-US" dirty="0"/>
          </a:p>
        </p:txBody>
      </p:sp>
      <p:sp>
        <p:nvSpPr>
          <p:cNvPr id="15" name="Slide Number Placeholder 14">
            <a:extLst>
              <a:ext uri="{FF2B5EF4-FFF2-40B4-BE49-F238E27FC236}">
                <a16:creationId xmlns:a16="http://schemas.microsoft.com/office/drawing/2014/main" xmlns="" id="{7FC3FD3F-45EE-74E3-AD64-441303B83EF3}"/>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9796220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3189E1-4577-4FAB-9317-95346192F881}"/>
              </a:ext>
            </a:extLst>
          </p:cNvPr>
          <p:cNvSpPr>
            <a:spLocks noGrp="1"/>
          </p:cNvSpPr>
          <p:nvPr>
            <p:ph type="title"/>
          </p:nvPr>
        </p:nvSpPr>
        <p:spPr>
          <a:xfrm>
            <a:off x="4357050" y="824992"/>
            <a:ext cx="6766560" cy="768096"/>
          </a:xfrm>
        </p:spPr>
        <p:txBody>
          <a:bodyPr/>
          <a:lstStyle/>
          <a:p>
            <a:pPr algn="r" rtl="1"/>
            <a:r>
              <a:rPr lang="fa-IR" dirty="0"/>
              <a:t>‌ماده 20</a:t>
            </a:r>
            <a:endParaRPr lang="en-US" dirty="0"/>
          </a:p>
        </p:txBody>
      </p:sp>
      <p:sp>
        <p:nvSpPr>
          <p:cNvPr id="3" name="Content Placeholder 2">
            <a:extLst>
              <a:ext uri="{FF2B5EF4-FFF2-40B4-BE49-F238E27FC236}">
                <a16:creationId xmlns:a16="http://schemas.microsoft.com/office/drawing/2014/main" xmlns="" id="{3ACBCB4D-5313-42C6-872C-752B0241BD36}"/>
              </a:ext>
            </a:extLst>
          </p:cNvPr>
          <p:cNvSpPr>
            <a:spLocks noGrp="1"/>
          </p:cNvSpPr>
          <p:nvPr>
            <p:ph idx="1"/>
          </p:nvPr>
        </p:nvSpPr>
        <p:spPr>
          <a:xfrm>
            <a:off x="3392557" y="2078736"/>
            <a:ext cx="7871791" cy="2700528"/>
          </a:xfrm>
        </p:spPr>
        <p:txBody>
          <a:bodyPr/>
          <a:lstStyle/>
          <a:p>
            <a:pPr algn="just" rtl="1"/>
            <a:r>
              <a:rPr lang="fa-IR" sz="2800" dirty="0"/>
              <a:t>متصدی حمل و نقل مکلف است قبل از اعزام وسیله نقلیه جهت بارگیری و حمل محموله خطرناک برنامه زمان بندی سفر را در اختیار </a:t>
            </a:r>
            <a:r>
              <a:rPr lang="fa-IR" sz="2800" dirty="0" err="1"/>
              <a:t>راننده‌قرار</a:t>
            </a:r>
            <a:r>
              <a:rPr lang="fa-IR" sz="2800" dirty="0"/>
              <a:t> دهد و راننده نیز مکلف است برنامه تنظیمی از سوی متصدی حمل و نقل را به دقت رعایت نماید.</a:t>
            </a:r>
            <a:endParaRPr lang="en-US" sz="2800" dirty="0"/>
          </a:p>
        </p:txBody>
      </p:sp>
      <p:sp>
        <p:nvSpPr>
          <p:cNvPr id="5" name="Slide Number Placeholder 4">
            <a:extLst>
              <a:ext uri="{FF2B5EF4-FFF2-40B4-BE49-F238E27FC236}">
                <a16:creationId xmlns:a16="http://schemas.microsoft.com/office/drawing/2014/main" xmlns="" id="{6765F599-8322-4E9A-8590-908EC2F966CD}"/>
              </a:ext>
            </a:extLst>
          </p:cNvPr>
          <p:cNvSpPr>
            <a:spLocks noGrp="1"/>
          </p:cNvSpPr>
          <p:nvPr>
            <p:ph type="sldNum" sz="quarter" idx="12"/>
          </p:nvPr>
        </p:nvSpPr>
        <p:spPr/>
        <p:txBody>
          <a:bodyPr/>
          <a:lstStyle/>
          <a:p>
            <a:fld id="{48F63A3B-78C7-47BE-AE5E-E10140E04643}" type="slidenum">
              <a:rPr lang="en-US" smtClean="0"/>
              <a:t>40</a:t>
            </a:fld>
            <a:endParaRPr lang="en-US" dirty="0"/>
          </a:p>
        </p:txBody>
      </p:sp>
    </p:spTree>
    <p:extLst>
      <p:ext uri="{BB962C8B-B14F-4D97-AF65-F5344CB8AC3E}">
        <p14:creationId xmlns:p14="http://schemas.microsoft.com/office/powerpoint/2010/main" val="808190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D20618-2D62-471D-AD65-2C63955B5326}"/>
              </a:ext>
            </a:extLst>
          </p:cNvPr>
          <p:cNvSpPr>
            <a:spLocks noGrp="1"/>
          </p:cNvSpPr>
          <p:nvPr>
            <p:ph type="title"/>
          </p:nvPr>
        </p:nvSpPr>
        <p:spPr>
          <a:xfrm>
            <a:off x="4516076" y="954510"/>
            <a:ext cx="6766560" cy="768096"/>
          </a:xfrm>
        </p:spPr>
        <p:txBody>
          <a:bodyPr/>
          <a:lstStyle/>
          <a:p>
            <a:pPr algn="r" rtl="1"/>
            <a:r>
              <a:rPr lang="fa-IR" dirty="0"/>
              <a:t>ماده 21</a:t>
            </a:r>
            <a:endParaRPr lang="en-US" dirty="0"/>
          </a:p>
        </p:txBody>
      </p:sp>
      <p:sp>
        <p:nvSpPr>
          <p:cNvPr id="3" name="Content Placeholder 2">
            <a:extLst>
              <a:ext uri="{FF2B5EF4-FFF2-40B4-BE49-F238E27FC236}">
                <a16:creationId xmlns:a16="http://schemas.microsoft.com/office/drawing/2014/main" xmlns="" id="{FFF9ED7C-5428-49EC-8EA9-06E389AB47F3}"/>
              </a:ext>
            </a:extLst>
          </p:cNvPr>
          <p:cNvSpPr>
            <a:spLocks noGrp="1"/>
          </p:cNvSpPr>
          <p:nvPr>
            <p:ph idx="1"/>
          </p:nvPr>
        </p:nvSpPr>
        <p:spPr>
          <a:xfrm>
            <a:off x="3326296" y="2408583"/>
            <a:ext cx="8057321" cy="2700528"/>
          </a:xfrm>
        </p:spPr>
        <p:txBody>
          <a:bodyPr/>
          <a:lstStyle/>
          <a:p>
            <a:pPr algn="just" rtl="1"/>
            <a:r>
              <a:rPr lang="fa-IR" sz="3200" dirty="0"/>
              <a:t>‌ مواد خطرناک از انواع زیر </a:t>
            </a:r>
            <a:r>
              <a:rPr lang="fa-IR" sz="3200" dirty="0" err="1"/>
              <a:t>گروه‌های</a:t>
            </a:r>
            <a:r>
              <a:rPr lang="fa-IR" sz="3200" dirty="0"/>
              <a:t> طبقه 1 باید در </a:t>
            </a:r>
            <a:r>
              <a:rPr lang="fa-IR" sz="3200" dirty="0" err="1"/>
              <a:t>کامیون‌های</a:t>
            </a:r>
            <a:r>
              <a:rPr lang="fa-IR" sz="3200" dirty="0"/>
              <a:t> بار بارگیر بسته یا دارای دربهای کناری </a:t>
            </a:r>
          </a:p>
          <a:p>
            <a:pPr algn="just" rtl="1"/>
            <a:r>
              <a:rPr lang="fa-IR" sz="3200" dirty="0"/>
              <a:t>(‌ بغل </a:t>
            </a:r>
            <a:r>
              <a:rPr lang="fa-IR" sz="3200" dirty="0" err="1"/>
              <a:t>بازشو</a:t>
            </a:r>
            <a:r>
              <a:rPr lang="fa-IR" sz="3200" dirty="0"/>
              <a:t>) حمل شود.</a:t>
            </a:r>
            <a:endParaRPr lang="en-US" sz="3200" dirty="0"/>
          </a:p>
        </p:txBody>
      </p:sp>
      <p:sp>
        <p:nvSpPr>
          <p:cNvPr id="5" name="Slide Number Placeholder 4">
            <a:extLst>
              <a:ext uri="{FF2B5EF4-FFF2-40B4-BE49-F238E27FC236}">
                <a16:creationId xmlns:a16="http://schemas.microsoft.com/office/drawing/2014/main" xmlns="" id="{C12C6441-0D1D-4E99-9FBD-F5616E3C061F}"/>
              </a:ext>
            </a:extLst>
          </p:cNvPr>
          <p:cNvSpPr>
            <a:spLocks noGrp="1"/>
          </p:cNvSpPr>
          <p:nvPr>
            <p:ph type="sldNum" sz="quarter" idx="12"/>
          </p:nvPr>
        </p:nvSpPr>
        <p:spPr/>
        <p:txBody>
          <a:bodyPr/>
          <a:lstStyle/>
          <a:p>
            <a:fld id="{48F63A3B-78C7-47BE-AE5E-E10140E04643}" type="slidenum">
              <a:rPr lang="en-US" smtClean="0"/>
              <a:t>41</a:t>
            </a:fld>
            <a:endParaRPr lang="en-US" dirty="0"/>
          </a:p>
        </p:txBody>
      </p:sp>
    </p:spTree>
    <p:extLst>
      <p:ext uri="{BB962C8B-B14F-4D97-AF65-F5344CB8AC3E}">
        <p14:creationId xmlns:p14="http://schemas.microsoft.com/office/powerpoint/2010/main" val="37431629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6DAC78-CDA1-44E5-88E8-3CF10C975B77}"/>
              </a:ext>
            </a:extLst>
          </p:cNvPr>
          <p:cNvSpPr>
            <a:spLocks noGrp="1"/>
          </p:cNvSpPr>
          <p:nvPr>
            <p:ph type="title"/>
          </p:nvPr>
        </p:nvSpPr>
        <p:spPr>
          <a:xfrm>
            <a:off x="4516075" y="934720"/>
            <a:ext cx="6766560" cy="768096"/>
          </a:xfrm>
        </p:spPr>
        <p:txBody>
          <a:bodyPr/>
          <a:lstStyle/>
          <a:p>
            <a:pPr algn="r" rtl="1"/>
            <a:r>
              <a:rPr lang="fa-IR" dirty="0"/>
              <a:t>ماده 22</a:t>
            </a:r>
            <a:endParaRPr lang="en-US" dirty="0"/>
          </a:p>
        </p:txBody>
      </p:sp>
      <p:sp>
        <p:nvSpPr>
          <p:cNvPr id="3" name="Content Placeholder 2">
            <a:extLst>
              <a:ext uri="{FF2B5EF4-FFF2-40B4-BE49-F238E27FC236}">
                <a16:creationId xmlns:a16="http://schemas.microsoft.com/office/drawing/2014/main" xmlns="" id="{C85BE4F4-BD18-41C9-A2A2-919B7426BA6C}"/>
              </a:ext>
            </a:extLst>
          </p:cNvPr>
          <p:cNvSpPr>
            <a:spLocks noGrp="1"/>
          </p:cNvSpPr>
          <p:nvPr>
            <p:ph idx="1"/>
          </p:nvPr>
        </p:nvSpPr>
        <p:spPr>
          <a:xfrm>
            <a:off x="3432313" y="2078736"/>
            <a:ext cx="7991062" cy="2700528"/>
          </a:xfrm>
        </p:spPr>
        <p:txBody>
          <a:bodyPr/>
          <a:lstStyle/>
          <a:p>
            <a:pPr algn="just"/>
            <a:r>
              <a:rPr lang="fa-IR" sz="2800" dirty="0"/>
              <a:t>حداکثر وزن محموله از طبقه 1 در زیر گروه 1-1 نباید از 1000 کیلوگرم و در زیر </a:t>
            </a:r>
            <a:r>
              <a:rPr lang="fa-IR" sz="2800" dirty="0" err="1"/>
              <a:t>گروه‌های</a:t>
            </a:r>
            <a:r>
              <a:rPr lang="fa-IR" sz="2800" dirty="0"/>
              <a:t> 2-1 و 3-1 نباید از 3000 کیلوگرم در هر </a:t>
            </a:r>
            <a:r>
              <a:rPr lang="fa-IR" sz="2800" dirty="0" err="1"/>
              <a:t>بارگیر‌تجاوز</a:t>
            </a:r>
            <a:r>
              <a:rPr lang="fa-IR" sz="2800" dirty="0"/>
              <a:t> نماید. ‌تبصره - میزان حمل محمولات متعلق به نیروهای مسلح کشور در صورت ضرورت و با مسئولیت وزارت دفاع  و پشتیبانی نیروهای مسلح از </a:t>
            </a:r>
            <a:r>
              <a:rPr lang="fa-IR" sz="2800" dirty="0" err="1"/>
              <a:t>شمول‌این</a:t>
            </a:r>
            <a:r>
              <a:rPr lang="fa-IR" sz="2800" dirty="0"/>
              <a:t> ماده مستثنی است.</a:t>
            </a:r>
            <a:endParaRPr lang="en-US" sz="2800" dirty="0"/>
          </a:p>
        </p:txBody>
      </p:sp>
      <p:sp>
        <p:nvSpPr>
          <p:cNvPr id="5" name="Slide Number Placeholder 4">
            <a:extLst>
              <a:ext uri="{FF2B5EF4-FFF2-40B4-BE49-F238E27FC236}">
                <a16:creationId xmlns:a16="http://schemas.microsoft.com/office/drawing/2014/main" xmlns="" id="{B2E9E959-FEA8-48C3-AD3E-B1ECE4869E05}"/>
              </a:ext>
            </a:extLst>
          </p:cNvPr>
          <p:cNvSpPr>
            <a:spLocks noGrp="1"/>
          </p:cNvSpPr>
          <p:nvPr>
            <p:ph type="sldNum" sz="quarter" idx="12"/>
          </p:nvPr>
        </p:nvSpPr>
        <p:spPr/>
        <p:txBody>
          <a:bodyPr/>
          <a:lstStyle/>
          <a:p>
            <a:fld id="{48F63A3B-78C7-47BE-AE5E-E10140E04643}" type="slidenum">
              <a:rPr lang="en-US" smtClean="0"/>
              <a:t>42</a:t>
            </a:fld>
            <a:endParaRPr lang="en-US" dirty="0"/>
          </a:p>
        </p:txBody>
      </p:sp>
    </p:spTree>
    <p:extLst>
      <p:ext uri="{BB962C8B-B14F-4D97-AF65-F5344CB8AC3E}">
        <p14:creationId xmlns:p14="http://schemas.microsoft.com/office/powerpoint/2010/main" val="2135396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14FE6-6A1D-4A7E-B121-30504036634E}"/>
              </a:ext>
            </a:extLst>
          </p:cNvPr>
          <p:cNvSpPr>
            <a:spLocks noGrp="1"/>
          </p:cNvSpPr>
          <p:nvPr>
            <p:ph type="title"/>
          </p:nvPr>
        </p:nvSpPr>
        <p:spPr>
          <a:xfrm>
            <a:off x="4224527" y="1084160"/>
            <a:ext cx="7132585" cy="768096"/>
          </a:xfrm>
        </p:spPr>
        <p:txBody>
          <a:bodyPr/>
          <a:lstStyle/>
          <a:p>
            <a:pPr algn="r" rtl="1"/>
            <a:r>
              <a:rPr lang="fa-IR" dirty="0"/>
              <a:t>ماده 23</a:t>
            </a:r>
            <a:endParaRPr lang="en-US" dirty="0"/>
          </a:p>
        </p:txBody>
      </p:sp>
      <p:sp>
        <p:nvSpPr>
          <p:cNvPr id="3" name="Content Placeholder 2">
            <a:extLst>
              <a:ext uri="{FF2B5EF4-FFF2-40B4-BE49-F238E27FC236}">
                <a16:creationId xmlns:a16="http://schemas.microsoft.com/office/drawing/2014/main" xmlns="" id="{52190864-687D-4924-ACAE-E463E6B46719}"/>
              </a:ext>
            </a:extLst>
          </p:cNvPr>
          <p:cNvSpPr>
            <a:spLocks noGrp="1"/>
          </p:cNvSpPr>
          <p:nvPr>
            <p:ph idx="1"/>
          </p:nvPr>
        </p:nvSpPr>
        <p:spPr>
          <a:xfrm>
            <a:off x="3258577" y="2078736"/>
            <a:ext cx="8244310" cy="2700528"/>
          </a:xfrm>
        </p:spPr>
        <p:txBody>
          <a:bodyPr/>
          <a:lstStyle/>
          <a:p>
            <a:pPr algn="just"/>
            <a:r>
              <a:rPr lang="fa-IR" sz="3200" dirty="0"/>
              <a:t>متصدی حمل و نقل مکلف است مقررات مربوط به اسناد و مدارک حمل و نقل کالای خطرناک را طبق ضوابط مندرج در ضمیمه «</a:t>
            </a:r>
            <a:r>
              <a:rPr lang="fa-IR" sz="3200" dirty="0" err="1"/>
              <a:t>ب»‌رعایت</a:t>
            </a:r>
            <a:r>
              <a:rPr lang="fa-IR" sz="3200" dirty="0"/>
              <a:t> نموده و </a:t>
            </a:r>
            <a:r>
              <a:rPr lang="fa-IR" sz="3200" dirty="0" err="1"/>
              <a:t>بسته‌ها</a:t>
            </a:r>
            <a:r>
              <a:rPr lang="fa-IR" sz="3200" dirty="0"/>
              <a:t> و </a:t>
            </a:r>
            <a:r>
              <a:rPr lang="fa-IR" sz="3200" dirty="0" err="1"/>
              <a:t>جعبه‌های</a:t>
            </a:r>
            <a:r>
              <a:rPr lang="fa-IR" sz="3200" dirty="0"/>
              <a:t> حامل مواد خطرناک نیز باید دارای برچسب </a:t>
            </a:r>
            <a:r>
              <a:rPr lang="fa-IR" sz="3200" dirty="0" err="1"/>
              <a:t>ویژه‌ای</a:t>
            </a:r>
            <a:r>
              <a:rPr lang="fa-IR" sz="3200" dirty="0"/>
              <a:t> باشند که مشخصات کالای خطرناک و شماره طبقه مربوط به آن</a:t>
            </a:r>
            <a:r>
              <a:rPr lang="en-US" sz="3200" dirty="0"/>
              <a:t> </a:t>
            </a:r>
            <a:r>
              <a:rPr lang="fa-IR" sz="3200" dirty="0"/>
              <a:t>‌مطابق پیوست یک ضمیمه «‌الف» به دقت در آن منعکس شده باشد</a:t>
            </a:r>
            <a:r>
              <a:rPr lang="en-US" sz="3200" dirty="0"/>
              <a:t> </a:t>
            </a:r>
            <a:r>
              <a:rPr lang="fa-IR" sz="3200" dirty="0"/>
              <a:t>و روشهای بسته بندی مندرج در ضمیمه «ج» در مورد آنها رعایت گردد.</a:t>
            </a:r>
            <a:endParaRPr lang="en-US" sz="3200" dirty="0"/>
          </a:p>
        </p:txBody>
      </p:sp>
      <p:sp>
        <p:nvSpPr>
          <p:cNvPr id="5" name="Slide Number Placeholder 4">
            <a:extLst>
              <a:ext uri="{FF2B5EF4-FFF2-40B4-BE49-F238E27FC236}">
                <a16:creationId xmlns:a16="http://schemas.microsoft.com/office/drawing/2014/main" xmlns="" id="{CA25CD51-7D62-44A9-B877-835F9837A351}"/>
              </a:ext>
            </a:extLst>
          </p:cNvPr>
          <p:cNvSpPr>
            <a:spLocks noGrp="1"/>
          </p:cNvSpPr>
          <p:nvPr>
            <p:ph type="sldNum" sz="quarter" idx="12"/>
          </p:nvPr>
        </p:nvSpPr>
        <p:spPr/>
        <p:txBody>
          <a:bodyPr/>
          <a:lstStyle/>
          <a:p>
            <a:fld id="{48F63A3B-78C7-47BE-AE5E-E10140E04643}" type="slidenum">
              <a:rPr lang="en-US" smtClean="0"/>
              <a:t>43</a:t>
            </a:fld>
            <a:endParaRPr lang="en-US" dirty="0"/>
          </a:p>
        </p:txBody>
      </p:sp>
    </p:spTree>
    <p:extLst>
      <p:ext uri="{BB962C8B-B14F-4D97-AF65-F5344CB8AC3E}">
        <p14:creationId xmlns:p14="http://schemas.microsoft.com/office/powerpoint/2010/main" val="878300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AC21DE-77D8-48C8-B327-E5A5098E112A}"/>
              </a:ext>
            </a:extLst>
          </p:cNvPr>
          <p:cNvSpPr>
            <a:spLocks noGrp="1"/>
          </p:cNvSpPr>
          <p:nvPr>
            <p:ph type="title"/>
          </p:nvPr>
        </p:nvSpPr>
        <p:spPr>
          <a:xfrm>
            <a:off x="4670067" y="1054608"/>
            <a:ext cx="6766560" cy="768096"/>
          </a:xfrm>
        </p:spPr>
        <p:txBody>
          <a:bodyPr/>
          <a:lstStyle/>
          <a:p>
            <a:pPr algn="r" rtl="1"/>
            <a:r>
              <a:rPr lang="fa-IR" dirty="0"/>
              <a:t>ماده 24</a:t>
            </a:r>
            <a:endParaRPr lang="en-US" dirty="0"/>
          </a:p>
        </p:txBody>
      </p:sp>
      <p:sp>
        <p:nvSpPr>
          <p:cNvPr id="3" name="Content Placeholder 2">
            <a:extLst>
              <a:ext uri="{FF2B5EF4-FFF2-40B4-BE49-F238E27FC236}">
                <a16:creationId xmlns:a16="http://schemas.microsoft.com/office/drawing/2014/main" xmlns="" id="{192E7834-4E90-4C8F-ABD1-41649BA0379B}"/>
              </a:ext>
            </a:extLst>
          </p:cNvPr>
          <p:cNvSpPr>
            <a:spLocks noGrp="1"/>
          </p:cNvSpPr>
          <p:nvPr>
            <p:ph idx="1"/>
          </p:nvPr>
        </p:nvSpPr>
        <p:spPr>
          <a:xfrm>
            <a:off x="3472071" y="2334195"/>
            <a:ext cx="7964556" cy="2700528"/>
          </a:xfrm>
        </p:spPr>
        <p:txBody>
          <a:bodyPr/>
          <a:lstStyle/>
          <a:p>
            <a:pPr algn="just" rtl="1"/>
            <a:r>
              <a:rPr lang="fa-IR" sz="3200" dirty="0"/>
              <a:t>چنانچه وسیله نقلیه، حامل </a:t>
            </a:r>
            <a:r>
              <a:rPr lang="fa-IR" sz="3200" dirty="0" err="1"/>
              <a:t>محموله‌ای</a:t>
            </a:r>
            <a:r>
              <a:rPr lang="fa-IR" sz="3200" dirty="0"/>
              <a:t> از طبقه 1 بوده و مقرر است که محموله آن در </a:t>
            </a:r>
            <a:r>
              <a:rPr lang="fa-IR" sz="3200" dirty="0" err="1"/>
              <a:t>باراندازهای</a:t>
            </a:r>
            <a:r>
              <a:rPr lang="fa-IR" sz="3200" dirty="0"/>
              <a:t> مختلف تخلیه گردد، نحوه بارگیری باید </a:t>
            </a:r>
            <a:r>
              <a:rPr lang="fa-IR" sz="3200" dirty="0" err="1"/>
              <a:t>به‌نحوی</a:t>
            </a:r>
            <a:r>
              <a:rPr lang="fa-IR" sz="3200" dirty="0"/>
              <a:t> باشد که بدون جا به جا کردن سایر </a:t>
            </a:r>
            <a:r>
              <a:rPr lang="fa-IR" sz="3200" dirty="0" err="1"/>
              <a:t>جعبه‌های</a:t>
            </a:r>
            <a:r>
              <a:rPr lang="fa-IR" sz="3200" dirty="0"/>
              <a:t> حامل کالای خطرناک و به ترتیب محموله تخلیه و </a:t>
            </a:r>
            <a:r>
              <a:rPr lang="fa-IR" sz="3200" dirty="0" err="1"/>
              <a:t>باراندازی</a:t>
            </a:r>
            <a:r>
              <a:rPr lang="fa-IR" sz="3200" dirty="0"/>
              <a:t> شود.</a:t>
            </a:r>
            <a:endParaRPr lang="en-US" sz="3200" dirty="0"/>
          </a:p>
        </p:txBody>
      </p:sp>
      <p:sp>
        <p:nvSpPr>
          <p:cNvPr id="5" name="Slide Number Placeholder 4">
            <a:extLst>
              <a:ext uri="{FF2B5EF4-FFF2-40B4-BE49-F238E27FC236}">
                <a16:creationId xmlns:a16="http://schemas.microsoft.com/office/drawing/2014/main" xmlns="" id="{038C1B08-76C9-4ED6-A7D4-FA33ED18A63A}"/>
              </a:ext>
            </a:extLst>
          </p:cNvPr>
          <p:cNvSpPr>
            <a:spLocks noGrp="1"/>
          </p:cNvSpPr>
          <p:nvPr>
            <p:ph type="sldNum" sz="quarter" idx="12"/>
          </p:nvPr>
        </p:nvSpPr>
        <p:spPr/>
        <p:txBody>
          <a:bodyPr/>
          <a:lstStyle/>
          <a:p>
            <a:fld id="{48F63A3B-78C7-47BE-AE5E-E10140E04643}" type="slidenum">
              <a:rPr lang="en-US" smtClean="0"/>
              <a:t>44</a:t>
            </a:fld>
            <a:endParaRPr lang="en-US" dirty="0"/>
          </a:p>
        </p:txBody>
      </p:sp>
    </p:spTree>
    <p:extLst>
      <p:ext uri="{BB962C8B-B14F-4D97-AF65-F5344CB8AC3E}">
        <p14:creationId xmlns:p14="http://schemas.microsoft.com/office/powerpoint/2010/main" val="3627642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01A6BC-0E7F-4901-B555-9785F0FF12D9}"/>
              </a:ext>
            </a:extLst>
          </p:cNvPr>
          <p:cNvSpPr>
            <a:spLocks noGrp="1"/>
          </p:cNvSpPr>
          <p:nvPr>
            <p:ph type="title"/>
          </p:nvPr>
        </p:nvSpPr>
        <p:spPr>
          <a:xfrm>
            <a:off x="4317294" y="934720"/>
            <a:ext cx="6766560" cy="768096"/>
          </a:xfrm>
        </p:spPr>
        <p:txBody>
          <a:bodyPr/>
          <a:lstStyle/>
          <a:p>
            <a:pPr algn="r" rtl="1"/>
            <a:r>
              <a:rPr lang="fa-IR" dirty="0"/>
              <a:t>‌ماده 25</a:t>
            </a:r>
            <a:endParaRPr lang="en-US" dirty="0"/>
          </a:p>
        </p:txBody>
      </p:sp>
      <p:sp>
        <p:nvSpPr>
          <p:cNvPr id="3" name="Content Placeholder 2">
            <a:extLst>
              <a:ext uri="{FF2B5EF4-FFF2-40B4-BE49-F238E27FC236}">
                <a16:creationId xmlns:a16="http://schemas.microsoft.com/office/drawing/2014/main" xmlns="" id="{1F4862E1-94D1-4089-8A1D-74992885F9A9}"/>
              </a:ext>
            </a:extLst>
          </p:cNvPr>
          <p:cNvSpPr>
            <a:spLocks noGrp="1"/>
          </p:cNvSpPr>
          <p:nvPr>
            <p:ph idx="1"/>
          </p:nvPr>
        </p:nvSpPr>
        <p:spPr>
          <a:xfrm>
            <a:off x="3405809" y="2189083"/>
            <a:ext cx="7810566" cy="2700528"/>
          </a:xfrm>
        </p:spPr>
        <p:txBody>
          <a:bodyPr/>
          <a:lstStyle/>
          <a:p>
            <a:pPr algn="just" rtl="1"/>
            <a:r>
              <a:rPr lang="fa-IR" sz="3200" dirty="0"/>
              <a:t>چنانچه وسیله نقلیه، حامل مواد خطرناک از طبقه 1 توسط مأمورین پلیس راه ملزم به توقف شود، راننده وسیله نقلیه مکلف است در </a:t>
            </a:r>
            <a:r>
              <a:rPr lang="fa-IR" sz="3200" dirty="0" err="1"/>
              <a:t>نقطه‌ای‌که</a:t>
            </a:r>
            <a:r>
              <a:rPr lang="fa-IR" sz="3200" dirty="0"/>
              <a:t> پلیس راه مشخص نموده است، توقف نماید.</a:t>
            </a:r>
            <a:endParaRPr lang="en-US" sz="3200" dirty="0"/>
          </a:p>
        </p:txBody>
      </p:sp>
      <p:sp>
        <p:nvSpPr>
          <p:cNvPr id="5" name="Slide Number Placeholder 4">
            <a:extLst>
              <a:ext uri="{FF2B5EF4-FFF2-40B4-BE49-F238E27FC236}">
                <a16:creationId xmlns:a16="http://schemas.microsoft.com/office/drawing/2014/main" xmlns="" id="{15F51244-208D-459B-95A3-B4F64C92D4EA}"/>
              </a:ext>
            </a:extLst>
          </p:cNvPr>
          <p:cNvSpPr>
            <a:spLocks noGrp="1"/>
          </p:cNvSpPr>
          <p:nvPr>
            <p:ph type="sldNum" sz="quarter" idx="12"/>
          </p:nvPr>
        </p:nvSpPr>
        <p:spPr/>
        <p:txBody>
          <a:bodyPr/>
          <a:lstStyle/>
          <a:p>
            <a:fld id="{48F63A3B-78C7-47BE-AE5E-E10140E04643}" type="slidenum">
              <a:rPr lang="en-US" smtClean="0"/>
              <a:t>45</a:t>
            </a:fld>
            <a:endParaRPr lang="en-US" dirty="0"/>
          </a:p>
        </p:txBody>
      </p:sp>
    </p:spTree>
    <p:extLst>
      <p:ext uri="{BB962C8B-B14F-4D97-AF65-F5344CB8AC3E}">
        <p14:creationId xmlns:p14="http://schemas.microsoft.com/office/powerpoint/2010/main" val="16938780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F27977-4636-46D2-A28C-53878EB7E7B4}"/>
              </a:ext>
            </a:extLst>
          </p:cNvPr>
          <p:cNvSpPr>
            <a:spLocks noGrp="1"/>
          </p:cNvSpPr>
          <p:nvPr>
            <p:ph type="title"/>
          </p:nvPr>
        </p:nvSpPr>
        <p:spPr>
          <a:xfrm>
            <a:off x="4564049" y="1031152"/>
            <a:ext cx="6766560" cy="768096"/>
          </a:xfrm>
        </p:spPr>
        <p:txBody>
          <a:bodyPr/>
          <a:lstStyle/>
          <a:p>
            <a:pPr algn="r" rtl="1"/>
            <a:r>
              <a:rPr lang="fa-IR" dirty="0"/>
              <a:t>‌ماده 26</a:t>
            </a:r>
            <a:endParaRPr lang="en-US" dirty="0"/>
          </a:p>
        </p:txBody>
      </p:sp>
      <p:sp>
        <p:nvSpPr>
          <p:cNvPr id="3" name="Content Placeholder 2">
            <a:extLst>
              <a:ext uri="{FF2B5EF4-FFF2-40B4-BE49-F238E27FC236}">
                <a16:creationId xmlns:a16="http://schemas.microsoft.com/office/drawing/2014/main" xmlns="" id="{011EF65B-082A-4AE5-B646-E7E876C9EEC0}"/>
              </a:ext>
            </a:extLst>
          </p:cNvPr>
          <p:cNvSpPr>
            <a:spLocks noGrp="1"/>
          </p:cNvSpPr>
          <p:nvPr>
            <p:ph idx="1"/>
          </p:nvPr>
        </p:nvSpPr>
        <p:spPr>
          <a:xfrm>
            <a:off x="3472070" y="2864943"/>
            <a:ext cx="7858539" cy="2700528"/>
          </a:xfrm>
        </p:spPr>
        <p:txBody>
          <a:bodyPr/>
          <a:lstStyle/>
          <a:p>
            <a:pPr algn="just" rtl="1"/>
            <a:r>
              <a:rPr lang="fa-IR" sz="3200" dirty="0"/>
              <a:t>در صورتی که کاروانی از وسایل نقلیه حامل مواد خطرناک به دنبال یکدیگر در حرکت باشند، رانندگان مکلف به حفظ فاصله 80 متری </a:t>
            </a:r>
            <a:r>
              <a:rPr lang="fa-IR" sz="3200" dirty="0" err="1"/>
              <a:t>از‌یکدیگر</a:t>
            </a:r>
            <a:r>
              <a:rPr lang="fa-IR" sz="3200" dirty="0"/>
              <a:t> </a:t>
            </a:r>
            <a:r>
              <a:rPr lang="fa-IR" sz="3200" dirty="0" err="1"/>
              <a:t>می‌باشند</a:t>
            </a:r>
            <a:r>
              <a:rPr lang="fa-IR" sz="3200" dirty="0"/>
              <a:t>.</a:t>
            </a:r>
            <a:endParaRPr lang="en-US" sz="3200" dirty="0"/>
          </a:p>
        </p:txBody>
      </p:sp>
      <p:sp>
        <p:nvSpPr>
          <p:cNvPr id="5" name="Slide Number Placeholder 4">
            <a:extLst>
              <a:ext uri="{FF2B5EF4-FFF2-40B4-BE49-F238E27FC236}">
                <a16:creationId xmlns:a16="http://schemas.microsoft.com/office/drawing/2014/main" xmlns="" id="{37A706DE-C0E5-4668-A328-7DAA33AE1D52}"/>
              </a:ext>
            </a:extLst>
          </p:cNvPr>
          <p:cNvSpPr>
            <a:spLocks noGrp="1"/>
          </p:cNvSpPr>
          <p:nvPr>
            <p:ph type="sldNum" sz="quarter" idx="12"/>
          </p:nvPr>
        </p:nvSpPr>
        <p:spPr/>
        <p:txBody>
          <a:bodyPr/>
          <a:lstStyle/>
          <a:p>
            <a:fld id="{48F63A3B-78C7-47BE-AE5E-E10140E04643}" type="slidenum">
              <a:rPr lang="en-US" smtClean="0"/>
              <a:t>46</a:t>
            </a:fld>
            <a:endParaRPr lang="en-US" dirty="0"/>
          </a:p>
        </p:txBody>
      </p:sp>
    </p:spTree>
    <p:extLst>
      <p:ext uri="{BB962C8B-B14F-4D97-AF65-F5344CB8AC3E}">
        <p14:creationId xmlns:p14="http://schemas.microsoft.com/office/powerpoint/2010/main" val="3907420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99A487-78A7-4363-A10B-73E8575AFB0D}"/>
              </a:ext>
            </a:extLst>
          </p:cNvPr>
          <p:cNvSpPr>
            <a:spLocks noGrp="1"/>
          </p:cNvSpPr>
          <p:nvPr>
            <p:ph type="title"/>
          </p:nvPr>
        </p:nvSpPr>
        <p:spPr>
          <a:xfrm>
            <a:off x="4224528" y="934720"/>
            <a:ext cx="6766560" cy="768096"/>
          </a:xfrm>
        </p:spPr>
        <p:txBody>
          <a:bodyPr/>
          <a:lstStyle/>
          <a:p>
            <a:pPr algn="r" rtl="1"/>
            <a:r>
              <a:rPr lang="fa-IR" dirty="0"/>
              <a:t>‌ماده 27</a:t>
            </a:r>
            <a:endParaRPr lang="en-US" dirty="0"/>
          </a:p>
        </p:txBody>
      </p:sp>
      <p:sp>
        <p:nvSpPr>
          <p:cNvPr id="3" name="Content Placeholder 2">
            <a:extLst>
              <a:ext uri="{FF2B5EF4-FFF2-40B4-BE49-F238E27FC236}">
                <a16:creationId xmlns:a16="http://schemas.microsoft.com/office/drawing/2014/main" xmlns="" id="{A66E529F-6BF3-48E3-9B7D-D3CEA8465258}"/>
              </a:ext>
            </a:extLst>
          </p:cNvPr>
          <p:cNvSpPr>
            <a:spLocks noGrp="1"/>
          </p:cNvSpPr>
          <p:nvPr>
            <p:ph idx="1"/>
          </p:nvPr>
        </p:nvSpPr>
        <p:spPr>
          <a:xfrm>
            <a:off x="3392557" y="2078736"/>
            <a:ext cx="7951303" cy="2700528"/>
          </a:xfrm>
        </p:spPr>
        <p:txBody>
          <a:bodyPr/>
          <a:lstStyle/>
          <a:p>
            <a:pPr algn="just" rtl="1"/>
            <a:r>
              <a:rPr lang="fa-IR" sz="3200" dirty="0"/>
              <a:t>محموله </a:t>
            </a:r>
            <a:r>
              <a:rPr lang="fa-IR" sz="3200" dirty="0" err="1"/>
              <a:t>هایی</a:t>
            </a:r>
            <a:r>
              <a:rPr lang="fa-IR" sz="3200" dirty="0"/>
              <a:t> از نوع دی اکسید کربن و اکسید </a:t>
            </a:r>
            <a:r>
              <a:rPr lang="fa-IR" sz="3200" dirty="0" err="1"/>
              <a:t>نیتروژن</a:t>
            </a:r>
            <a:r>
              <a:rPr lang="fa-IR" sz="3200" dirty="0"/>
              <a:t> و </a:t>
            </a:r>
            <a:r>
              <a:rPr lang="fa-IR" sz="3200" dirty="0" err="1"/>
              <a:t>گازهایی</a:t>
            </a:r>
            <a:r>
              <a:rPr lang="fa-IR" sz="3200" dirty="0"/>
              <a:t> از طبقه 2 باید در وسایل نقلیه بدون مفصل و در </a:t>
            </a:r>
            <a:r>
              <a:rPr lang="fa-IR" sz="3200" dirty="0" err="1"/>
              <a:t>تانکرهای</a:t>
            </a:r>
            <a:r>
              <a:rPr lang="fa-IR" sz="3200" dirty="0"/>
              <a:t> ثابت که به </a:t>
            </a:r>
            <a:r>
              <a:rPr lang="fa-IR" sz="3200" dirty="0" err="1"/>
              <a:t>نحو‌مناسبی</a:t>
            </a:r>
            <a:r>
              <a:rPr lang="fa-IR" sz="3200" dirty="0"/>
              <a:t> به شاسی وسیله نقلیه محکم  </a:t>
            </a:r>
            <a:r>
              <a:rPr lang="fa-IR" sz="3200" dirty="0" err="1"/>
              <a:t>شده‌اند</a:t>
            </a:r>
            <a:r>
              <a:rPr lang="fa-IR" sz="3200" dirty="0"/>
              <a:t>، حمل گردند.</a:t>
            </a:r>
            <a:endParaRPr lang="en-US" sz="3200" dirty="0"/>
          </a:p>
        </p:txBody>
      </p:sp>
      <p:sp>
        <p:nvSpPr>
          <p:cNvPr id="5" name="Slide Number Placeholder 4">
            <a:extLst>
              <a:ext uri="{FF2B5EF4-FFF2-40B4-BE49-F238E27FC236}">
                <a16:creationId xmlns:a16="http://schemas.microsoft.com/office/drawing/2014/main" xmlns="" id="{03C752D7-A24E-475E-81E5-EF3E6CDDB587}"/>
              </a:ext>
            </a:extLst>
          </p:cNvPr>
          <p:cNvSpPr>
            <a:spLocks noGrp="1"/>
          </p:cNvSpPr>
          <p:nvPr>
            <p:ph type="sldNum" sz="quarter" idx="12"/>
          </p:nvPr>
        </p:nvSpPr>
        <p:spPr/>
        <p:txBody>
          <a:bodyPr/>
          <a:lstStyle/>
          <a:p>
            <a:fld id="{48F63A3B-78C7-47BE-AE5E-E10140E04643}" type="slidenum">
              <a:rPr lang="en-US" smtClean="0"/>
              <a:t>47</a:t>
            </a:fld>
            <a:endParaRPr lang="en-US" dirty="0"/>
          </a:p>
        </p:txBody>
      </p:sp>
    </p:spTree>
    <p:extLst>
      <p:ext uri="{BB962C8B-B14F-4D97-AF65-F5344CB8AC3E}">
        <p14:creationId xmlns:p14="http://schemas.microsoft.com/office/powerpoint/2010/main" val="2284209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DCEC1C-DD6D-4645-8BF3-9F3BC2B1FF27}"/>
              </a:ext>
            </a:extLst>
          </p:cNvPr>
          <p:cNvSpPr>
            <a:spLocks noGrp="1"/>
          </p:cNvSpPr>
          <p:nvPr>
            <p:ph type="title"/>
          </p:nvPr>
        </p:nvSpPr>
        <p:spPr>
          <a:xfrm>
            <a:off x="4041648" y="918950"/>
            <a:ext cx="6766560" cy="768096"/>
          </a:xfrm>
        </p:spPr>
        <p:txBody>
          <a:bodyPr/>
          <a:lstStyle/>
          <a:p>
            <a:pPr algn="r" rtl="1"/>
            <a:r>
              <a:rPr lang="fa-IR" dirty="0"/>
              <a:t>‌ماده 28</a:t>
            </a:r>
            <a:endParaRPr lang="en-US" dirty="0"/>
          </a:p>
        </p:txBody>
      </p:sp>
      <p:sp>
        <p:nvSpPr>
          <p:cNvPr id="3" name="Content Placeholder 2">
            <a:extLst>
              <a:ext uri="{FF2B5EF4-FFF2-40B4-BE49-F238E27FC236}">
                <a16:creationId xmlns:a16="http://schemas.microsoft.com/office/drawing/2014/main" xmlns="" id="{7162E3BD-0FB9-4F84-AD14-F7A90DB1C091}"/>
              </a:ext>
            </a:extLst>
          </p:cNvPr>
          <p:cNvSpPr>
            <a:spLocks noGrp="1"/>
          </p:cNvSpPr>
          <p:nvPr>
            <p:ph idx="1"/>
          </p:nvPr>
        </p:nvSpPr>
        <p:spPr>
          <a:xfrm>
            <a:off x="3379304" y="2520386"/>
            <a:ext cx="7903331" cy="2700528"/>
          </a:xfrm>
        </p:spPr>
        <p:txBody>
          <a:bodyPr/>
          <a:lstStyle/>
          <a:p>
            <a:pPr algn="just" rtl="1"/>
            <a:r>
              <a:rPr lang="fa-IR" sz="3200" dirty="0"/>
              <a:t>حمل </a:t>
            </a:r>
            <a:r>
              <a:rPr lang="fa-IR" sz="3200" dirty="0" err="1"/>
              <a:t>گازهایی</a:t>
            </a:r>
            <a:r>
              <a:rPr lang="fa-IR" sz="3200" dirty="0"/>
              <a:t> از طبقه 2 در مخازن کوچک و در </a:t>
            </a:r>
            <a:r>
              <a:rPr lang="fa-IR" sz="3200" dirty="0" err="1"/>
              <a:t>بارگیرهای</a:t>
            </a:r>
            <a:r>
              <a:rPr lang="fa-IR" sz="3200" dirty="0"/>
              <a:t> </a:t>
            </a:r>
            <a:r>
              <a:rPr lang="fa-IR" sz="3200" dirty="0" err="1"/>
              <a:t>کانتینرهای</a:t>
            </a:r>
            <a:r>
              <a:rPr lang="fa-IR" sz="3200" dirty="0"/>
              <a:t> ممنوع است.</a:t>
            </a:r>
            <a:endParaRPr lang="en-US" sz="3200" dirty="0"/>
          </a:p>
        </p:txBody>
      </p:sp>
      <p:sp>
        <p:nvSpPr>
          <p:cNvPr id="5" name="Slide Number Placeholder 4">
            <a:extLst>
              <a:ext uri="{FF2B5EF4-FFF2-40B4-BE49-F238E27FC236}">
                <a16:creationId xmlns:a16="http://schemas.microsoft.com/office/drawing/2014/main" xmlns="" id="{7543BE0C-FC7B-4E65-8455-BDE4BDC5DBE1}"/>
              </a:ext>
            </a:extLst>
          </p:cNvPr>
          <p:cNvSpPr>
            <a:spLocks noGrp="1"/>
          </p:cNvSpPr>
          <p:nvPr>
            <p:ph type="sldNum" sz="quarter" idx="12"/>
          </p:nvPr>
        </p:nvSpPr>
        <p:spPr/>
        <p:txBody>
          <a:bodyPr/>
          <a:lstStyle/>
          <a:p>
            <a:fld id="{48F63A3B-78C7-47BE-AE5E-E10140E04643}" type="slidenum">
              <a:rPr lang="en-US" smtClean="0"/>
              <a:t>48</a:t>
            </a:fld>
            <a:endParaRPr lang="en-US" dirty="0"/>
          </a:p>
        </p:txBody>
      </p:sp>
    </p:spTree>
    <p:extLst>
      <p:ext uri="{BB962C8B-B14F-4D97-AF65-F5344CB8AC3E}">
        <p14:creationId xmlns:p14="http://schemas.microsoft.com/office/powerpoint/2010/main" val="34483982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67C1D6-FDDF-4526-962B-42DA722DC75F}"/>
              </a:ext>
            </a:extLst>
          </p:cNvPr>
          <p:cNvSpPr>
            <a:spLocks noGrp="1"/>
          </p:cNvSpPr>
          <p:nvPr>
            <p:ph type="title"/>
          </p:nvPr>
        </p:nvSpPr>
        <p:spPr>
          <a:xfrm>
            <a:off x="4396806" y="731520"/>
            <a:ext cx="6766560" cy="768096"/>
          </a:xfrm>
        </p:spPr>
        <p:txBody>
          <a:bodyPr/>
          <a:lstStyle/>
          <a:p>
            <a:pPr algn="r" rtl="1"/>
            <a:r>
              <a:rPr lang="fa-IR" dirty="0"/>
              <a:t>‌ماده 29</a:t>
            </a:r>
            <a:endParaRPr lang="en-US" dirty="0"/>
          </a:p>
        </p:txBody>
      </p:sp>
      <p:sp>
        <p:nvSpPr>
          <p:cNvPr id="3" name="Content Placeholder 2">
            <a:extLst>
              <a:ext uri="{FF2B5EF4-FFF2-40B4-BE49-F238E27FC236}">
                <a16:creationId xmlns:a16="http://schemas.microsoft.com/office/drawing/2014/main" xmlns="" id="{C49C571C-3F6C-4903-A14E-9B8F7507B3D4}"/>
              </a:ext>
            </a:extLst>
          </p:cNvPr>
          <p:cNvSpPr>
            <a:spLocks noGrp="1"/>
          </p:cNvSpPr>
          <p:nvPr>
            <p:ph idx="1"/>
          </p:nvPr>
        </p:nvSpPr>
        <p:spPr>
          <a:xfrm>
            <a:off x="3556618" y="1545249"/>
            <a:ext cx="7606748" cy="2700528"/>
          </a:xfrm>
        </p:spPr>
        <p:txBody>
          <a:bodyPr/>
          <a:lstStyle/>
          <a:p>
            <a:pPr algn="just" rtl="1"/>
            <a:r>
              <a:rPr lang="fa-IR" sz="3200" dirty="0"/>
              <a:t>حمل مایعات از طبقه 8 فقط توسط </a:t>
            </a:r>
            <a:r>
              <a:rPr lang="fa-IR" sz="3200" dirty="0" err="1"/>
              <a:t>تانکرهای</a:t>
            </a:r>
            <a:r>
              <a:rPr lang="fa-IR" sz="3200" dirty="0"/>
              <a:t> ثابت مجاز است و این گونه مواد نباید به صورت </a:t>
            </a:r>
            <a:r>
              <a:rPr lang="fa-IR" sz="3200" dirty="0" err="1"/>
              <a:t>بشکه‌های</a:t>
            </a:r>
            <a:r>
              <a:rPr lang="fa-IR" sz="3200" dirty="0"/>
              <a:t> مجزا روی </a:t>
            </a:r>
            <a:r>
              <a:rPr lang="fa-IR" sz="3200" dirty="0" err="1"/>
              <a:t>بارگیری‌های</a:t>
            </a:r>
            <a:r>
              <a:rPr lang="fa-IR" sz="3200" dirty="0"/>
              <a:t> کفی یا ‌</a:t>
            </a:r>
            <a:r>
              <a:rPr lang="fa-IR" sz="3200" dirty="0" err="1"/>
              <a:t>اطاقدار</a:t>
            </a:r>
            <a:r>
              <a:rPr lang="fa-IR" sz="3200" dirty="0"/>
              <a:t> حمل شوند. ‌فصل سوم: مقررات مربوط به وسایل نقلیه حامل مواد و محمولات خطرناک</a:t>
            </a:r>
            <a:endParaRPr lang="en-US" sz="3200" dirty="0"/>
          </a:p>
        </p:txBody>
      </p:sp>
      <p:sp>
        <p:nvSpPr>
          <p:cNvPr id="5" name="Slide Number Placeholder 4">
            <a:extLst>
              <a:ext uri="{FF2B5EF4-FFF2-40B4-BE49-F238E27FC236}">
                <a16:creationId xmlns:a16="http://schemas.microsoft.com/office/drawing/2014/main" xmlns="" id="{C9A25E5A-5332-48F3-A6DE-916EBC4624D9}"/>
              </a:ext>
            </a:extLst>
          </p:cNvPr>
          <p:cNvSpPr>
            <a:spLocks noGrp="1"/>
          </p:cNvSpPr>
          <p:nvPr>
            <p:ph type="sldNum" sz="quarter" idx="12"/>
          </p:nvPr>
        </p:nvSpPr>
        <p:spPr/>
        <p:txBody>
          <a:bodyPr/>
          <a:lstStyle/>
          <a:p>
            <a:fld id="{48F63A3B-78C7-47BE-AE5E-E10140E04643}" type="slidenum">
              <a:rPr lang="en-US" smtClean="0"/>
              <a:t>49</a:t>
            </a:fld>
            <a:endParaRPr lang="en-US" dirty="0"/>
          </a:p>
        </p:txBody>
      </p:sp>
      <p:pic>
        <p:nvPicPr>
          <p:cNvPr id="7" name="Picture 6">
            <a:extLst>
              <a:ext uri="{FF2B5EF4-FFF2-40B4-BE49-F238E27FC236}">
                <a16:creationId xmlns:a16="http://schemas.microsoft.com/office/drawing/2014/main" xmlns="" id="{C3DC1304-4ADC-4BD8-A01B-2402E544FEB7}"/>
              </a:ext>
            </a:extLst>
          </p:cNvPr>
          <p:cNvPicPr>
            <a:picLocks noChangeAspect="1"/>
          </p:cNvPicPr>
          <p:nvPr/>
        </p:nvPicPr>
        <p:blipFill>
          <a:blip r:embed="rId2"/>
          <a:stretch>
            <a:fillRect/>
          </a:stretch>
        </p:blipFill>
        <p:spPr>
          <a:xfrm>
            <a:off x="0" y="3761068"/>
            <a:ext cx="6493565" cy="3096931"/>
          </a:xfrm>
          <a:prstGeom prst="rect">
            <a:avLst/>
          </a:prstGeom>
        </p:spPr>
      </p:pic>
    </p:spTree>
    <p:extLst>
      <p:ext uri="{BB962C8B-B14F-4D97-AF65-F5344CB8AC3E}">
        <p14:creationId xmlns:p14="http://schemas.microsoft.com/office/powerpoint/2010/main" val="2349712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940BC6-9DA0-FB4D-8879-DC8B3958C07C}"/>
              </a:ext>
            </a:extLst>
          </p:cNvPr>
          <p:cNvSpPr>
            <a:spLocks noGrp="1"/>
          </p:cNvSpPr>
          <p:nvPr>
            <p:ph type="title"/>
          </p:nvPr>
        </p:nvSpPr>
        <p:spPr>
          <a:xfrm>
            <a:off x="2411896" y="1457739"/>
            <a:ext cx="8579192" cy="1587213"/>
          </a:xfrm>
        </p:spPr>
        <p:txBody>
          <a:bodyPr/>
          <a:lstStyle/>
          <a:p>
            <a:pPr algn="r" rtl="1"/>
            <a:r>
              <a:rPr lang="fa-IR" dirty="0">
                <a:cs typeface="B Titr" panose="00000700000000000000" pitchFamily="2" charset="-78"/>
              </a:rPr>
              <a:t>‌ماده 1- اصطلاحات به کار رفته در این </a:t>
            </a:r>
            <a:r>
              <a:rPr lang="fa-IR" dirty="0" err="1">
                <a:cs typeface="B Titr" panose="00000700000000000000" pitchFamily="2" charset="-78"/>
              </a:rPr>
              <a:t>آیین‌نامه</a:t>
            </a:r>
            <a:r>
              <a:rPr lang="fa-IR" dirty="0">
                <a:cs typeface="B Titr" panose="00000700000000000000" pitchFamily="2" charset="-78"/>
              </a:rPr>
              <a:t> به شرح زیر تعریف </a:t>
            </a:r>
            <a:r>
              <a:rPr lang="fa-IR" dirty="0" err="1">
                <a:cs typeface="B Titr" panose="00000700000000000000" pitchFamily="2" charset="-78"/>
              </a:rPr>
              <a:t>می‌شوند</a:t>
            </a:r>
            <a:r>
              <a:rPr lang="fa-IR" dirty="0">
                <a:cs typeface="B Titr" panose="00000700000000000000" pitchFamily="2" charset="-78"/>
              </a:rPr>
              <a:t>:</a:t>
            </a:r>
            <a:endParaRPr lang="en-US" dirty="0">
              <a:cs typeface="B Titr" panose="00000700000000000000" pitchFamily="2" charset="-78"/>
            </a:endParaRPr>
          </a:p>
        </p:txBody>
      </p:sp>
      <p:sp>
        <p:nvSpPr>
          <p:cNvPr id="3" name="Content Placeholder 2">
            <a:extLst>
              <a:ext uri="{FF2B5EF4-FFF2-40B4-BE49-F238E27FC236}">
                <a16:creationId xmlns:a16="http://schemas.microsoft.com/office/drawing/2014/main" xmlns="" id="{1E0B8C4B-3A3C-9FD1-59FB-1666C1F09376}"/>
              </a:ext>
            </a:extLst>
          </p:cNvPr>
          <p:cNvSpPr>
            <a:spLocks noGrp="1"/>
          </p:cNvSpPr>
          <p:nvPr>
            <p:ph idx="1"/>
          </p:nvPr>
        </p:nvSpPr>
        <p:spPr>
          <a:xfrm>
            <a:off x="3392557" y="3222752"/>
            <a:ext cx="8110329" cy="2700528"/>
          </a:xfrm>
        </p:spPr>
        <p:txBody>
          <a:bodyPr/>
          <a:lstStyle/>
          <a:p>
            <a:pPr algn="just"/>
            <a:r>
              <a:rPr lang="fa-IR" sz="2800" dirty="0"/>
              <a:t>ب - مواد خطرناک: موادی که نسبت به بهداشت یا سلامتی انسان، حیوان و محیط زیست ذاتاً </a:t>
            </a:r>
            <a:r>
              <a:rPr lang="fa-IR" sz="2800" dirty="0" err="1"/>
              <a:t>خطرزا</a:t>
            </a:r>
            <a:r>
              <a:rPr lang="fa-IR" sz="2800" dirty="0"/>
              <a:t> بوده و مشمول یکی از طبقه </a:t>
            </a:r>
            <a:r>
              <a:rPr lang="fa-IR" sz="2800" dirty="0" err="1"/>
              <a:t>بندی‌های</a:t>
            </a:r>
            <a:r>
              <a:rPr lang="fa-IR" sz="2800" dirty="0"/>
              <a:t> نه گانه </a:t>
            </a:r>
            <a:r>
              <a:rPr lang="fa-IR" sz="2800" dirty="0" err="1"/>
              <a:t>زیر‌می‌باشند</a:t>
            </a:r>
            <a:r>
              <a:rPr lang="fa-IR" sz="2800" dirty="0"/>
              <a:t>:</a:t>
            </a:r>
            <a:endParaRPr lang="en-US" sz="2800" dirty="0"/>
          </a:p>
        </p:txBody>
      </p:sp>
      <p:sp>
        <p:nvSpPr>
          <p:cNvPr id="14" name="Footer Placeholder 13">
            <a:extLst>
              <a:ext uri="{FF2B5EF4-FFF2-40B4-BE49-F238E27FC236}">
                <a16:creationId xmlns:a16="http://schemas.microsoft.com/office/drawing/2014/main" xmlns="" id="{03571BF2-FCCE-E7A0-736D-9168D2BBFF63}"/>
              </a:ext>
            </a:extLst>
          </p:cNvPr>
          <p:cNvSpPr>
            <a:spLocks noGrp="1"/>
          </p:cNvSpPr>
          <p:nvPr>
            <p:ph type="ftr" sz="quarter" idx="4294967295"/>
          </p:nvPr>
        </p:nvSpPr>
        <p:spPr>
          <a:xfrm>
            <a:off x="4224528" y="457200"/>
            <a:ext cx="3200400" cy="274320"/>
          </a:xfrm>
        </p:spPr>
        <p:txBody>
          <a:bodyPr/>
          <a:lstStyle/>
          <a:p>
            <a:r>
              <a:rPr lang="fa-IR" dirty="0"/>
              <a:t>فصل اول: کلیات و تعاریف</a:t>
            </a:r>
            <a:endParaRPr lang="en-US" dirty="0"/>
          </a:p>
        </p:txBody>
      </p:sp>
      <p:sp>
        <p:nvSpPr>
          <p:cNvPr id="15" name="Slide Number Placeholder 14">
            <a:extLst>
              <a:ext uri="{FF2B5EF4-FFF2-40B4-BE49-F238E27FC236}">
                <a16:creationId xmlns:a16="http://schemas.microsoft.com/office/drawing/2014/main" xmlns="" id="{7FC3FD3F-45EE-74E3-AD64-441303B83EF3}"/>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12492441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1BCD7F-786C-4873-9EEB-3F3350E7F3B8}"/>
              </a:ext>
            </a:extLst>
          </p:cNvPr>
          <p:cNvSpPr>
            <a:spLocks noGrp="1"/>
          </p:cNvSpPr>
          <p:nvPr>
            <p:ph type="title"/>
          </p:nvPr>
        </p:nvSpPr>
        <p:spPr>
          <a:xfrm>
            <a:off x="4263225" y="488255"/>
            <a:ext cx="6766560" cy="768096"/>
          </a:xfrm>
        </p:spPr>
        <p:txBody>
          <a:bodyPr/>
          <a:lstStyle/>
          <a:p>
            <a:pPr algn="r" rtl="1"/>
            <a:r>
              <a:rPr lang="fa-IR" dirty="0"/>
              <a:t>‌ماده 30</a:t>
            </a:r>
            <a:endParaRPr lang="en-US" dirty="0"/>
          </a:p>
        </p:txBody>
      </p:sp>
      <p:sp>
        <p:nvSpPr>
          <p:cNvPr id="3" name="Content Placeholder 2">
            <a:extLst>
              <a:ext uri="{FF2B5EF4-FFF2-40B4-BE49-F238E27FC236}">
                <a16:creationId xmlns:a16="http://schemas.microsoft.com/office/drawing/2014/main" xmlns="" id="{E71D92EE-7347-425C-B0F8-A1DB59F83CBE}"/>
              </a:ext>
            </a:extLst>
          </p:cNvPr>
          <p:cNvSpPr>
            <a:spLocks noGrp="1"/>
          </p:cNvSpPr>
          <p:nvPr>
            <p:ph idx="1"/>
          </p:nvPr>
        </p:nvSpPr>
        <p:spPr>
          <a:xfrm>
            <a:off x="3392558" y="1442632"/>
            <a:ext cx="7832034" cy="5090690"/>
          </a:xfrm>
        </p:spPr>
        <p:txBody>
          <a:bodyPr/>
          <a:lstStyle/>
          <a:p>
            <a:pPr algn="just"/>
            <a:r>
              <a:rPr lang="fa-IR" sz="3200" dirty="0"/>
              <a:t>حمل و نقل کالاها و محمولات خطرناک در صورتی مجاز </a:t>
            </a:r>
            <a:r>
              <a:rPr lang="fa-IR" sz="3200" dirty="0" err="1"/>
              <a:t>می‌باشد</a:t>
            </a:r>
            <a:r>
              <a:rPr lang="fa-IR" sz="3200" dirty="0"/>
              <a:t> که وسایل نقلیه حامل این گونه محمولات حائز شرایط و ضوابط </a:t>
            </a:r>
            <a:r>
              <a:rPr lang="fa-IR" sz="3200" dirty="0" err="1"/>
              <a:t>مندرج‌در</a:t>
            </a:r>
            <a:r>
              <a:rPr lang="fa-IR" sz="3200" dirty="0"/>
              <a:t> این فصل باشند. </a:t>
            </a:r>
          </a:p>
          <a:p>
            <a:pPr algn="just"/>
            <a:r>
              <a:rPr lang="fa-IR" sz="3200" dirty="0"/>
              <a:t>‌تبصره - حمل و نقل مواد سوختی به صورت مایع یا گاز در صورتی که ظرفیت وسایل نقلیه از میزان زیر تجاوز ننمایند، مشمول مقررات این </a:t>
            </a:r>
            <a:r>
              <a:rPr lang="fa-IR" sz="3200" dirty="0" err="1"/>
              <a:t>آیین‌نامه‌نمی‌باشند</a:t>
            </a:r>
            <a:r>
              <a:rPr lang="fa-IR" sz="3200" dirty="0"/>
              <a:t>.</a:t>
            </a:r>
          </a:p>
          <a:p>
            <a:pPr algn="just"/>
            <a:r>
              <a:rPr lang="fa-IR" sz="3200" dirty="0"/>
              <a:t>‌الف - وسایل نقلیه دارای </a:t>
            </a:r>
            <a:r>
              <a:rPr lang="fa-IR" sz="3200" dirty="0" err="1"/>
              <a:t>تانکرهای</a:t>
            </a:r>
            <a:r>
              <a:rPr lang="fa-IR" sz="3200" dirty="0"/>
              <a:t> قابل </a:t>
            </a:r>
            <a:r>
              <a:rPr lang="fa-IR" sz="3200" dirty="0" err="1"/>
              <a:t>انفکاک</a:t>
            </a:r>
            <a:r>
              <a:rPr lang="fa-IR" sz="3200" dirty="0"/>
              <a:t> جهت حمل مایعات با حداکثر ظرفیت 1000 لیتر.</a:t>
            </a:r>
          </a:p>
          <a:p>
            <a:pPr algn="just"/>
            <a:r>
              <a:rPr lang="fa-IR" sz="3200" dirty="0"/>
              <a:t>ب - تانک </a:t>
            </a:r>
            <a:r>
              <a:rPr lang="fa-IR" sz="3200" dirty="0" err="1"/>
              <a:t>کانتینرها</a:t>
            </a:r>
            <a:r>
              <a:rPr lang="fa-IR" sz="3200" dirty="0"/>
              <a:t> جهت حمل انواع گازها با حداکثر حجم 3000 لیتر.</a:t>
            </a:r>
            <a:endParaRPr lang="en-US" sz="3200" dirty="0"/>
          </a:p>
        </p:txBody>
      </p:sp>
      <p:sp>
        <p:nvSpPr>
          <p:cNvPr id="5" name="Slide Number Placeholder 4">
            <a:extLst>
              <a:ext uri="{FF2B5EF4-FFF2-40B4-BE49-F238E27FC236}">
                <a16:creationId xmlns:a16="http://schemas.microsoft.com/office/drawing/2014/main" xmlns="" id="{062E8502-A909-465D-ABBA-C3C7C9B290A6}"/>
              </a:ext>
            </a:extLst>
          </p:cNvPr>
          <p:cNvSpPr>
            <a:spLocks noGrp="1"/>
          </p:cNvSpPr>
          <p:nvPr>
            <p:ph type="sldNum" sz="quarter" idx="12"/>
          </p:nvPr>
        </p:nvSpPr>
        <p:spPr/>
        <p:txBody>
          <a:bodyPr/>
          <a:lstStyle/>
          <a:p>
            <a:fld id="{48F63A3B-78C7-47BE-AE5E-E10140E04643}" type="slidenum">
              <a:rPr lang="en-US" smtClean="0"/>
              <a:t>50</a:t>
            </a:fld>
            <a:endParaRPr lang="en-US" dirty="0"/>
          </a:p>
        </p:txBody>
      </p:sp>
    </p:spTree>
    <p:extLst>
      <p:ext uri="{BB962C8B-B14F-4D97-AF65-F5344CB8AC3E}">
        <p14:creationId xmlns:p14="http://schemas.microsoft.com/office/powerpoint/2010/main" val="3896379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8E0FA-4F09-41AE-AB35-D0B88F0324DB}"/>
              </a:ext>
            </a:extLst>
          </p:cNvPr>
          <p:cNvSpPr>
            <a:spLocks noGrp="1"/>
          </p:cNvSpPr>
          <p:nvPr>
            <p:ph type="title"/>
          </p:nvPr>
        </p:nvSpPr>
        <p:spPr>
          <a:xfrm>
            <a:off x="4224528" y="219897"/>
            <a:ext cx="6766560" cy="768096"/>
          </a:xfrm>
        </p:spPr>
        <p:txBody>
          <a:bodyPr/>
          <a:lstStyle/>
          <a:p>
            <a:pPr algn="r" rtl="1"/>
            <a:r>
              <a:rPr lang="fa-IR" dirty="0"/>
              <a:t>‌ماده </a:t>
            </a:r>
            <a:r>
              <a:rPr lang="fa-IR" i="1" dirty="0"/>
              <a:t>31</a:t>
            </a:r>
            <a:endParaRPr lang="en-US" dirty="0"/>
          </a:p>
        </p:txBody>
      </p:sp>
      <p:sp>
        <p:nvSpPr>
          <p:cNvPr id="3" name="Content Placeholder 2">
            <a:extLst>
              <a:ext uri="{FF2B5EF4-FFF2-40B4-BE49-F238E27FC236}">
                <a16:creationId xmlns:a16="http://schemas.microsoft.com/office/drawing/2014/main" xmlns="" id="{7A7CFE0F-5519-46AA-9D85-D91C5FF4052A}"/>
              </a:ext>
            </a:extLst>
          </p:cNvPr>
          <p:cNvSpPr>
            <a:spLocks noGrp="1"/>
          </p:cNvSpPr>
          <p:nvPr>
            <p:ph idx="1"/>
          </p:nvPr>
        </p:nvSpPr>
        <p:spPr>
          <a:xfrm>
            <a:off x="569843" y="1024570"/>
            <a:ext cx="11363078" cy="5613533"/>
          </a:xfrm>
        </p:spPr>
        <p:txBody>
          <a:bodyPr/>
          <a:lstStyle/>
          <a:p>
            <a:pPr algn="just"/>
            <a:r>
              <a:rPr lang="fa-IR" sz="2400" i="1" dirty="0"/>
              <a:t>وسایل نقلیه حامل مواد خطرناک باید علاوه بر معاینه فنی معتبر، </a:t>
            </a:r>
            <a:r>
              <a:rPr lang="fa-IR" sz="2400" dirty="0"/>
              <a:t>دارای گواهینامه تأیید صلاحیت صادره از طرف مؤسسه معتبر به </a:t>
            </a:r>
            <a:r>
              <a:rPr lang="fa-IR" sz="2400" dirty="0" err="1"/>
              <a:t>شرح‌مذکور</a:t>
            </a:r>
            <a:r>
              <a:rPr lang="fa-IR" sz="2400" dirty="0"/>
              <a:t> در ضمیمه «‌د» این </a:t>
            </a:r>
            <a:r>
              <a:rPr lang="fa-IR" sz="2400" dirty="0" err="1"/>
              <a:t>آیین‌نامه</a:t>
            </a:r>
            <a:r>
              <a:rPr lang="fa-IR" sz="2400" dirty="0"/>
              <a:t> </a:t>
            </a:r>
            <a:r>
              <a:rPr lang="fa-IR" sz="2400" dirty="0" err="1"/>
              <a:t>می‌باشند</a:t>
            </a:r>
            <a:r>
              <a:rPr lang="fa-IR" sz="2400" dirty="0"/>
              <a:t>.</a:t>
            </a:r>
          </a:p>
          <a:p>
            <a:pPr algn="just"/>
            <a:r>
              <a:rPr lang="fa-IR" sz="2400" dirty="0"/>
              <a:t>‌تبصره 1- در صورت نبود مؤسسات فنی ذی صلاح در شناسایی و بازرسی فنی وسایل نقلیه حامل مواد خطرناک، شرکتها و مؤسسات حمل و </a:t>
            </a:r>
            <a:r>
              <a:rPr lang="fa-IR" sz="2400" dirty="0" err="1"/>
              <a:t>نقلی‌شاغل</a:t>
            </a:r>
            <a:r>
              <a:rPr lang="fa-IR" sz="2400" dirty="0"/>
              <a:t> در بخش حمل و نقل مواد خطرناک موظفند وفق مفاد این </a:t>
            </a:r>
            <a:r>
              <a:rPr lang="fa-IR" sz="2400" dirty="0" err="1"/>
              <a:t>آیین‌نامه</a:t>
            </a:r>
            <a:r>
              <a:rPr lang="fa-IR" sz="2400" dirty="0"/>
              <a:t> صلاحیت فنی وسیله نقلیه تحت پوشش خود را به دفتر وارسی </a:t>
            </a:r>
            <a:r>
              <a:rPr lang="fa-IR" sz="2400" dirty="0" err="1"/>
              <a:t>و‌گواهینامه‌ای</a:t>
            </a:r>
            <a:r>
              <a:rPr lang="fa-IR" sz="2400" dirty="0"/>
              <a:t> مطابق ضمیمه «‌د» را تنظیم و در اختیار رانندگان و عوامل حمل و نقل کالای خطرناک قرار دهند. مسئولیت قانونی ناشی از عدم </a:t>
            </a:r>
            <a:r>
              <a:rPr lang="fa-IR" sz="2400" dirty="0" err="1"/>
              <a:t>بررسی‌دقیق</a:t>
            </a:r>
            <a:r>
              <a:rPr lang="fa-IR" sz="2400" dirty="0"/>
              <a:t> و درست وسایل نقلیه شاغل در این بخش، متوجه این شرکتها و مؤسسات بوده و هر گونه سهل انگاری در صدور چنین گواهینامه </a:t>
            </a:r>
            <a:r>
              <a:rPr lang="fa-IR" sz="2400" dirty="0" err="1"/>
              <a:t>هایی</a:t>
            </a:r>
            <a:r>
              <a:rPr lang="fa-IR" sz="2400" dirty="0"/>
              <a:t> </a:t>
            </a:r>
            <a:r>
              <a:rPr lang="fa-IR" sz="2400" dirty="0" err="1"/>
              <a:t>مشمول‌مقررات</a:t>
            </a:r>
            <a:r>
              <a:rPr lang="fa-IR" sz="2400" dirty="0"/>
              <a:t> ماده 6 خواهد بود. </a:t>
            </a:r>
          </a:p>
          <a:p>
            <a:pPr algn="just"/>
            <a:r>
              <a:rPr lang="fa-IR" sz="2400" dirty="0"/>
              <a:t>‌تبصره 2- مدت اعتبار این گواهینامه یک سال بوده و مالک وسیله نقلیه مکلف است ظرف یک ماه قبل از انقضای مدت گواهینامه آن را تمدید نماید. </a:t>
            </a:r>
          </a:p>
          <a:p>
            <a:pPr algn="just"/>
            <a:r>
              <a:rPr lang="fa-IR" sz="2400" dirty="0"/>
              <a:t>‌تبصره 3- چنانچه وسیله نقلیه حامل مواد خطرناک از 2 بخش مستقل کشنده و بارگیر تشکیل شده باشد باید هر کدام به تفکیک دارای یک </a:t>
            </a:r>
            <a:r>
              <a:rPr lang="fa-IR" sz="2400" dirty="0" err="1"/>
              <a:t>گواهینامه‌تأیید</a:t>
            </a:r>
            <a:r>
              <a:rPr lang="fa-IR" sz="2400" dirty="0"/>
              <a:t> صلاحیت باشند. </a:t>
            </a:r>
          </a:p>
          <a:p>
            <a:pPr algn="just"/>
            <a:r>
              <a:rPr lang="fa-IR" sz="2400" dirty="0"/>
              <a:t>‌تبصره 4- چنانچه وسیله نقلیه حامل مواد خطرناک از 2 بخش کشنده و نیم یدک تشکیل شده باشد و نیم یدک به صورت مستقل دارای شماره </a:t>
            </a:r>
            <a:r>
              <a:rPr lang="fa-IR" sz="2400" dirty="0" err="1"/>
              <a:t>پلاک‌باشد</a:t>
            </a:r>
            <a:r>
              <a:rPr lang="fa-IR" sz="2400" dirty="0"/>
              <a:t> باید در بند 7 گواهینامه تأیید صلاحیت شماره پلاک نیم یدک نیز درج گردد.</a:t>
            </a:r>
            <a:endParaRPr lang="en-US" sz="2400" dirty="0"/>
          </a:p>
        </p:txBody>
      </p:sp>
      <p:sp>
        <p:nvSpPr>
          <p:cNvPr id="5" name="Slide Number Placeholder 4">
            <a:extLst>
              <a:ext uri="{FF2B5EF4-FFF2-40B4-BE49-F238E27FC236}">
                <a16:creationId xmlns:a16="http://schemas.microsoft.com/office/drawing/2014/main" xmlns="" id="{67E93DA0-7B42-4101-BD6E-B96343BB9185}"/>
              </a:ext>
            </a:extLst>
          </p:cNvPr>
          <p:cNvSpPr>
            <a:spLocks noGrp="1"/>
          </p:cNvSpPr>
          <p:nvPr>
            <p:ph type="sldNum" sz="quarter" idx="12"/>
          </p:nvPr>
        </p:nvSpPr>
        <p:spPr/>
        <p:txBody>
          <a:bodyPr/>
          <a:lstStyle/>
          <a:p>
            <a:fld id="{48F63A3B-78C7-47BE-AE5E-E10140E04643}" type="slidenum">
              <a:rPr lang="en-US" smtClean="0"/>
              <a:t>51</a:t>
            </a:fld>
            <a:endParaRPr lang="en-US" dirty="0"/>
          </a:p>
        </p:txBody>
      </p:sp>
    </p:spTree>
    <p:extLst>
      <p:ext uri="{BB962C8B-B14F-4D97-AF65-F5344CB8AC3E}">
        <p14:creationId xmlns:p14="http://schemas.microsoft.com/office/powerpoint/2010/main" val="12208377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3A2BCB-1391-420C-AE07-14E73386A8FE}"/>
              </a:ext>
            </a:extLst>
          </p:cNvPr>
          <p:cNvSpPr>
            <a:spLocks noGrp="1"/>
          </p:cNvSpPr>
          <p:nvPr>
            <p:ph type="title"/>
          </p:nvPr>
        </p:nvSpPr>
        <p:spPr>
          <a:xfrm>
            <a:off x="4542580" y="968203"/>
            <a:ext cx="6766560" cy="768096"/>
          </a:xfrm>
        </p:spPr>
        <p:txBody>
          <a:bodyPr/>
          <a:lstStyle/>
          <a:p>
            <a:pPr algn="r" rtl="1"/>
            <a:r>
              <a:rPr lang="fa-IR" dirty="0"/>
              <a:t>‌ماده 32</a:t>
            </a:r>
            <a:endParaRPr lang="en-US" dirty="0"/>
          </a:p>
        </p:txBody>
      </p:sp>
      <p:sp>
        <p:nvSpPr>
          <p:cNvPr id="3" name="Content Placeholder 2">
            <a:extLst>
              <a:ext uri="{FF2B5EF4-FFF2-40B4-BE49-F238E27FC236}">
                <a16:creationId xmlns:a16="http://schemas.microsoft.com/office/drawing/2014/main" xmlns="" id="{90E2F8F8-D167-4045-9C9C-6B3192E1773D}"/>
              </a:ext>
            </a:extLst>
          </p:cNvPr>
          <p:cNvSpPr>
            <a:spLocks noGrp="1"/>
          </p:cNvSpPr>
          <p:nvPr>
            <p:ph idx="1"/>
          </p:nvPr>
        </p:nvSpPr>
        <p:spPr>
          <a:xfrm>
            <a:off x="3657600" y="2078736"/>
            <a:ext cx="7781544" cy="2700528"/>
          </a:xfrm>
        </p:spPr>
        <p:txBody>
          <a:bodyPr/>
          <a:lstStyle/>
          <a:p>
            <a:pPr algn="just"/>
            <a:r>
              <a:rPr lang="fa-IR" sz="3200" dirty="0"/>
              <a:t>وسایل نقلیه </a:t>
            </a:r>
            <a:r>
              <a:rPr lang="fa-IR" sz="3200" dirty="0" err="1"/>
              <a:t>تانکردار</a:t>
            </a:r>
            <a:r>
              <a:rPr lang="fa-IR" sz="3200" dirty="0"/>
              <a:t> با </a:t>
            </a:r>
            <a:r>
              <a:rPr lang="fa-IR" sz="3200" dirty="0" err="1"/>
              <a:t>بارگیرهای</a:t>
            </a:r>
            <a:r>
              <a:rPr lang="fa-IR" sz="3200" dirty="0"/>
              <a:t> نیم یدک که </a:t>
            </a:r>
            <a:r>
              <a:rPr lang="fa-IR" sz="3200" dirty="0" err="1"/>
              <a:t>کانتینرهای</a:t>
            </a:r>
            <a:r>
              <a:rPr lang="fa-IR" sz="3200" dirty="0"/>
              <a:t> حامل مواد خطرناک را حمل </a:t>
            </a:r>
            <a:r>
              <a:rPr lang="fa-IR" sz="3200" dirty="0" err="1"/>
              <a:t>می‌کنند</a:t>
            </a:r>
            <a:r>
              <a:rPr lang="fa-IR" sz="3200" dirty="0"/>
              <a:t> یا وسایل </a:t>
            </a:r>
            <a:r>
              <a:rPr lang="fa-IR" sz="3200" dirty="0" err="1"/>
              <a:t>نقلیه‌ای</a:t>
            </a:r>
            <a:r>
              <a:rPr lang="fa-IR" sz="3200" dirty="0"/>
              <a:t> که مواد و محصولات ‌خطرناک را به صورت </a:t>
            </a:r>
            <a:r>
              <a:rPr lang="fa-IR" sz="3200" dirty="0" err="1"/>
              <a:t>فله‌ای</a:t>
            </a:r>
            <a:r>
              <a:rPr lang="fa-IR" sz="3200" dirty="0"/>
              <a:t> حمل </a:t>
            </a:r>
            <a:r>
              <a:rPr lang="fa-IR" sz="3200" dirty="0" err="1"/>
              <a:t>می‌کنند</a:t>
            </a:r>
            <a:r>
              <a:rPr lang="fa-IR" sz="3200" dirty="0"/>
              <a:t> باید از </a:t>
            </a:r>
            <a:r>
              <a:rPr lang="fa-IR" sz="3200" dirty="0" err="1"/>
              <a:t>مثلث‌های</a:t>
            </a:r>
            <a:r>
              <a:rPr lang="fa-IR" sz="3200" dirty="0"/>
              <a:t> خطر در هر دو طرف </a:t>
            </a:r>
            <a:r>
              <a:rPr lang="fa-IR" sz="3200" dirty="0" err="1"/>
              <a:t>کانتینر</a:t>
            </a:r>
            <a:r>
              <a:rPr lang="fa-IR" sz="3200" dirty="0"/>
              <a:t> یا تانک استفاده کنند.</a:t>
            </a:r>
            <a:endParaRPr lang="en-US" sz="3200" dirty="0"/>
          </a:p>
        </p:txBody>
      </p:sp>
      <p:sp>
        <p:nvSpPr>
          <p:cNvPr id="5" name="Slide Number Placeholder 4">
            <a:extLst>
              <a:ext uri="{FF2B5EF4-FFF2-40B4-BE49-F238E27FC236}">
                <a16:creationId xmlns:a16="http://schemas.microsoft.com/office/drawing/2014/main" xmlns="" id="{8C58FA24-F4B6-4D86-A715-0C127CADD99D}"/>
              </a:ext>
            </a:extLst>
          </p:cNvPr>
          <p:cNvSpPr>
            <a:spLocks noGrp="1"/>
          </p:cNvSpPr>
          <p:nvPr>
            <p:ph type="sldNum" sz="quarter" idx="12"/>
          </p:nvPr>
        </p:nvSpPr>
        <p:spPr/>
        <p:txBody>
          <a:bodyPr/>
          <a:lstStyle/>
          <a:p>
            <a:fld id="{48F63A3B-78C7-47BE-AE5E-E10140E04643}" type="slidenum">
              <a:rPr lang="en-US" smtClean="0"/>
              <a:t>52</a:t>
            </a:fld>
            <a:endParaRPr lang="en-US" dirty="0"/>
          </a:p>
        </p:txBody>
      </p:sp>
      <p:pic>
        <p:nvPicPr>
          <p:cNvPr id="7" name="Picture 6">
            <a:extLst>
              <a:ext uri="{FF2B5EF4-FFF2-40B4-BE49-F238E27FC236}">
                <a16:creationId xmlns:a16="http://schemas.microsoft.com/office/drawing/2014/main" xmlns="" id="{6679F592-9294-40FF-A6E1-B32019B1D701}"/>
              </a:ext>
            </a:extLst>
          </p:cNvPr>
          <p:cNvPicPr>
            <a:picLocks noChangeAspect="1"/>
          </p:cNvPicPr>
          <p:nvPr/>
        </p:nvPicPr>
        <p:blipFill>
          <a:blip r:embed="rId2"/>
          <a:stretch>
            <a:fillRect/>
          </a:stretch>
        </p:blipFill>
        <p:spPr>
          <a:xfrm>
            <a:off x="-1" y="1653207"/>
            <a:ext cx="3458817" cy="3458817"/>
          </a:xfrm>
          <a:prstGeom prst="rect">
            <a:avLst/>
          </a:prstGeom>
        </p:spPr>
      </p:pic>
    </p:spTree>
    <p:extLst>
      <p:ext uri="{BB962C8B-B14F-4D97-AF65-F5344CB8AC3E}">
        <p14:creationId xmlns:p14="http://schemas.microsoft.com/office/powerpoint/2010/main" val="23855491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5E8954-9BCB-7FD9-A210-38DC54382D45}"/>
              </a:ext>
            </a:extLst>
          </p:cNvPr>
          <p:cNvSpPr>
            <a:spLocks noGrp="1"/>
          </p:cNvSpPr>
          <p:nvPr>
            <p:ph type="title"/>
          </p:nvPr>
        </p:nvSpPr>
        <p:spPr>
          <a:xfrm>
            <a:off x="2610679" y="1348674"/>
            <a:ext cx="8828466" cy="1627632"/>
          </a:xfrm>
        </p:spPr>
        <p:txBody>
          <a:bodyPr/>
          <a:lstStyle/>
          <a:p>
            <a:pPr algn="r" rtl="1"/>
            <a:r>
              <a:rPr lang="fa-IR" sz="3200" dirty="0">
                <a:solidFill>
                  <a:schemeClr val="tx1"/>
                </a:solidFill>
                <a:latin typeface="+mn-lt"/>
                <a:ea typeface="+mn-ea"/>
                <a:cs typeface="2  Titr" panose="00000700000000000000" pitchFamily="2" charset="-78"/>
              </a:rPr>
              <a:t>اطلاعات زیر باید به صورت </a:t>
            </a:r>
            <a:r>
              <a:rPr lang="fa-IR" sz="3200" dirty="0" err="1">
                <a:solidFill>
                  <a:schemeClr val="tx1"/>
                </a:solidFill>
                <a:latin typeface="+mn-lt"/>
                <a:ea typeface="+mn-ea"/>
                <a:cs typeface="2  Titr" panose="00000700000000000000" pitchFamily="2" charset="-78"/>
              </a:rPr>
              <a:t>خوانا</a:t>
            </a:r>
            <a:r>
              <a:rPr lang="fa-IR" sz="3200" dirty="0">
                <a:solidFill>
                  <a:schemeClr val="tx1"/>
                </a:solidFill>
                <a:latin typeface="+mn-lt"/>
                <a:ea typeface="+mn-ea"/>
                <a:cs typeface="2  Titr" panose="00000700000000000000" pitchFamily="2" charset="-78"/>
              </a:rPr>
              <a:t> روی بدنه بارگیر وسایل نقلیه </a:t>
            </a:r>
            <a:r>
              <a:rPr lang="fa-IR" sz="3200" dirty="0" err="1">
                <a:solidFill>
                  <a:schemeClr val="tx1"/>
                </a:solidFill>
                <a:latin typeface="+mn-lt"/>
                <a:ea typeface="+mn-ea"/>
                <a:cs typeface="2  Titr" panose="00000700000000000000" pitchFamily="2" charset="-78"/>
              </a:rPr>
              <a:t>تانکردار</a:t>
            </a:r>
            <a:r>
              <a:rPr lang="fa-IR" sz="3200" dirty="0">
                <a:solidFill>
                  <a:schemeClr val="tx1"/>
                </a:solidFill>
                <a:latin typeface="+mn-lt"/>
                <a:ea typeface="+mn-ea"/>
                <a:cs typeface="2  Titr" panose="00000700000000000000" pitchFamily="2" charset="-78"/>
              </a:rPr>
              <a:t> که محمولات خطرناک را حمل نمایند درج گردد. </a:t>
            </a:r>
            <a:r>
              <a:rPr lang="fa-IR" dirty="0">
                <a:solidFill>
                  <a:schemeClr val="tx1"/>
                </a:solidFill>
              </a:rPr>
              <a:t/>
            </a:r>
            <a:br>
              <a:rPr lang="fa-IR" dirty="0">
                <a:solidFill>
                  <a:schemeClr val="tx1"/>
                </a:solidFill>
              </a:rPr>
            </a:br>
            <a:r>
              <a:rPr lang="fa-IR" dirty="0">
                <a:solidFill>
                  <a:schemeClr val="tx1"/>
                </a:solidFill>
              </a:rPr>
              <a:t/>
            </a:r>
            <a:br>
              <a:rPr lang="fa-IR" dirty="0">
                <a:solidFill>
                  <a:schemeClr val="tx1"/>
                </a:solidFill>
              </a:rPr>
            </a:br>
            <a:r>
              <a:rPr lang="fa-IR" sz="3200" dirty="0">
                <a:solidFill>
                  <a:schemeClr val="tx1"/>
                </a:solidFill>
                <a:latin typeface="+mn-lt"/>
                <a:ea typeface="+mn-ea"/>
                <a:cs typeface="2  Titr" panose="00000700000000000000" pitchFamily="2" charset="-78"/>
              </a:rPr>
              <a:t>1- نام شرکت یا مؤسسه حمل و نقل</a:t>
            </a:r>
            <a:br>
              <a:rPr lang="fa-IR" sz="3200" dirty="0">
                <a:solidFill>
                  <a:schemeClr val="tx1"/>
                </a:solidFill>
                <a:latin typeface="+mn-lt"/>
                <a:ea typeface="+mn-ea"/>
                <a:cs typeface="2  Titr" panose="00000700000000000000" pitchFamily="2" charset="-78"/>
              </a:rPr>
            </a:br>
            <a:r>
              <a:rPr lang="fa-IR" sz="3200" dirty="0">
                <a:solidFill>
                  <a:schemeClr val="tx1"/>
                </a:solidFill>
                <a:latin typeface="+mn-lt"/>
                <a:ea typeface="+mn-ea"/>
                <a:cs typeface="2  Titr" panose="00000700000000000000" pitchFamily="2" charset="-78"/>
              </a:rPr>
              <a:t>2- ظرفیت </a:t>
            </a:r>
            <a:r>
              <a:rPr lang="fa-IR" sz="3200" dirty="0" err="1">
                <a:solidFill>
                  <a:schemeClr val="tx1"/>
                </a:solidFill>
                <a:latin typeface="+mn-lt"/>
                <a:ea typeface="+mn-ea"/>
                <a:cs typeface="2  Titr" panose="00000700000000000000" pitchFamily="2" charset="-78"/>
              </a:rPr>
              <a:t>تانکر</a:t>
            </a:r>
            <a:r>
              <a:rPr lang="fa-IR" sz="3200" dirty="0">
                <a:solidFill>
                  <a:schemeClr val="tx1"/>
                </a:solidFill>
                <a:latin typeface="+mn-lt"/>
                <a:ea typeface="+mn-ea"/>
                <a:cs typeface="2  Titr" panose="00000700000000000000" pitchFamily="2" charset="-78"/>
              </a:rPr>
              <a:t/>
            </a:r>
            <a:br>
              <a:rPr lang="fa-IR" sz="3200" dirty="0">
                <a:solidFill>
                  <a:schemeClr val="tx1"/>
                </a:solidFill>
                <a:latin typeface="+mn-lt"/>
                <a:ea typeface="+mn-ea"/>
                <a:cs typeface="2  Titr" panose="00000700000000000000" pitchFamily="2" charset="-78"/>
              </a:rPr>
            </a:br>
            <a:r>
              <a:rPr lang="fa-IR" sz="3200" dirty="0">
                <a:solidFill>
                  <a:schemeClr val="tx1"/>
                </a:solidFill>
                <a:latin typeface="+mn-lt"/>
                <a:ea typeface="+mn-ea"/>
                <a:cs typeface="2  Titr" panose="00000700000000000000" pitchFamily="2" charset="-78"/>
              </a:rPr>
              <a:t>3- وزن خالی </a:t>
            </a:r>
            <a:r>
              <a:rPr lang="fa-IR" sz="3200" dirty="0" err="1">
                <a:solidFill>
                  <a:schemeClr val="tx1"/>
                </a:solidFill>
                <a:latin typeface="+mn-lt"/>
                <a:ea typeface="+mn-ea"/>
                <a:cs typeface="2  Titr" panose="00000700000000000000" pitchFamily="2" charset="-78"/>
              </a:rPr>
              <a:t>تانکر</a:t>
            </a:r>
            <a:r>
              <a:rPr lang="fa-IR" sz="3200" dirty="0">
                <a:solidFill>
                  <a:schemeClr val="tx1"/>
                </a:solidFill>
                <a:latin typeface="+mn-lt"/>
                <a:ea typeface="+mn-ea"/>
                <a:cs typeface="2  Titr" panose="00000700000000000000" pitchFamily="2" charset="-78"/>
              </a:rPr>
              <a:t/>
            </a:r>
            <a:br>
              <a:rPr lang="fa-IR" sz="3200" dirty="0">
                <a:solidFill>
                  <a:schemeClr val="tx1"/>
                </a:solidFill>
                <a:latin typeface="+mn-lt"/>
                <a:ea typeface="+mn-ea"/>
                <a:cs typeface="2  Titr" panose="00000700000000000000" pitchFamily="2" charset="-78"/>
              </a:rPr>
            </a:br>
            <a:r>
              <a:rPr lang="fa-IR" sz="3200" dirty="0">
                <a:solidFill>
                  <a:schemeClr val="tx1"/>
                </a:solidFill>
                <a:latin typeface="+mn-lt"/>
                <a:ea typeface="+mn-ea"/>
                <a:cs typeface="2  Titr" panose="00000700000000000000" pitchFamily="2" charset="-78"/>
              </a:rPr>
              <a:t>4- حداکثر وزن </a:t>
            </a:r>
            <a:r>
              <a:rPr lang="fa-IR" sz="3200" dirty="0" err="1">
                <a:solidFill>
                  <a:schemeClr val="tx1"/>
                </a:solidFill>
                <a:latin typeface="+mn-lt"/>
                <a:ea typeface="+mn-ea"/>
                <a:cs typeface="2  Titr" panose="00000700000000000000" pitchFamily="2" charset="-78"/>
              </a:rPr>
              <a:t>تانکر</a:t>
            </a:r>
            <a:r>
              <a:rPr lang="fa-IR" sz="3200" dirty="0">
                <a:solidFill>
                  <a:schemeClr val="tx1"/>
                </a:solidFill>
                <a:latin typeface="+mn-lt"/>
                <a:ea typeface="+mn-ea"/>
                <a:cs typeface="2  Titr" panose="00000700000000000000" pitchFamily="2" charset="-78"/>
              </a:rPr>
              <a:t> به همراه محموله</a:t>
            </a:r>
            <a:br>
              <a:rPr lang="fa-IR" sz="3200" dirty="0">
                <a:solidFill>
                  <a:schemeClr val="tx1"/>
                </a:solidFill>
                <a:latin typeface="+mn-lt"/>
                <a:ea typeface="+mn-ea"/>
                <a:cs typeface="2  Titr" panose="00000700000000000000" pitchFamily="2" charset="-78"/>
              </a:rPr>
            </a:br>
            <a:r>
              <a:rPr lang="fa-IR" sz="3200" dirty="0">
                <a:solidFill>
                  <a:schemeClr val="tx1"/>
                </a:solidFill>
                <a:latin typeface="+mn-lt"/>
                <a:ea typeface="+mn-ea"/>
                <a:cs typeface="2  Titr" panose="00000700000000000000" pitchFamily="2" charset="-78"/>
              </a:rPr>
              <a:t>5- تاریخ و مدت اعتبار بازرسی</a:t>
            </a:r>
            <a:endParaRPr lang="en-US" sz="3200" dirty="0">
              <a:solidFill>
                <a:schemeClr val="tx1"/>
              </a:solidFill>
              <a:latin typeface="+mn-lt"/>
              <a:ea typeface="+mn-ea"/>
              <a:cs typeface="2  Titr" panose="00000700000000000000" pitchFamily="2" charset="-78"/>
            </a:endParaRPr>
          </a:p>
        </p:txBody>
      </p:sp>
      <p:sp>
        <p:nvSpPr>
          <p:cNvPr id="23" name="Slide Number Placeholder 22">
            <a:extLst>
              <a:ext uri="{FF2B5EF4-FFF2-40B4-BE49-F238E27FC236}">
                <a16:creationId xmlns:a16="http://schemas.microsoft.com/office/drawing/2014/main" xmlns="" id="{94FF72B7-0438-3641-5939-75128934B0DF}"/>
              </a:ext>
            </a:extLst>
          </p:cNvPr>
          <p:cNvSpPr>
            <a:spLocks noGrp="1"/>
          </p:cNvSpPr>
          <p:nvPr>
            <p:ph type="sldNum" sz="quarter" idx="12"/>
          </p:nvPr>
        </p:nvSpPr>
        <p:spPr/>
        <p:txBody>
          <a:bodyPr/>
          <a:lstStyle/>
          <a:p>
            <a:fld id="{48F63A3B-78C7-47BE-AE5E-E10140E04643}" type="slidenum">
              <a:rPr lang="en-US" smtClean="0"/>
              <a:t>53</a:t>
            </a:fld>
            <a:endParaRPr lang="en-US" dirty="0"/>
          </a:p>
        </p:txBody>
      </p:sp>
      <p:sp>
        <p:nvSpPr>
          <p:cNvPr id="9" name="Text Placeholder 8">
            <a:extLst>
              <a:ext uri="{FF2B5EF4-FFF2-40B4-BE49-F238E27FC236}">
                <a16:creationId xmlns:a16="http://schemas.microsoft.com/office/drawing/2014/main" xmlns="" id="{9749268C-04A3-479B-9783-82CE55DFBB6C}"/>
              </a:ext>
            </a:extLst>
          </p:cNvPr>
          <p:cNvSpPr>
            <a:spLocks noGrp="1"/>
          </p:cNvSpPr>
          <p:nvPr>
            <p:ph type="body" sz="quarter" idx="15"/>
          </p:nvPr>
        </p:nvSpPr>
        <p:spPr>
          <a:xfrm>
            <a:off x="4936170" y="221709"/>
            <a:ext cx="6009198" cy="732448"/>
          </a:xfrm>
          <a:solidFill>
            <a:srgbClr val="FFC000"/>
          </a:solidFill>
        </p:spPr>
        <p:txBody>
          <a:bodyPr/>
          <a:lstStyle/>
          <a:p>
            <a:pPr algn="r" rtl="1"/>
            <a:r>
              <a:rPr lang="fa-IR" sz="3200" dirty="0">
                <a:solidFill>
                  <a:schemeClr val="tx1"/>
                </a:solidFill>
                <a:cs typeface="2  Titr" panose="00000700000000000000" pitchFamily="2" charset="-78"/>
              </a:rPr>
              <a:t>‌</a:t>
            </a:r>
            <a:r>
              <a:rPr lang="fa-IR" sz="4400" cap="all" dirty="0">
                <a:latin typeface="+mj-lt"/>
                <a:ea typeface="+mj-ea"/>
                <a:cs typeface="+mj-cs"/>
              </a:rPr>
              <a:t>ماده 33</a:t>
            </a:r>
            <a:endParaRPr lang="en-US" sz="4400" cap="all" dirty="0">
              <a:latin typeface="+mj-lt"/>
              <a:ea typeface="+mj-ea"/>
              <a:cs typeface="+mj-cs"/>
            </a:endParaRPr>
          </a:p>
        </p:txBody>
      </p:sp>
    </p:spTree>
    <p:extLst>
      <p:ext uri="{BB962C8B-B14F-4D97-AF65-F5344CB8AC3E}">
        <p14:creationId xmlns:p14="http://schemas.microsoft.com/office/powerpoint/2010/main" val="6856810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3336E1-7782-4BE7-A19A-6AE02D1EC57B}"/>
              </a:ext>
            </a:extLst>
          </p:cNvPr>
          <p:cNvSpPr>
            <a:spLocks noGrp="1"/>
          </p:cNvSpPr>
          <p:nvPr>
            <p:ph type="title"/>
          </p:nvPr>
        </p:nvSpPr>
        <p:spPr>
          <a:xfrm>
            <a:off x="4436563" y="347472"/>
            <a:ext cx="6766560" cy="768096"/>
          </a:xfrm>
        </p:spPr>
        <p:txBody>
          <a:bodyPr/>
          <a:lstStyle/>
          <a:p>
            <a:pPr algn="r" rtl="1"/>
            <a:r>
              <a:rPr lang="fa-IR" dirty="0"/>
              <a:t>ماده 34</a:t>
            </a:r>
            <a:endParaRPr lang="en-US" dirty="0"/>
          </a:p>
        </p:txBody>
      </p:sp>
      <p:sp>
        <p:nvSpPr>
          <p:cNvPr id="3" name="Content Placeholder 2">
            <a:extLst>
              <a:ext uri="{FF2B5EF4-FFF2-40B4-BE49-F238E27FC236}">
                <a16:creationId xmlns:a16="http://schemas.microsoft.com/office/drawing/2014/main" xmlns="" id="{40B2237F-44E7-4C37-A0D6-4CED68CDBCD6}"/>
              </a:ext>
            </a:extLst>
          </p:cNvPr>
          <p:cNvSpPr>
            <a:spLocks noGrp="1"/>
          </p:cNvSpPr>
          <p:nvPr>
            <p:ph idx="1"/>
          </p:nvPr>
        </p:nvSpPr>
        <p:spPr>
          <a:xfrm>
            <a:off x="3140766" y="1908313"/>
            <a:ext cx="8189844" cy="4602215"/>
          </a:xfrm>
        </p:spPr>
        <p:txBody>
          <a:bodyPr/>
          <a:lstStyle/>
          <a:p>
            <a:pPr algn="just"/>
            <a:r>
              <a:rPr lang="fa-IR" sz="3200" dirty="0">
                <a:solidFill>
                  <a:schemeClr val="tx1"/>
                </a:solidFill>
              </a:rPr>
              <a:t>اطلاعات زیر باید به صورت </a:t>
            </a:r>
            <a:r>
              <a:rPr lang="fa-IR" sz="3200" dirty="0" err="1">
                <a:solidFill>
                  <a:schemeClr val="tx1"/>
                </a:solidFill>
              </a:rPr>
              <a:t>خوانا</a:t>
            </a:r>
            <a:r>
              <a:rPr lang="fa-IR" sz="3200" dirty="0">
                <a:solidFill>
                  <a:schemeClr val="tx1"/>
                </a:solidFill>
              </a:rPr>
              <a:t> بر روی تانک </a:t>
            </a:r>
            <a:r>
              <a:rPr lang="fa-IR" sz="3200" dirty="0" err="1"/>
              <a:t>ک</a:t>
            </a:r>
            <a:r>
              <a:rPr lang="fa-IR" sz="3200" dirty="0" err="1">
                <a:solidFill>
                  <a:schemeClr val="tx1"/>
                </a:solidFill>
              </a:rPr>
              <a:t>انتینرهای</a:t>
            </a:r>
            <a:r>
              <a:rPr lang="fa-IR" sz="3200" dirty="0">
                <a:solidFill>
                  <a:schemeClr val="tx1"/>
                </a:solidFill>
              </a:rPr>
              <a:t> حامل مواد خطرناک درج گردد.</a:t>
            </a:r>
            <a:endParaRPr lang="fa-IR" sz="3200" dirty="0">
              <a:effectLst/>
              <a:latin typeface="Arial" panose="020B0604020202020204" pitchFamily="34" charset="0"/>
            </a:endParaRPr>
          </a:p>
          <a:p>
            <a:pPr algn="just"/>
            <a:r>
              <a:rPr lang="fa-IR" sz="3200" dirty="0">
                <a:effectLst/>
                <a:latin typeface="Arial" panose="020B0604020202020204" pitchFamily="34" charset="0"/>
              </a:rPr>
              <a:t>1-شماره ثبت تانک </a:t>
            </a:r>
            <a:r>
              <a:rPr lang="fa-IR" sz="3200" dirty="0" err="1">
                <a:effectLst/>
                <a:latin typeface="Arial" panose="020B0604020202020204" pitchFamily="34" charset="0"/>
              </a:rPr>
              <a:t>کانتینر</a:t>
            </a:r>
            <a:r>
              <a:rPr lang="fa-IR" sz="3200" dirty="0">
                <a:effectLst/>
                <a:latin typeface="Arial" panose="020B0604020202020204" pitchFamily="34" charset="0"/>
              </a:rPr>
              <a:t>.</a:t>
            </a:r>
          </a:p>
          <a:p>
            <a:pPr algn="just"/>
            <a:r>
              <a:rPr lang="fa-IR" sz="3200" dirty="0">
                <a:effectLst/>
                <a:latin typeface="Arial" panose="020B0604020202020204" pitchFamily="34" charset="0"/>
              </a:rPr>
              <a:t>2-نام شرکت تولید کننده تانک </a:t>
            </a:r>
            <a:r>
              <a:rPr lang="fa-IR" sz="3200" dirty="0" err="1">
                <a:effectLst/>
                <a:latin typeface="Arial" panose="020B0604020202020204" pitchFamily="34" charset="0"/>
              </a:rPr>
              <a:t>کانتینر</a:t>
            </a:r>
            <a:r>
              <a:rPr lang="fa-IR" sz="3200" dirty="0">
                <a:effectLst/>
                <a:latin typeface="Arial" panose="020B0604020202020204" pitchFamily="34" charset="0"/>
              </a:rPr>
              <a:t>.</a:t>
            </a:r>
          </a:p>
          <a:p>
            <a:pPr algn="just"/>
            <a:r>
              <a:rPr lang="fa-IR" sz="3200" dirty="0">
                <a:effectLst/>
                <a:latin typeface="Arial" panose="020B0604020202020204" pitchFamily="34" charset="0"/>
              </a:rPr>
              <a:t>3-شماره سریال اعلام شده توسط شرکت </a:t>
            </a:r>
            <a:r>
              <a:rPr lang="fa-IR" sz="3200" dirty="0" err="1">
                <a:effectLst/>
                <a:latin typeface="Arial" panose="020B0604020202020204" pitchFamily="34" charset="0"/>
              </a:rPr>
              <a:t>تولدي</a:t>
            </a:r>
            <a:r>
              <a:rPr lang="fa-IR" sz="3200" dirty="0">
                <a:effectLst/>
                <a:latin typeface="Arial" panose="020B0604020202020204" pitchFamily="34" charset="0"/>
              </a:rPr>
              <a:t> کننده تانک </a:t>
            </a:r>
            <a:r>
              <a:rPr lang="fa-IR" sz="3200" dirty="0" err="1">
                <a:effectLst/>
                <a:latin typeface="Arial" panose="020B0604020202020204" pitchFamily="34" charset="0"/>
              </a:rPr>
              <a:t>کانتینر</a:t>
            </a:r>
            <a:endParaRPr lang="fa-IR" sz="3200" dirty="0">
              <a:effectLst/>
              <a:latin typeface="Arial" panose="020B0604020202020204" pitchFamily="34" charset="0"/>
            </a:endParaRPr>
          </a:p>
          <a:p>
            <a:pPr algn="just"/>
            <a:r>
              <a:rPr lang="fa-IR" sz="3200" dirty="0">
                <a:effectLst/>
                <a:latin typeface="Arial" panose="020B0604020202020204" pitchFamily="34" charset="0"/>
              </a:rPr>
              <a:t>4-مقدار </a:t>
            </a:r>
            <a:r>
              <a:rPr lang="fa-IR" sz="3200" dirty="0" err="1">
                <a:effectLst/>
                <a:latin typeface="Arial" panose="020B0604020202020204" pitchFamily="34" charset="0"/>
              </a:rPr>
              <a:t>عددي</a:t>
            </a:r>
            <a:r>
              <a:rPr lang="fa-IR" sz="3200" dirty="0">
                <a:effectLst/>
                <a:latin typeface="Arial" panose="020B0604020202020204" pitchFamily="34" charset="0"/>
              </a:rPr>
              <a:t> فشار محموله بر حسب </a:t>
            </a:r>
            <a:r>
              <a:rPr lang="fa-IR" sz="3200" dirty="0" err="1">
                <a:effectLst/>
                <a:latin typeface="Arial" panose="020B0604020202020204" pitchFamily="34" charset="0"/>
              </a:rPr>
              <a:t>مگاپاسکال</a:t>
            </a:r>
            <a:r>
              <a:rPr lang="fa-IR" sz="3200" dirty="0">
                <a:effectLst/>
                <a:latin typeface="Arial" panose="020B0604020202020204" pitchFamily="34" charset="0"/>
              </a:rPr>
              <a:t> یا بار.</a:t>
            </a:r>
            <a:br>
              <a:rPr lang="fa-IR" sz="3200" dirty="0">
                <a:effectLst/>
                <a:latin typeface="Arial" panose="020B0604020202020204" pitchFamily="34" charset="0"/>
              </a:rPr>
            </a:br>
            <a:r>
              <a:rPr lang="fa-IR" sz="3200" dirty="0">
                <a:effectLst/>
                <a:latin typeface="Arial" panose="020B0604020202020204" pitchFamily="34" charset="0"/>
              </a:rPr>
              <a:t>5-سال تولید تانک </a:t>
            </a:r>
            <a:r>
              <a:rPr lang="fa-IR" sz="3200" dirty="0" err="1">
                <a:effectLst/>
                <a:latin typeface="Arial" panose="020B0604020202020204" pitchFamily="34" charset="0"/>
              </a:rPr>
              <a:t>کانتینر</a:t>
            </a:r>
            <a:r>
              <a:rPr lang="fa-IR" sz="3200" dirty="0">
                <a:effectLst/>
                <a:latin typeface="Arial" panose="020B0604020202020204" pitchFamily="34" charset="0"/>
              </a:rPr>
              <a:t>.</a:t>
            </a:r>
          </a:p>
          <a:p>
            <a:pPr algn="just"/>
            <a:r>
              <a:rPr lang="fa-IR" sz="3200" dirty="0">
                <a:effectLst/>
                <a:latin typeface="Arial" panose="020B0604020202020204" pitchFamily="34" charset="0"/>
              </a:rPr>
              <a:t>6-ظرفیت تانک </a:t>
            </a:r>
            <a:r>
              <a:rPr lang="fa-IR" sz="3200" dirty="0" err="1">
                <a:effectLst/>
                <a:latin typeface="Arial" panose="020B0604020202020204" pitchFamily="34" charset="0"/>
              </a:rPr>
              <a:t>کانتینر</a:t>
            </a:r>
            <a:r>
              <a:rPr lang="fa-IR" sz="3200" dirty="0">
                <a:effectLst/>
                <a:latin typeface="Arial" panose="020B0604020202020204" pitchFamily="34" charset="0"/>
              </a:rPr>
              <a:t> بر حسب لیتر.</a:t>
            </a:r>
            <a:endParaRPr lang="en-US" sz="3200" dirty="0"/>
          </a:p>
        </p:txBody>
      </p:sp>
      <p:sp>
        <p:nvSpPr>
          <p:cNvPr id="5" name="Slide Number Placeholder 4">
            <a:extLst>
              <a:ext uri="{FF2B5EF4-FFF2-40B4-BE49-F238E27FC236}">
                <a16:creationId xmlns:a16="http://schemas.microsoft.com/office/drawing/2014/main" xmlns="" id="{E8EF3EEC-EF4F-4B33-8AAF-2998463066F1}"/>
              </a:ext>
            </a:extLst>
          </p:cNvPr>
          <p:cNvSpPr>
            <a:spLocks noGrp="1"/>
          </p:cNvSpPr>
          <p:nvPr>
            <p:ph type="sldNum" sz="quarter" idx="12"/>
          </p:nvPr>
        </p:nvSpPr>
        <p:spPr/>
        <p:txBody>
          <a:bodyPr/>
          <a:lstStyle/>
          <a:p>
            <a:fld id="{48F63A3B-78C7-47BE-AE5E-E10140E04643}" type="slidenum">
              <a:rPr lang="en-US" smtClean="0"/>
              <a:t>54</a:t>
            </a:fld>
            <a:endParaRPr lang="en-US" dirty="0"/>
          </a:p>
        </p:txBody>
      </p:sp>
    </p:spTree>
    <p:extLst>
      <p:ext uri="{BB962C8B-B14F-4D97-AF65-F5344CB8AC3E}">
        <p14:creationId xmlns:p14="http://schemas.microsoft.com/office/powerpoint/2010/main" val="1879429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A891AE-E4E6-4A9D-B6C7-BB949D61C7E8}"/>
              </a:ext>
            </a:extLst>
          </p:cNvPr>
          <p:cNvSpPr>
            <a:spLocks noGrp="1"/>
          </p:cNvSpPr>
          <p:nvPr>
            <p:ph type="title"/>
          </p:nvPr>
        </p:nvSpPr>
        <p:spPr>
          <a:xfrm>
            <a:off x="4410059" y="848978"/>
            <a:ext cx="6766560" cy="768096"/>
          </a:xfrm>
        </p:spPr>
        <p:txBody>
          <a:bodyPr/>
          <a:lstStyle/>
          <a:p>
            <a:pPr algn="r" rtl="1"/>
            <a:r>
              <a:rPr lang="fa-IR" dirty="0"/>
              <a:t>‌ماده 35</a:t>
            </a:r>
            <a:endParaRPr lang="en-US" dirty="0"/>
          </a:p>
        </p:txBody>
      </p:sp>
      <p:sp>
        <p:nvSpPr>
          <p:cNvPr id="3" name="Content Placeholder 2">
            <a:extLst>
              <a:ext uri="{FF2B5EF4-FFF2-40B4-BE49-F238E27FC236}">
                <a16:creationId xmlns:a16="http://schemas.microsoft.com/office/drawing/2014/main" xmlns="" id="{E23BA25A-8A3A-443E-A6F0-835ACE271F50}"/>
              </a:ext>
            </a:extLst>
          </p:cNvPr>
          <p:cNvSpPr>
            <a:spLocks noGrp="1"/>
          </p:cNvSpPr>
          <p:nvPr>
            <p:ph idx="1"/>
          </p:nvPr>
        </p:nvSpPr>
        <p:spPr>
          <a:xfrm>
            <a:off x="3557547" y="2348109"/>
            <a:ext cx="7733305" cy="2700528"/>
          </a:xfrm>
        </p:spPr>
        <p:txBody>
          <a:bodyPr/>
          <a:lstStyle/>
          <a:p>
            <a:pPr algn="just"/>
            <a:r>
              <a:rPr lang="fa-IR" sz="3200" dirty="0"/>
              <a:t>وسایل </a:t>
            </a:r>
            <a:r>
              <a:rPr lang="fa-IR" sz="3200" dirty="0" err="1"/>
              <a:t>نقلیه‌ای</a:t>
            </a:r>
            <a:r>
              <a:rPr lang="fa-IR" sz="3200" dirty="0"/>
              <a:t> که محمولات خطرناک با حداکثر نقطه اشتعال 32 درجه سانتی </a:t>
            </a:r>
            <a:r>
              <a:rPr lang="fa-IR" sz="3200" dirty="0" err="1"/>
              <a:t>گراد</a:t>
            </a:r>
            <a:r>
              <a:rPr lang="fa-IR" sz="3200" dirty="0"/>
              <a:t> را حمل </a:t>
            </a:r>
            <a:r>
              <a:rPr lang="fa-IR" sz="3200" dirty="0" err="1"/>
              <a:t>می‌نمایند</a:t>
            </a:r>
            <a:r>
              <a:rPr lang="fa-IR" sz="3200" dirty="0"/>
              <a:t> باید سرپوشیده بوده و طرح و ساخت ‌محفظه بارگیر آنها به</a:t>
            </a:r>
            <a:br>
              <a:rPr lang="fa-IR" sz="3200" dirty="0"/>
            </a:br>
            <a:r>
              <a:rPr lang="fa-IR" sz="3200" dirty="0"/>
              <a:t>صورتی باشد که محموله آنها تحت اثر دما و حرارت خارج از محیط قرار نگیرند.</a:t>
            </a:r>
            <a:endParaRPr lang="en-US" sz="3200" dirty="0"/>
          </a:p>
        </p:txBody>
      </p:sp>
      <p:sp>
        <p:nvSpPr>
          <p:cNvPr id="5" name="Slide Number Placeholder 4">
            <a:extLst>
              <a:ext uri="{FF2B5EF4-FFF2-40B4-BE49-F238E27FC236}">
                <a16:creationId xmlns:a16="http://schemas.microsoft.com/office/drawing/2014/main" xmlns="" id="{DB5FD72F-5DEA-4DCC-884F-F7CB4A808E0A}"/>
              </a:ext>
            </a:extLst>
          </p:cNvPr>
          <p:cNvSpPr>
            <a:spLocks noGrp="1"/>
          </p:cNvSpPr>
          <p:nvPr>
            <p:ph type="sldNum" sz="quarter" idx="12"/>
          </p:nvPr>
        </p:nvSpPr>
        <p:spPr/>
        <p:txBody>
          <a:bodyPr/>
          <a:lstStyle/>
          <a:p>
            <a:fld id="{48F63A3B-78C7-47BE-AE5E-E10140E04643}" type="slidenum">
              <a:rPr lang="en-US" smtClean="0"/>
              <a:t>55</a:t>
            </a:fld>
            <a:endParaRPr lang="en-US" dirty="0"/>
          </a:p>
        </p:txBody>
      </p:sp>
    </p:spTree>
    <p:extLst>
      <p:ext uri="{BB962C8B-B14F-4D97-AF65-F5344CB8AC3E}">
        <p14:creationId xmlns:p14="http://schemas.microsoft.com/office/powerpoint/2010/main" val="1632861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CE16C9-E57B-4EE3-BBDE-35BC05244546}"/>
              </a:ext>
            </a:extLst>
          </p:cNvPr>
          <p:cNvSpPr>
            <a:spLocks noGrp="1"/>
          </p:cNvSpPr>
          <p:nvPr>
            <p:ph type="title"/>
          </p:nvPr>
        </p:nvSpPr>
        <p:spPr>
          <a:xfrm>
            <a:off x="4224528" y="824992"/>
            <a:ext cx="6766560" cy="768096"/>
          </a:xfrm>
        </p:spPr>
        <p:txBody>
          <a:bodyPr/>
          <a:lstStyle/>
          <a:p>
            <a:pPr algn="r" rtl="1"/>
            <a:r>
              <a:rPr lang="fa-IR" dirty="0"/>
              <a:t>‌ماده 36</a:t>
            </a:r>
            <a:endParaRPr lang="en-US" dirty="0"/>
          </a:p>
        </p:txBody>
      </p:sp>
      <p:sp>
        <p:nvSpPr>
          <p:cNvPr id="3" name="Content Placeholder 2">
            <a:extLst>
              <a:ext uri="{FF2B5EF4-FFF2-40B4-BE49-F238E27FC236}">
                <a16:creationId xmlns:a16="http://schemas.microsoft.com/office/drawing/2014/main" xmlns="" id="{93B77B90-D7F2-42E3-B8BC-1EFFEC15DC16}"/>
              </a:ext>
            </a:extLst>
          </p:cNvPr>
          <p:cNvSpPr>
            <a:spLocks noGrp="1"/>
          </p:cNvSpPr>
          <p:nvPr>
            <p:ph idx="1"/>
          </p:nvPr>
        </p:nvSpPr>
        <p:spPr>
          <a:xfrm>
            <a:off x="3376388" y="2893922"/>
            <a:ext cx="7568979" cy="2700528"/>
          </a:xfrm>
        </p:spPr>
        <p:txBody>
          <a:bodyPr/>
          <a:lstStyle/>
          <a:p>
            <a:pPr algn="just"/>
            <a:r>
              <a:rPr lang="fa-IR" sz="3200" dirty="0"/>
              <a:t>حداکثر عمر </a:t>
            </a:r>
            <a:r>
              <a:rPr lang="fa-IR" sz="3200" dirty="0" err="1"/>
              <a:t>تانکرهایی</a:t>
            </a:r>
            <a:r>
              <a:rPr lang="fa-IR" sz="3200" dirty="0"/>
              <a:t> که به صورت بارگیر برای حمل کالاهای خطرناک از طبقه 3 بکار </a:t>
            </a:r>
            <a:r>
              <a:rPr lang="fa-IR" sz="3200" dirty="0" err="1"/>
              <a:t>می‌روند</a:t>
            </a:r>
            <a:r>
              <a:rPr lang="fa-IR" sz="3200" dirty="0"/>
              <a:t>، نباید از 8 سال تجاوز کند.</a:t>
            </a:r>
            <a:endParaRPr lang="en-US" sz="3200" dirty="0"/>
          </a:p>
        </p:txBody>
      </p:sp>
      <p:sp>
        <p:nvSpPr>
          <p:cNvPr id="5" name="Slide Number Placeholder 4">
            <a:extLst>
              <a:ext uri="{FF2B5EF4-FFF2-40B4-BE49-F238E27FC236}">
                <a16:creationId xmlns:a16="http://schemas.microsoft.com/office/drawing/2014/main" xmlns="" id="{7F3A8E0A-FED8-471D-A051-D3CB6A0A62EE}"/>
              </a:ext>
            </a:extLst>
          </p:cNvPr>
          <p:cNvSpPr>
            <a:spLocks noGrp="1"/>
          </p:cNvSpPr>
          <p:nvPr>
            <p:ph type="sldNum" sz="quarter" idx="12"/>
          </p:nvPr>
        </p:nvSpPr>
        <p:spPr/>
        <p:txBody>
          <a:bodyPr/>
          <a:lstStyle/>
          <a:p>
            <a:fld id="{48F63A3B-78C7-47BE-AE5E-E10140E04643}" type="slidenum">
              <a:rPr lang="en-US" smtClean="0"/>
              <a:t>56</a:t>
            </a:fld>
            <a:endParaRPr lang="en-US" dirty="0"/>
          </a:p>
        </p:txBody>
      </p:sp>
    </p:spTree>
    <p:extLst>
      <p:ext uri="{BB962C8B-B14F-4D97-AF65-F5344CB8AC3E}">
        <p14:creationId xmlns:p14="http://schemas.microsoft.com/office/powerpoint/2010/main" val="20546307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052C6-43D8-4C29-BA49-F901DE4657E7}"/>
              </a:ext>
            </a:extLst>
          </p:cNvPr>
          <p:cNvSpPr>
            <a:spLocks noGrp="1"/>
          </p:cNvSpPr>
          <p:nvPr>
            <p:ph type="title"/>
          </p:nvPr>
        </p:nvSpPr>
        <p:spPr>
          <a:xfrm>
            <a:off x="4436563" y="770150"/>
            <a:ext cx="6766560" cy="768096"/>
          </a:xfrm>
        </p:spPr>
        <p:txBody>
          <a:bodyPr/>
          <a:lstStyle/>
          <a:p>
            <a:pPr algn="r" rtl="1"/>
            <a:r>
              <a:rPr lang="fa-IR" dirty="0"/>
              <a:t>ماده 37</a:t>
            </a:r>
            <a:endParaRPr lang="en-US" dirty="0"/>
          </a:p>
        </p:txBody>
      </p:sp>
      <p:sp>
        <p:nvSpPr>
          <p:cNvPr id="3" name="Content Placeholder 2">
            <a:extLst>
              <a:ext uri="{FF2B5EF4-FFF2-40B4-BE49-F238E27FC236}">
                <a16:creationId xmlns:a16="http://schemas.microsoft.com/office/drawing/2014/main" xmlns="" id="{30DF7951-A355-4D05-BACB-67A4E492AFCE}"/>
              </a:ext>
            </a:extLst>
          </p:cNvPr>
          <p:cNvSpPr>
            <a:spLocks noGrp="1"/>
          </p:cNvSpPr>
          <p:nvPr>
            <p:ph idx="1"/>
          </p:nvPr>
        </p:nvSpPr>
        <p:spPr>
          <a:xfrm>
            <a:off x="3432313" y="2344973"/>
            <a:ext cx="7964557" cy="2700528"/>
          </a:xfrm>
        </p:spPr>
        <p:txBody>
          <a:bodyPr/>
          <a:lstStyle/>
          <a:p>
            <a:pPr algn="just"/>
            <a:r>
              <a:rPr lang="fa-IR" sz="3200" dirty="0" err="1"/>
              <a:t>تانکرهایی</a:t>
            </a:r>
            <a:r>
              <a:rPr lang="fa-IR" sz="3200" dirty="0"/>
              <a:t> که در آنها </a:t>
            </a:r>
            <a:r>
              <a:rPr lang="fa-IR" sz="3200" dirty="0" err="1"/>
              <a:t>محمولاتی</a:t>
            </a:r>
            <a:r>
              <a:rPr lang="fa-IR" sz="3200" dirty="0"/>
              <a:t> از طبقات 2-5 و 8 حمل </a:t>
            </a:r>
            <a:r>
              <a:rPr lang="fa-IR" sz="3200" dirty="0" err="1"/>
              <a:t>می‌شوند</a:t>
            </a:r>
            <a:r>
              <a:rPr lang="fa-IR" sz="3200" dirty="0"/>
              <a:t> باید از ورقی با پوشش </a:t>
            </a:r>
            <a:r>
              <a:rPr lang="fa-IR" sz="3200" dirty="0" err="1"/>
              <a:t>گالوانیزه</a:t>
            </a:r>
            <a:r>
              <a:rPr lang="fa-IR" sz="3200" dirty="0"/>
              <a:t> ساخته شوند و عمر آنها نیز از 4 </a:t>
            </a:r>
            <a:r>
              <a:rPr lang="fa-IR" sz="3200" dirty="0" err="1"/>
              <a:t>سال‌تجاوز</a:t>
            </a:r>
            <a:r>
              <a:rPr lang="fa-IR" sz="3200" dirty="0"/>
              <a:t> ننماید.</a:t>
            </a:r>
            <a:endParaRPr lang="en-US" sz="3200" dirty="0"/>
          </a:p>
        </p:txBody>
      </p:sp>
      <p:sp>
        <p:nvSpPr>
          <p:cNvPr id="5" name="Slide Number Placeholder 4">
            <a:extLst>
              <a:ext uri="{FF2B5EF4-FFF2-40B4-BE49-F238E27FC236}">
                <a16:creationId xmlns:a16="http://schemas.microsoft.com/office/drawing/2014/main" xmlns="" id="{2811DF16-52DC-4C3E-9395-6D7188C61319}"/>
              </a:ext>
            </a:extLst>
          </p:cNvPr>
          <p:cNvSpPr>
            <a:spLocks noGrp="1"/>
          </p:cNvSpPr>
          <p:nvPr>
            <p:ph type="sldNum" sz="quarter" idx="12"/>
          </p:nvPr>
        </p:nvSpPr>
        <p:spPr/>
        <p:txBody>
          <a:bodyPr/>
          <a:lstStyle/>
          <a:p>
            <a:fld id="{48F63A3B-78C7-47BE-AE5E-E10140E04643}" type="slidenum">
              <a:rPr lang="en-US" smtClean="0"/>
              <a:t>57</a:t>
            </a:fld>
            <a:endParaRPr lang="en-US" dirty="0"/>
          </a:p>
        </p:txBody>
      </p:sp>
    </p:spTree>
    <p:extLst>
      <p:ext uri="{BB962C8B-B14F-4D97-AF65-F5344CB8AC3E}">
        <p14:creationId xmlns:p14="http://schemas.microsoft.com/office/powerpoint/2010/main" val="19598325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846480-22AA-48FC-ACDA-BA7BF35AA17D}"/>
              </a:ext>
            </a:extLst>
          </p:cNvPr>
          <p:cNvSpPr>
            <a:spLocks noGrp="1"/>
          </p:cNvSpPr>
          <p:nvPr>
            <p:ph type="title"/>
          </p:nvPr>
        </p:nvSpPr>
        <p:spPr>
          <a:xfrm>
            <a:off x="4224528" y="347472"/>
            <a:ext cx="6766560" cy="768096"/>
          </a:xfrm>
        </p:spPr>
        <p:txBody>
          <a:bodyPr/>
          <a:lstStyle/>
          <a:p>
            <a:pPr algn="r" rtl="1"/>
            <a:r>
              <a:rPr lang="fa-IR" dirty="0"/>
              <a:t>‌ماده 38</a:t>
            </a:r>
            <a:endParaRPr lang="en-US" dirty="0"/>
          </a:p>
        </p:txBody>
      </p:sp>
      <p:sp>
        <p:nvSpPr>
          <p:cNvPr id="3" name="Content Placeholder 2">
            <a:extLst>
              <a:ext uri="{FF2B5EF4-FFF2-40B4-BE49-F238E27FC236}">
                <a16:creationId xmlns:a16="http://schemas.microsoft.com/office/drawing/2014/main" xmlns="" id="{E65016BB-CFBB-40E9-8EFD-CD371FFAE32E}"/>
              </a:ext>
            </a:extLst>
          </p:cNvPr>
          <p:cNvSpPr>
            <a:spLocks noGrp="1"/>
          </p:cNvSpPr>
          <p:nvPr>
            <p:ph idx="1"/>
          </p:nvPr>
        </p:nvSpPr>
        <p:spPr>
          <a:xfrm>
            <a:off x="980661" y="1242480"/>
            <a:ext cx="10800523" cy="4806608"/>
          </a:xfrm>
        </p:spPr>
        <p:txBody>
          <a:bodyPr/>
          <a:lstStyle/>
          <a:p>
            <a:pPr algn="just"/>
            <a:r>
              <a:rPr lang="fa-IR" sz="3200" dirty="0"/>
              <a:t>وسایل نقلیه حامل مواد خطرناک باید در سطح قایم عقب دارای مثلث نارنجی رنگ به طول قاعده 40 سانتی متر و ارتفاع 30 سانتی متر </a:t>
            </a:r>
            <a:r>
              <a:rPr lang="fa-IR" sz="3200" dirty="0" err="1"/>
              <a:t>با‌خط</a:t>
            </a:r>
            <a:r>
              <a:rPr lang="fa-IR" sz="3200" dirty="0"/>
              <a:t> مشکی </a:t>
            </a:r>
            <a:r>
              <a:rPr lang="fa-IR" sz="3200" dirty="0" err="1"/>
              <a:t>حاشیه‌ای</a:t>
            </a:r>
            <a:r>
              <a:rPr lang="fa-IR" sz="3200" dirty="0"/>
              <a:t> به ضخامت 15 میلی متر باشند.</a:t>
            </a:r>
          </a:p>
          <a:p>
            <a:pPr algn="just"/>
            <a:r>
              <a:rPr lang="fa-IR" sz="3200" dirty="0"/>
              <a:t>‌تبصره 1- وسایل نقلیه </a:t>
            </a:r>
            <a:r>
              <a:rPr lang="fa-IR" sz="3200" dirty="0" err="1"/>
              <a:t>تانکردار</a:t>
            </a:r>
            <a:r>
              <a:rPr lang="fa-IR" sz="3200" dirty="0"/>
              <a:t> و </a:t>
            </a:r>
            <a:r>
              <a:rPr lang="fa-IR" sz="3200" dirty="0" err="1"/>
              <a:t>بارگیرهایی</a:t>
            </a:r>
            <a:r>
              <a:rPr lang="fa-IR" sz="3200" dirty="0"/>
              <a:t> که دارای بیش از یک </a:t>
            </a:r>
            <a:r>
              <a:rPr lang="fa-IR" sz="3200" dirty="0" err="1"/>
              <a:t>تانکر</a:t>
            </a:r>
            <a:r>
              <a:rPr lang="fa-IR" sz="3200" dirty="0"/>
              <a:t> برای حمل و نقل کالای خطرناک هستند باید علاوه بر نصب مثلث موضوع </a:t>
            </a:r>
            <a:r>
              <a:rPr lang="fa-IR" sz="3200" dirty="0" err="1"/>
              <a:t>این‌ماده</a:t>
            </a:r>
            <a:r>
              <a:rPr lang="fa-IR" sz="3200" dirty="0"/>
              <a:t> به دو مثلث خطر با همان ابعاد در طرفین نیز مجهز باشند.</a:t>
            </a:r>
          </a:p>
          <a:p>
            <a:pPr algn="just"/>
            <a:r>
              <a:rPr lang="fa-IR" sz="3200" dirty="0"/>
              <a:t>‌تبصره 2- وسایل نقلیه حامل محمولات خطرناک به صورت جامد و </a:t>
            </a:r>
            <a:r>
              <a:rPr lang="fa-IR" sz="3200" dirty="0" err="1"/>
              <a:t>فله‌ای</a:t>
            </a:r>
            <a:r>
              <a:rPr lang="fa-IR" sz="3200" dirty="0"/>
              <a:t>، علاوه بر نصب مثلث خطر موضوع این ماده، باید تابلوهای نارنجی </a:t>
            </a:r>
            <a:r>
              <a:rPr lang="fa-IR" sz="3200" dirty="0" err="1"/>
              <a:t>که‌شماره</a:t>
            </a:r>
            <a:r>
              <a:rPr lang="fa-IR" sz="3200" dirty="0"/>
              <a:t> کالای خطرناک، شماره </a:t>
            </a:r>
            <a:r>
              <a:rPr lang="fa-IR" sz="3200" dirty="0" err="1"/>
              <a:t>خطرو</a:t>
            </a:r>
            <a:r>
              <a:rPr lang="fa-IR" sz="3200" dirty="0"/>
              <a:t> سایر مشخصات لازم در آن ثبت شده است را مطابق ضمیمه «‌هـ» داشته باشند.</a:t>
            </a:r>
            <a:endParaRPr lang="en-US" sz="3200" dirty="0"/>
          </a:p>
        </p:txBody>
      </p:sp>
      <p:sp>
        <p:nvSpPr>
          <p:cNvPr id="5" name="Slide Number Placeholder 4">
            <a:extLst>
              <a:ext uri="{FF2B5EF4-FFF2-40B4-BE49-F238E27FC236}">
                <a16:creationId xmlns:a16="http://schemas.microsoft.com/office/drawing/2014/main" xmlns="" id="{B84EC5FA-80D7-447B-BB73-C71029EC1C25}"/>
              </a:ext>
            </a:extLst>
          </p:cNvPr>
          <p:cNvSpPr>
            <a:spLocks noGrp="1"/>
          </p:cNvSpPr>
          <p:nvPr>
            <p:ph type="sldNum" sz="quarter" idx="12"/>
          </p:nvPr>
        </p:nvSpPr>
        <p:spPr/>
        <p:txBody>
          <a:bodyPr/>
          <a:lstStyle/>
          <a:p>
            <a:fld id="{48F63A3B-78C7-47BE-AE5E-E10140E04643}" type="slidenum">
              <a:rPr lang="en-US" smtClean="0"/>
              <a:t>58</a:t>
            </a:fld>
            <a:endParaRPr lang="en-US" dirty="0"/>
          </a:p>
        </p:txBody>
      </p:sp>
    </p:spTree>
    <p:extLst>
      <p:ext uri="{BB962C8B-B14F-4D97-AF65-F5344CB8AC3E}">
        <p14:creationId xmlns:p14="http://schemas.microsoft.com/office/powerpoint/2010/main" val="3936874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4F8442-4F25-4A14-88E6-5DCB239F3E0F}"/>
              </a:ext>
            </a:extLst>
          </p:cNvPr>
          <p:cNvSpPr>
            <a:spLocks noGrp="1"/>
          </p:cNvSpPr>
          <p:nvPr>
            <p:ph type="title"/>
          </p:nvPr>
        </p:nvSpPr>
        <p:spPr>
          <a:xfrm>
            <a:off x="4511040" y="934720"/>
            <a:ext cx="6766560" cy="768096"/>
          </a:xfrm>
        </p:spPr>
        <p:txBody>
          <a:bodyPr/>
          <a:lstStyle/>
          <a:p>
            <a:pPr algn="r" rtl="1"/>
            <a:r>
              <a:rPr lang="fa-IR" dirty="0"/>
              <a:t>‌ماده 39</a:t>
            </a:r>
            <a:endParaRPr lang="en-US" dirty="0"/>
          </a:p>
        </p:txBody>
      </p:sp>
      <p:sp>
        <p:nvSpPr>
          <p:cNvPr id="3" name="Content Placeholder 2">
            <a:extLst>
              <a:ext uri="{FF2B5EF4-FFF2-40B4-BE49-F238E27FC236}">
                <a16:creationId xmlns:a16="http://schemas.microsoft.com/office/drawing/2014/main" xmlns="" id="{269CF1EC-6BDF-4A13-8C5D-98560B2F9971}"/>
              </a:ext>
            </a:extLst>
          </p:cNvPr>
          <p:cNvSpPr>
            <a:spLocks noGrp="1"/>
          </p:cNvSpPr>
          <p:nvPr>
            <p:ph idx="1"/>
          </p:nvPr>
        </p:nvSpPr>
        <p:spPr>
          <a:xfrm>
            <a:off x="3405809" y="2078736"/>
            <a:ext cx="7871791" cy="2700528"/>
          </a:xfrm>
        </p:spPr>
        <p:txBody>
          <a:bodyPr/>
          <a:lstStyle/>
          <a:p>
            <a:pPr algn="just"/>
            <a:r>
              <a:rPr lang="fa-IR" sz="3200" dirty="0"/>
              <a:t>وسایل نقلیه حامل مواد خطرناک باید به وسایل </a:t>
            </a:r>
            <a:r>
              <a:rPr lang="fa-IR" sz="3200" dirty="0" err="1"/>
              <a:t>اطفای</a:t>
            </a:r>
            <a:r>
              <a:rPr lang="fa-IR" sz="3200" dirty="0"/>
              <a:t> حریق متناسب با نوع وسیله نقلیه و میزان قابلیت اشتعال کالاهای حمل شده </a:t>
            </a:r>
            <a:r>
              <a:rPr lang="fa-IR" sz="3200" dirty="0" err="1"/>
              <a:t>مجهز‌باشند</a:t>
            </a:r>
            <a:r>
              <a:rPr lang="fa-IR" sz="3200" dirty="0"/>
              <a:t>. ‌فصل چهارم: مقررات مربوط به راننده و خدمه وسایل نقلیه حامل مواد و محمولات خطرناک</a:t>
            </a:r>
            <a:endParaRPr lang="en-US" sz="3200" dirty="0"/>
          </a:p>
        </p:txBody>
      </p:sp>
      <p:sp>
        <p:nvSpPr>
          <p:cNvPr id="5" name="Slide Number Placeholder 4">
            <a:extLst>
              <a:ext uri="{FF2B5EF4-FFF2-40B4-BE49-F238E27FC236}">
                <a16:creationId xmlns:a16="http://schemas.microsoft.com/office/drawing/2014/main" xmlns="" id="{76E8A47D-CC12-4809-B1E2-0734FE6EFF6F}"/>
              </a:ext>
            </a:extLst>
          </p:cNvPr>
          <p:cNvSpPr>
            <a:spLocks noGrp="1"/>
          </p:cNvSpPr>
          <p:nvPr>
            <p:ph type="sldNum" sz="quarter" idx="12"/>
          </p:nvPr>
        </p:nvSpPr>
        <p:spPr/>
        <p:txBody>
          <a:bodyPr/>
          <a:lstStyle/>
          <a:p>
            <a:fld id="{48F63A3B-78C7-47BE-AE5E-E10140E04643}" type="slidenum">
              <a:rPr lang="en-US" smtClean="0"/>
              <a:t>59</a:t>
            </a:fld>
            <a:endParaRPr lang="en-US" dirty="0"/>
          </a:p>
        </p:txBody>
      </p:sp>
    </p:spTree>
    <p:extLst>
      <p:ext uri="{BB962C8B-B14F-4D97-AF65-F5344CB8AC3E}">
        <p14:creationId xmlns:p14="http://schemas.microsoft.com/office/powerpoint/2010/main" val="4253090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283D5-D6B8-4A40-A72C-F6B5BE5C33F6}"/>
              </a:ext>
            </a:extLst>
          </p:cNvPr>
          <p:cNvSpPr>
            <a:spLocks noGrp="1"/>
          </p:cNvSpPr>
          <p:nvPr>
            <p:ph type="title"/>
          </p:nvPr>
        </p:nvSpPr>
        <p:spPr>
          <a:xfrm>
            <a:off x="4253550" y="706629"/>
            <a:ext cx="7185594" cy="768096"/>
          </a:xfrm>
        </p:spPr>
        <p:txBody>
          <a:bodyPr/>
          <a:lstStyle/>
          <a:p>
            <a:pPr algn="r" rtl="1"/>
            <a:r>
              <a:rPr lang="fa-IR" sz="3600" dirty="0">
                <a:cs typeface="B Titr" panose="00000700000000000000" pitchFamily="2" charset="-78"/>
              </a:rPr>
              <a:t>طبقه </a:t>
            </a:r>
            <a:r>
              <a:rPr lang="fa-IR" sz="3600" dirty="0" err="1">
                <a:cs typeface="B Titr" panose="00000700000000000000" pitchFamily="2" charset="-78"/>
              </a:rPr>
              <a:t>بندی‌نه</a:t>
            </a:r>
            <a:r>
              <a:rPr lang="fa-IR" sz="3600" dirty="0">
                <a:cs typeface="B Titr" panose="00000700000000000000" pitchFamily="2" charset="-78"/>
              </a:rPr>
              <a:t> گانه مواد خطرناک </a:t>
            </a:r>
            <a:endParaRPr lang="en-US" sz="3600" dirty="0">
              <a:cs typeface="B Titr" panose="00000700000000000000" pitchFamily="2" charset="-78"/>
            </a:endParaRPr>
          </a:p>
        </p:txBody>
      </p:sp>
      <p:sp>
        <p:nvSpPr>
          <p:cNvPr id="3" name="Content Placeholder 2">
            <a:extLst>
              <a:ext uri="{FF2B5EF4-FFF2-40B4-BE49-F238E27FC236}">
                <a16:creationId xmlns:a16="http://schemas.microsoft.com/office/drawing/2014/main" xmlns="" id="{E6D27A45-03CA-4855-9ACB-6A50E7EFBBF6}"/>
              </a:ext>
            </a:extLst>
          </p:cNvPr>
          <p:cNvSpPr>
            <a:spLocks noGrp="1"/>
          </p:cNvSpPr>
          <p:nvPr>
            <p:ph idx="1"/>
          </p:nvPr>
        </p:nvSpPr>
        <p:spPr>
          <a:xfrm>
            <a:off x="5080221" y="1540674"/>
            <a:ext cx="6358923" cy="986845"/>
          </a:xfrm>
        </p:spPr>
        <p:txBody>
          <a:bodyPr/>
          <a:lstStyle/>
          <a:p>
            <a:pPr algn="r" rtl="1"/>
            <a:r>
              <a:rPr lang="fa-IR" sz="1600" dirty="0">
                <a:solidFill>
                  <a:srgbClr val="FF0000"/>
                </a:solidFill>
                <a:cs typeface="B Titr" panose="00000700000000000000" pitchFamily="2" charset="-78"/>
              </a:rPr>
              <a:t>1- طبقه یک: این طبقه به سه (در صورتیکه 6 دسته است) دسته تقسیم بندی </a:t>
            </a:r>
            <a:r>
              <a:rPr lang="fa-IR" sz="1600" dirty="0" err="1">
                <a:solidFill>
                  <a:srgbClr val="FF0000"/>
                </a:solidFill>
                <a:cs typeface="B Titr" panose="00000700000000000000" pitchFamily="2" charset="-78"/>
              </a:rPr>
              <a:t>می‌شود</a:t>
            </a:r>
            <a:r>
              <a:rPr lang="fa-IR" sz="1600" dirty="0">
                <a:solidFill>
                  <a:srgbClr val="FF0000"/>
                </a:solidFill>
                <a:cs typeface="B Titr" panose="00000700000000000000" pitchFamily="2" charset="-78"/>
              </a:rPr>
              <a:t>:</a:t>
            </a:r>
            <a:br>
              <a:rPr lang="fa-IR" sz="1600" dirty="0">
                <a:solidFill>
                  <a:srgbClr val="FF0000"/>
                </a:solidFill>
                <a:cs typeface="B Titr" panose="00000700000000000000" pitchFamily="2" charset="-78"/>
              </a:rPr>
            </a:br>
            <a:r>
              <a:rPr lang="fa-IR" sz="1600" dirty="0">
                <a:solidFill>
                  <a:srgbClr val="FF0000"/>
                </a:solidFill>
                <a:cs typeface="B Titr" panose="00000700000000000000" pitchFamily="2" charset="-78"/>
              </a:rPr>
              <a:t>1-1- مواد و محصولات منفجره</a:t>
            </a:r>
            <a:br>
              <a:rPr lang="fa-IR" sz="1600" dirty="0">
                <a:solidFill>
                  <a:srgbClr val="FF0000"/>
                </a:solidFill>
                <a:cs typeface="B Titr" panose="00000700000000000000" pitchFamily="2" charset="-78"/>
              </a:rPr>
            </a:br>
            <a:r>
              <a:rPr lang="fa-IR" sz="1600" dirty="0">
                <a:solidFill>
                  <a:srgbClr val="FF0000"/>
                </a:solidFill>
                <a:cs typeface="B Titr" panose="00000700000000000000" pitchFamily="2" charset="-78"/>
              </a:rPr>
              <a:t>1-2- محصولات و کالاهایی که با مواد منفجره انباشته </a:t>
            </a:r>
            <a:r>
              <a:rPr lang="fa-IR" sz="1600" dirty="0" err="1">
                <a:solidFill>
                  <a:srgbClr val="FF0000"/>
                </a:solidFill>
                <a:cs typeface="B Titr" panose="00000700000000000000" pitchFamily="2" charset="-78"/>
              </a:rPr>
              <a:t>گردیده‌اند</a:t>
            </a:r>
            <a:r>
              <a:rPr lang="fa-IR" sz="1600" dirty="0">
                <a:solidFill>
                  <a:srgbClr val="FF0000"/>
                </a:solidFill>
                <a:cs typeface="B Titr" panose="00000700000000000000" pitchFamily="2" charset="-78"/>
              </a:rPr>
              <a:t>.</a:t>
            </a:r>
            <a:br>
              <a:rPr lang="fa-IR" sz="1600" dirty="0">
                <a:solidFill>
                  <a:srgbClr val="FF0000"/>
                </a:solidFill>
                <a:cs typeface="B Titr" panose="00000700000000000000" pitchFamily="2" charset="-78"/>
              </a:rPr>
            </a:br>
            <a:r>
              <a:rPr lang="fa-IR" sz="1600" dirty="0">
                <a:solidFill>
                  <a:srgbClr val="FF0000"/>
                </a:solidFill>
                <a:cs typeface="B Titr" panose="00000700000000000000" pitchFamily="2" charset="-78"/>
              </a:rPr>
              <a:t>1-3- محصولات و کالاهایی که ایجاد آتش سوزی و احتراق </a:t>
            </a:r>
            <a:r>
              <a:rPr lang="fa-IR" sz="1600" dirty="0" err="1">
                <a:solidFill>
                  <a:srgbClr val="FF0000"/>
                </a:solidFill>
                <a:cs typeface="B Titr" panose="00000700000000000000" pitchFamily="2" charset="-78"/>
              </a:rPr>
              <a:t>می‌نمایند</a:t>
            </a:r>
            <a:r>
              <a:rPr lang="fa-IR" sz="1600" dirty="0">
                <a:solidFill>
                  <a:srgbClr val="FF0000"/>
                </a:solidFill>
                <a:cs typeface="B Titr" panose="00000700000000000000" pitchFamily="2" charset="-78"/>
              </a:rPr>
              <a:t>.</a:t>
            </a:r>
            <a:endParaRPr lang="en-US" sz="1600" dirty="0">
              <a:solidFill>
                <a:srgbClr val="FF0000"/>
              </a:solidFill>
              <a:cs typeface="B Titr" panose="00000700000000000000" pitchFamily="2" charset="-78"/>
            </a:endParaRPr>
          </a:p>
        </p:txBody>
      </p:sp>
      <p:sp>
        <p:nvSpPr>
          <p:cNvPr id="4" name="Footer Placeholder 3">
            <a:extLst>
              <a:ext uri="{FF2B5EF4-FFF2-40B4-BE49-F238E27FC236}">
                <a16:creationId xmlns:a16="http://schemas.microsoft.com/office/drawing/2014/main" xmlns="" id="{102FEFEF-EABE-4EA7-A722-4539A527F7B2}"/>
              </a:ext>
            </a:extLst>
          </p:cNvPr>
          <p:cNvSpPr>
            <a:spLocks noGrp="1"/>
          </p:cNvSpPr>
          <p:nvPr>
            <p:ph type="ftr" sz="quarter" idx="4294967295"/>
          </p:nvPr>
        </p:nvSpPr>
        <p:spPr>
          <a:xfrm>
            <a:off x="4224528" y="457200"/>
            <a:ext cx="3200400" cy="274320"/>
          </a:xfrm>
        </p:spPr>
        <p:txBody>
          <a:bodyPr/>
          <a:lstStyle/>
          <a:p>
            <a:r>
              <a:rPr lang="fa-IR" dirty="0"/>
              <a:t>فصل اول: کلیات و تعاریف</a:t>
            </a:r>
            <a:endParaRPr lang="en-US" dirty="0"/>
          </a:p>
        </p:txBody>
      </p:sp>
      <p:sp>
        <p:nvSpPr>
          <p:cNvPr id="5" name="Slide Number Placeholder 4">
            <a:extLst>
              <a:ext uri="{FF2B5EF4-FFF2-40B4-BE49-F238E27FC236}">
                <a16:creationId xmlns:a16="http://schemas.microsoft.com/office/drawing/2014/main" xmlns="" id="{CF7C5370-4BEC-4C58-9EF9-6490C3D3DF7C}"/>
              </a:ext>
            </a:extLst>
          </p:cNvPr>
          <p:cNvSpPr>
            <a:spLocks noGrp="1"/>
          </p:cNvSpPr>
          <p:nvPr>
            <p:ph type="sldNum" sz="quarter" idx="12"/>
          </p:nvPr>
        </p:nvSpPr>
        <p:spPr/>
        <p:txBody>
          <a:bodyPr/>
          <a:lstStyle/>
          <a:p>
            <a:fld id="{48F63A3B-78C7-47BE-AE5E-E10140E04643}" type="slidenum">
              <a:rPr lang="en-US" smtClean="0"/>
              <a:t>6</a:t>
            </a:fld>
            <a:endParaRPr lang="en-US" dirty="0"/>
          </a:p>
        </p:txBody>
      </p:sp>
      <p:pic>
        <p:nvPicPr>
          <p:cNvPr id="8" name="Picture 7">
            <a:extLst>
              <a:ext uri="{FF2B5EF4-FFF2-40B4-BE49-F238E27FC236}">
                <a16:creationId xmlns:a16="http://schemas.microsoft.com/office/drawing/2014/main" xmlns="" id="{7DF72515-6079-4949-A882-D6C57F4E9802}"/>
              </a:ext>
            </a:extLst>
          </p:cNvPr>
          <p:cNvPicPr>
            <a:picLocks noChangeAspect="1"/>
          </p:cNvPicPr>
          <p:nvPr/>
        </p:nvPicPr>
        <p:blipFill>
          <a:blip r:embed="rId2"/>
          <a:stretch>
            <a:fillRect/>
          </a:stretch>
        </p:blipFill>
        <p:spPr>
          <a:xfrm>
            <a:off x="1116495" y="0"/>
            <a:ext cx="1648306" cy="1648306"/>
          </a:xfrm>
          <a:prstGeom prst="rect">
            <a:avLst/>
          </a:prstGeom>
        </p:spPr>
      </p:pic>
      <p:pic>
        <p:nvPicPr>
          <p:cNvPr id="10" name="Picture 9">
            <a:extLst>
              <a:ext uri="{FF2B5EF4-FFF2-40B4-BE49-F238E27FC236}">
                <a16:creationId xmlns:a16="http://schemas.microsoft.com/office/drawing/2014/main" xmlns="" id="{8090BECB-719E-410C-B46E-922BD13E31A5}"/>
              </a:ext>
            </a:extLst>
          </p:cNvPr>
          <p:cNvPicPr>
            <a:picLocks noChangeAspect="1"/>
          </p:cNvPicPr>
          <p:nvPr/>
        </p:nvPicPr>
        <p:blipFill>
          <a:blip r:embed="rId3"/>
          <a:stretch>
            <a:fillRect/>
          </a:stretch>
        </p:blipFill>
        <p:spPr>
          <a:xfrm>
            <a:off x="248636" y="879213"/>
            <a:ext cx="1648306" cy="1648306"/>
          </a:xfrm>
          <a:prstGeom prst="rect">
            <a:avLst/>
          </a:prstGeom>
        </p:spPr>
      </p:pic>
      <p:pic>
        <p:nvPicPr>
          <p:cNvPr id="12" name="Picture 11">
            <a:extLst>
              <a:ext uri="{FF2B5EF4-FFF2-40B4-BE49-F238E27FC236}">
                <a16:creationId xmlns:a16="http://schemas.microsoft.com/office/drawing/2014/main" xmlns="" id="{31B92E1C-8F1B-44BE-94E1-75D11494A882}"/>
              </a:ext>
            </a:extLst>
          </p:cNvPr>
          <p:cNvPicPr>
            <a:picLocks noChangeAspect="1"/>
          </p:cNvPicPr>
          <p:nvPr/>
        </p:nvPicPr>
        <p:blipFill>
          <a:blip r:embed="rId4"/>
          <a:stretch>
            <a:fillRect/>
          </a:stretch>
        </p:blipFill>
        <p:spPr>
          <a:xfrm>
            <a:off x="1116495" y="1780694"/>
            <a:ext cx="1648306" cy="1648306"/>
          </a:xfrm>
          <a:prstGeom prst="rect">
            <a:avLst/>
          </a:prstGeom>
        </p:spPr>
      </p:pic>
      <p:pic>
        <p:nvPicPr>
          <p:cNvPr id="14" name="Picture 13">
            <a:extLst>
              <a:ext uri="{FF2B5EF4-FFF2-40B4-BE49-F238E27FC236}">
                <a16:creationId xmlns:a16="http://schemas.microsoft.com/office/drawing/2014/main" xmlns="" id="{91E66978-FE83-475C-918C-BE45BBA7C6D2}"/>
              </a:ext>
            </a:extLst>
          </p:cNvPr>
          <p:cNvPicPr>
            <a:picLocks noChangeAspect="1"/>
          </p:cNvPicPr>
          <p:nvPr/>
        </p:nvPicPr>
        <p:blipFill>
          <a:blip r:embed="rId5"/>
          <a:stretch>
            <a:fillRect/>
          </a:stretch>
        </p:blipFill>
        <p:spPr>
          <a:xfrm>
            <a:off x="292342" y="2629594"/>
            <a:ext cx="1648306" cy="1648306"/>
          </a:xfrm>
          <a:prstGeom prst="rect">
            <a:avLst/>
          </a:prstGeom>
        </p:spPr>
      </p:pic>
      <p:pic>
        <p:nvPicPr>
          <p:cNvPr id="16" name="Picture 15">
            <a:extLst>
              <a:ext uri="{FF2B5EF4-FFF2-40B4-BE49-F238E27FC236}">
                <a16:creationId xmlns:a16="http://schemas.microsoft.com/office/drawing/2014/main" xmlns="" id="{251D7EE8-EBC6-471F-9941-404FFB31A8D3}"/>
              </a:ext>
            </a:extLst>
          </p:cNvPr>
          <p:cNvPicPr>
            <a:picLocks noChangeAspect="1"/>
          </p:cNvPicPr>
          <p:nvPr/>
        </p:nvPicPr>
        <p:blipFill>
          <a:blip r:embed="rId6"/>
          <a:stretch>
            <a:fillRect/>
          </a:stretch>
        </p:blipFill>
        <p:spPr>
          <a:xfrm>
            <a:off x="1687595" y="3165141"/>
            <a:ext cx="1648306" cy="1648306"/>
          </a:xfrm>
          <a:prstGeom prst="rect">
            <a:avLst/>
          </a:prstGeom>
        </p:spPr>
      </p:pic>
      <p:pic>
        <p:nvPicPr>
          <p:cNvPr id="21" name="Picture 20">
            <a:extLst>
              <a:ext uri="{FF2B5EF4-FFF2-40B4-BE49-F238E27FC236}">
                <a16:creationId xmlns:a16="http://schemas.microsoft.com/office/drawing/2014/main" xmlns="" id="{0B681844-AC14-4CAA-A00F-FBBB0878ACD1}"/>
              </a:ext>
            </a:extLst>
          </p:cNvPr>
          <p:cNvPicPr>
            <a:picLocks noChangeAspect="1"/>
          </p:cNvPicPr>
          <p:nvPr/>
        </p:nvPicPr>
        <p:blipFill>
          <a:blip r:embed="rId7"/>
          <a:stretch>
            <a:fillRect/>
          </a:stretch>
        </p:blipFill>
        <p:spPr>
          <a:xfrm>
            <a:off x="815602" y="4044354"/>
            <a:ext cx="1648306" cy="1648306"/>
          </a:xfrm>
          <a:prstGeom prst="rect">
            <a:avLst/>
          </a:prstGeom>
        </p:spPr>
      </p:pic>
      <p:pic>
        <p:nvPicPr>
          <p:cNvPr id="22" name="Picture 21">
            <a:extLst>
              <a:ext uri="{FF2B5EF4-FFF2-40B4-BE49-F238E27FC236}">
                <a16:creationId xmlns:a16="http://schemas.microsoft.com/office/drawing/2014/main" xmlns="" id="{D99CA395-800F-4FF3-BA3D-B8747078538D}"/>
              </a:ext>
            </a:extLst>
          </p:cNvPr>
          <p:cNvPicPr>
            <a:picLocks noChangeAspect="1"/>
          </p:cNvPicPr>
          <p:nvPr/>
        </p:nvPicPr>
        <p:blipFill>
          <a:blip r:embed="rId8"/>
          <a:stretch>
            <a:fillRect/>
          </a:stretch>
        </p:blipFill>
        <p:spPr>
          <a:xfrm>
            <a:off x="1687595" y="4947578"/>
            <a:ext cx="1648306" cy="1648306"/>
          </a:xfrm>
          <a:prstGeom prst="rect">
            <a:avLst/>
          </a:prstGeom>
        </p:spPr>
      </p:pic>
      <p:sp>
        <p:nvSpPr>
          <p:cNvPr id="15" name="Title 1">
            <a:extLst>
              <a:ext uri="{FF2B5EF4-FFF2-40B4-BE49-F238E27FC236}">
                <a16:creationId xmlns:a16="http://schemas.microsoft.com/office/drawing/2014/main" xmlns="" id="{075D6357-8C19-4410-98B7-278E94A6F98F}"/>
              </a:ext>
            </a:extLst>
          </p:cNvPr>
          <p:cNvSpPr txBox="1">
            <a:spLocks/>
          </p:cNvSpPr>
          <p:nvPr/>
        </p:nvSpPr>
        <p:spPr>
          <a:xfrm rot="20205107">
            <a:off x="3848430" y="2242436"/>
            <a:ext cx="1648307" cy="768096"/>
          </a:xfrm>
          <a:prstGeom prst="rect">
            <a:avLst/>
          </a:prstGeom>
          <a:solidFill>
            <a:srgbClr val="FFFF00"/>
          </a:solidFill>
        </p:spPr>
        <p:txBody>
          <a:bodyPr vert="horz" lIns="91440" tIns="45720" rIns="91440" bIns="45720" rtlCol="0" anchor="t">
            <a:noAutofit/>
          </a:bodyPr>
          <a:lstStyle>
            <a:lvl1pPr algn="r" defTabSz="914400" rtl="1"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fa-IR" dirty="0">
                <a:solidFill>
                  <a:srgbClr val="FF0000"/>
                </a:solidFill>
              </a:rPr>
              <a:t>مغایرت</a:t>
            </a:r>
            <a:endParaRPr lang="en-US" dirty="0">
              <a:solidFill>
                <a:srgbClr val="FF0000"/>
              </a:solidFill>
            </a:endParaRPr>
          </a:p>
        </p:txBody>
      </p:sp>
      <p:sp>
        <p:nvSpPr>
          <p:cNvPr id="17" name="Content Placeholder 2">
            <a:extLst>
              <a:ext uri="{FF2B5EF4-FFF2-40B4-BE49-F238E27FC236}">
                <a16:creationId xmlns:a16="http://schemas.microsoft.com/office/drawing/2014/main" xmlns="" id="{7633B5A0-7152-4A2B-A50B-14F1295A93D5}"/>
              </a:ext>
            </a:extLst>
          </p:cNvPr>
          <p:cNvSpPr txBox="1">
            <a:spLocks/>
          </p:cNvSpPr>
          <p:nvPr/>
        </p:nvSpPr>
        <p:spPr>
          <a:xfrm>
            <a:off x="3859161" y="2593468"/>
            <a:ext cx="7517237" cy="4416932"/>
          </a:xfrm>
          <a:prstGeom prst="rect">
            <a:avLst/>
          </a:prstGeom>
        </p:spPr>
        <p:txBody>
          <a:bodyPr vert="horz" lIns="91440" tIns="45720" rIns="91440" bIns="45720" rtlCol="0">
            <a:noAutofit/>
          </a:bodyPr>
          <a:lstStyle>
            <a:lvl1pPr marL="0" indent="0" algn="r" defTabSz="914400" rtl="1" eaLnBrk="1" latinLnBrk="0" hangingPunct="1">
              <a:lnSpc>
                <a:spcPct val="100000"/>
              </a:lnSpc>
              <a:spcBef>
                <a:spcPts val="360"/>
              </a:spcBef>
              <a:buFont typeface="Arial" panose="020B0604020202020204" pitchFamily="34" charset="0"/>
              <a:buNone/>
              <a:defRPr sz="2000" kern="1200">
                <a:solidFill>
                  <a:schemeClr val="tx1"/>
                </a:solidFill>
                <a:latin typeface="+mn-lt"/>
                <a:ea typeface="+mn-ea"/>
                <a:cs typeface="2  Titr" panose="00000700000000000000" pitchFamily="2" charset="-78"/>
              </a:defRPr>
            </a:lvl1pPr>
            <a:lvl2pPr marL="685800" indent="-347472" algn="r" defTabSz="914400" rtl="1" eaLnBrk="1" latinLnBrk="0" hangingPunct="1">
              <a:lnSpc>
                <a:spcPct val="100000"/>
              </a:lnSpc>
              <a:spcBef>
                <a:spcPts val="360"/>
              </a:spcBef>
              <a:buFont typeface="Arial" panose="020B0604020202020204" pitchFamily="34" charset="0"/>
              <a:buChar char="•"/>
              <a:defRPr sz="2000" kern="1200">
                <a:solidFill>
                  <a:schemeClr val="tx1"/>
                </a:solidFill>
                <a:latin typeface="+mn-lt"/>
                <a:ea typeface="+mn-ea"/>
                <a:cs typeface="2  Titr" panose="00000700000000000000" pitchFamily="2" charset="-78"/>
              </a:defRPr>
            </a:lvl2pPr>
            <a:lvl3pPr marL="1143000" indent="-347472" algn="r" defTabSz="914400" rtl="1" eaLnBrk="1" latinLnBrk="0" hangingPunct="1">
              <a:lnSpc>
                <a:spcPct val="100000"/>
              </a:lnSpc>
              <a:spcBef>
                <a:spcPts val="360"/>
              </a:spcBef>
              <a:buFont typeface="Arial" panose="020B0604020202020204" pitchFamily="34" charset="0"/>
              <a:buChar char="•"/>
              <a:defRPr sz="2000" kern="1200">
                <a:solidFill>
                  <a:schemeClr val="tx1"/>
                </a:solidFill>
                <a:latin typeface="+mn-lt"/>
                <a:ea typeface="+mn-ea"/>
                <a:cs typeface="2  Titr" panose="00000700000000000000" pitchFamily="2" charset="-78"/>
              </a:defRPr>
            </a:lvl3pPr>
            <a:lvl4pPr marL="1600200" indent="-347472" algn="r" defTabSz="914400" rtl="1" eaLnBrk="1" latinLnBrk="0" hangingPunct="1">
              <a:lnSpc>
                <a:spcPct val="100000"/>
              </a:lnSpc>
              <a:spcBef>
                <a:spcPts val="360"/>
              </a:spcBef>
              <a:buFont typeface="Arial" panose="020B0604020202020204" pitchFamily="34" charset="0"/>
              <a:buChar char="•"/>
              <a:defRPr sz="2000" kern="1200">
                <a:solidFill>
                  <a:schemeClr val="tx1"/>
                </a:solidFill>
                <a:latin typeface="+mn-lt"/>
                <a:ea typeface="+mn-ea"/>
                <a:cs typeface="2  Titr" panose="00000700000000000000" pitchFamily="2" charset="-78"/>
              </a:defRPr>
            </a:lvl4pPr>
            <a:lvl5pPr marL="2057400" indent="-347472" algn="r" defTabSz="914400" rtl="1" eaLnBrk="1" latinLnBrk="0" hangingPunct="1">
              <a:lnSpc>
                <a:spcPct val="100000"/>
              </a:lnSpc>
              <a:spcBef>
                <a:spcPts val="360"/>
              </a:spcBef>
              <a:buFont typeface="Arial" panose="020B0604020202020204" pitchFamily="34" charset="0"/>
              <a:buChar char="•"/>
              <a:defRPr sz="2000" kern="1200">
                <a:solidFill>
                  <a:schemeClr val="tx1"/>
                </a:solidFill>
                <a:latin typeface="+mn-lt"/>
                <a:ea typeface="+mn-ea"/>
                <a:cs typeface="2  Titr" panose="000007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a-IR" dirty="0"/>
              <a:t>1- طبقه یک: این طبقه به شش دسته تقسیم بندی </a:t>
            </a:r>
            <a:r>
              <a:rPr lang="fa-IR" dirty="0" err="1"/>
              <a:t>می‌شود</a:t>
            </a:r>
            <a:r>
              <a:rPr lang="fa-IR" dirty="0"/>
              <a:t>:</a:t>
            </a:r>
            <a:r>
              <a:rPr lang="fa-IR" dirty="0">
                <a:cs typeface="B Titr" panose="00000700000000000000" pitchFamily="2" charset="-78"/>
              </a:rPr>
              <a:t/>
            </a:r>
            <a:br>
              <a:rPr lang="fa-IR" dirty="0">
                <a:cs typeface="B Titr" panose="00000700000000000000" pitchFamily="2" charset="-78"/>
              </a:rPr>
            </a:br>
            <a:r>
              <a:rPr lang="fa-IR" dirty="0">
                <a:cs typeface="B Titr" panose="00000700000000000000" pitchFamily="2" charset="-78"/>
              </a:rPr>
              <a:t>1-1- مواد و محصولات منفجره با خطر یکباره و مهیب</a:t>
            </a:r>
          </a:p>
          <a:p>
            <a:r>
              <a:rPr lang="fa-IR" dirty="0">
                <a:cs typeface="B Titr" panose="00000700000000000000" pitchFamily="2" charset="-78"/>
              </a:rPr>
              <a:t>مثال </a:t>
            </a:r>
            <a:r>
              <a:rPr lang="en-US" dirty="0">
                <a:cs typeface="B Titr" panose="00000700000000000000" pitchFamily="2" charset="-78"/>
              </a:rPr>
              <a:t>TNT</a:t>
            </a:r>
            <a:r>
              <a:rPr lang="fa-IR" dirty="0">
                <a:cs typeface="B Titr" panose="00000700000000000000" pitchFamily="2" charset="-78"/>
              </a:rPr>
              <a:t>، </a:t>
            </a:r>
            <a:r>
              <a:rPr lang="fa-IR" dirty="0" err="1">
                <a:cs typeface="B Titr" panose="00000700000000000000" pitchFamily="2" charset="-78"/>
              </a:rPr>
              <a:t>نیتروگلیسیرین</a:t>
            </a:r>
            <a:r>
              <a:rPr lang="fa-IR" dirty="0">
                <a:cs typeface="B Titr" panose="00000700000000000000" pitchFamily="2" charset="-78"/>
              </a:rPr>
              <a:t>، </a:t>
            </a:r>
            <a:r>
              <a:rPr lang="fa-IR" dirty="0" err="1">
                <a:cs typeface="B Titr" panose="00000700000000000000" pitchFamily="2" charset="-78"/>
              </a:rPr>
              <a:t>فولمینات</a:t>
            </a:r>
            <a:r>
              <a:rPr lang="fa-IR" dirty="0">
                <a:cs typeface="B Titr" panose="00000700000000000000" pitchFamily="2" charset="-78"/>
              </a:rPr>
              <a:t> جیوه</a:t>
            </a:r>
            <a:br>
              <a:rPr lang="fa-IR" dirty="0">
                <a:cs typeface="B Titr" panose="00000700000000000000" pitchFamily="2" charset="-78"/>
              </a:rPr>
            </a:br>
            <a:r>
              <a:rPr lang="fa-IR" dirty="0">
                <a:cs typeface="B Titr" panose="00000700000000000000" pitchFamily="2" charset="-78"/>
              </a:rPr>
              <a:t>1-2- مواد منفجره با خطر پرتاب(ولی نه خطر انفجار مهیب)</a:t>
            </a:r>
          </a:p>
          <a:p>
            <a:r>
              <a:rPr lang="fa-IR" dirty="0">
                <a:cs typeface="B Titr" panose="00000700000000000000" pitchFamily="2" charset="-78"/>
              </a:rPr>
              <a:t>مثال: بمب ها، نارنجک</a:t>
            </a:r>
            <a:br>
              <a:rPr lang="fa-IR" dirty="0">
                <a:cs typeface="B Titr" panose="00000700000000000000" pitchFamily="2" charset="-78"/>
              </a:rPr>
            </a:br>
            <a:r>
              <a:rPr lang="fa-IR" dirty="0">
                <a:cs typeface="B Titr" panose="00000700000000000000" pitchFamily="2" charset="-78"/>
              </a:rPr>
              <a:t>1-3- مواد منفجره با خطر آتش سوزی حجیم.</a:t>
            </a:r>
          </a:p>
          <a:p>
            <a:r>
              <a:rPr lang="fa-IR" dirty="0">
                <a:cs typeface="B Titr" panose="00000700000000000000" pitchFamily="2" charset="-78"/>
              </a:rPr>
              <a:t>مثال: باروت، مواد آتش </a:t>
            </a:r>
            <a:r>
              <a:rPr lang="fa-IR" dirty="0" err="1">
                <a:cs typeface="B Titr" panose="00000700000000000000" pitchFamily="2" charset="-78"/>
              </a:rPr>
              <a:t>بازی‌ها</a:t>
            </a:r>
            <a:endParaRPr lang="fa-IR" dirty="0">
              <a:cs typeface="B Titr" panose="00000700000000000000" pitchFamily="2" charset="-78"/>
            </a:endParaRPr>
          </a:p>
          <a:p>
            <a:r>
              <a:rPr lang="fa-IR" dirty="0">
                <a:cs typeface="B Titr" panose="00000700000000000000" pitchFamily="2" charset="-78"/>
              </a:rPr>
              <a:t>1-4- مواد منفجره بدون انفجار مهیب</a:t>
            </a:r>
          </a:p>
          <a:p>
            <a:r>
              <a:rPr lang="fa-IR" dirty="0">
                <a:cs typeface="B Titr" panose="00000700000000000000" pitchFamily="2" charset="-78"/>
              </a:rPr>
              <a:t>مثال: مواد آتش بازی در اسباب بازی ها</a:t>
            </a:r>
          </a:p>
          <a:p>
            <a:r>
              <a:rPr lang="fa-IR" dirty="0">
                <a:cs typeface="B Titr" panose="00000700000000000000" pitchFamily="2" charset="-78"/>
              </a:rPr>
              <a:t>1-5- مواد منفجره با حساسیت انفجاری کم</a:t>
            </a:r>
          </a:p>
          <a:p>
            <a:r>
              <a:rPr lang="fa-IR" dirty="0">
                <a:cs typeface="B Titr" panose="00000700000000000000" pitchFamily="2" charset="-78"/>
              </a:rPr>
              <a:t>مثال مواد منفجره </a:t>
            </a:r>
            <a:r>
              <a:rPr lang="en-US" dirty="0">
                <a:cs typeface="B Titr" panose="00000700000000000000" pitchFamily="2" charset="-78"/>
              </a:rPr>
              <a:t>Proprietary</a:t>
            </a:r>
            <a:r>
              <a:rPr lang="fa-IR" dirty="0">
                <a:cs typeface="B Titr" panose="00000700000000000000" pitchFamily="2" charset="-78"/>
              </a:rPr>
              <a:t> مانند</a:t>
            </a:r>
            <a:r>
              <a:rPr lang="en-US" dirty="0">
                <a:cs typeface="B Titr" panose="00000700000000000000" pitchFamily="2" charset="-78"/>
              </a:rPr>
              <a:t> </a:t>
            </a:r>
            <a:r>
              <a:rPr lang="en-US" dirty="0" err="1">
                <a:cs typeface="B Titr" panose="00000700000000000000" pitchFamily="2" charset="-78"/>
              </a:rPr>
              <a:t>Detapower</a:t>
            </a:r>
            <a:r>
              <a:rPr lang="en-US" dirty="0">
                <a:cs typeface="B Titr" panose="00000700000000000000" pitchFamily="2" charset="-78"/>
              </a:rPr>
              <a:t> </a:t>
            </a:r>
            <a:endParaRPr lang="fa-IR" dirty="0">
              <a:cs typeface="B Titr" panose="00000700000000000000" pitchFamily="2" charset="-78"/>
            </a:endParaRPr>
          </a:p>
          <a:p>
            <a:r>
              <a:rPr lang="fa-IR" dirty="0">
                <a:cs typeface="B Titr" panose="00000700000000000000" pitchFamily="2" charset="-78"/>
              </a:rPr>
              <a:t>1-6- مواد منفجره با </a:t>
            </a:r>
            <a:r>
              <a:rPr lang="fa-IR" dirty="0" err="1">
                <a:cs typeface="B Titr" panose="00000700000000000000" pitchFamily="2" charset="-78"/>
              </a:rPr>
              <a:t>حساست</a:t>
            </a:r>
            <a:r>
              <a:rPr lang="fa-IR" dirty="0">
                <a:cs typeface="B Titr" panose="00000700000000000000" pitchFamily="2" charset="-78"/>
              </a:rPr>
              <a:t> انفجاری بسیار کم</a:t>
            </a:r>
            <a:endParaRPr lang="en-US" dirty="0">
              <a:cs typeface="B Titr" panose="00000700000000000000" pitchFamily="2" charset="-78"/>
            </a:endParaRPr>
          </a:p>
        </p:txBody>
      </p:sp>
    </p:spTree>
    <p:extLst>
      <p:ext uri="{BB962C8B-B14F-4D97-AF65-F5344CB8AC3E}">
        <p14:creationId xmlns:p14="http://schemas.microsoft.com/office/powerpoint/2010/main" val="34740057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BC6044-5F52-4C82-84A1-EAF504E50DF2}"/>
              </a:ext>
            </a:extLst>
          </p:cNvPr>
          <p:cNvSpPr>
            <a:spLocks noGrp="1"/>
          </p:cNvSpPr>
          <p:nvPr>
            <p:ph type="title"/>
          </p:nvPr>
        </p:nvSpPr>
        <p:spPr>
          <a:xfrm>
            <a:off x="4672584" y="934720"/>
            <a:ext cx="6766560" cy="768096"/>
          </a:xfrm>
        </p:spPr>
        <p:txBody>
          <a:bodyPr/>
          <a:lstStyle/>
          <a:p>
            <a:pPr algn="r" rtl="1"/>
            <a:r>
              <a:rPr lang="fa-IR" dirty="0"/>
              <a:t>‌ماده 40</a:t>
            </a:r>
            <a:endParaRPr lang="en-US" dirty="0"/>
          </a:p>
        </p:txBody>
      </p:sp>
      <p:sp>
        <p:nvSpPr>
          <p:cNvPr id="3" name="Content Placeholder 2">
            <a:extLst>
              <a:ext uri="{FF2B5EF4-FFF2-40B4-BE49-F238E27FC236}">
                <a16:creationId xmlns:a16="http://schemas.microsoft.com/office/drawing/2014/main" xmlns="" id="{1E3651EF-C63B-435C-9D2A-47389916161E}"/>
              </a:ext>
            </a:extLst>
          </p:cNvPr>
          <p:cNvSpPr>
            <a:spLocks noGrp="1"/>
          </p:cNvSpPr>
          <p:nvPr>
            <p:ph idx="1"/>
          </p:nvPr>
        </p:nvSpPr>
        <p:spPr>
          <a:xfrm>
            <a:off x="3472070" y="2078736"/>
            <a:ext cx="8075609" cy="2700528"/>
          </a:xfrm>
        </p:spPr>
        <p:txBody>
          <a:bodyPr/>
          <a:lstStyle/>
          <a:p>
            <a:pPr algn="just"/>
            <a:r>
              <a:rPr lang="fa-IR" sz="3200" dirty="0"/>
              <a:t>حمل و نقل کالاها و محمولات خطرناک در صورتی مجاز </a:t>
            </a:r>
            <a:r>
              <a:rPr lang="fa-IR" sz="3200" dirty="0" err="1"/>
              <a:t>می‌باشد</a:t>
            </a:r>
            <a:r>
              <a:rPr lang="fa-IR" sz="3200" dirty="0"/>
              <a:t> که رانندگان و کمک رانندگان وسایل نقلیه حامل این گونه محمولات </a:t>
            </a:r>
            <a:r>
              <a:rPr lang="fa-IR" sz="3200" dirty="0" err="1"/>
              <a:t>حائز‌شرایط</a:t>
            </a:r>
            <a:r>
              <a:rPr lang="fa-IR" sz="3200" dirty="0"/>
              <a:t> و ضوابط مندرج در این فصل باشند.</a:t>
            </a:r>
            <a:endParaRPr lang="en-US" sz="3200" dirty="0"/>
          </a:p>
        </p:txBody>
      </p:sp>
      <p:sp>
        <p:nvSpPr>
          <p:cNvPr id="5" name="Slide Number Placeholder 4">
            <a:extLst>
              <a:ext uri="{FF2B5EF4-FFF2-40B4-BE49-F238E27FC236}">
                <a16:creationId xmlns:a16="http://schemas.microsoft.com/office/drawing/2014/main" xmlns="" id="{5DC70305-6E03-40DF-800C-C135590B83D2}"/>
              </a:ext>
            </a:extLst>
          </p:cNvPr>
          <p:cNvSpPr>
            <a:spLocks noGrp="1"/>
          </p:cNvSpPr>
          <p:nvPr>
            <p:ph type="sldNum" sz="quarter" idx="12"/>
          </p:nvPr>
        </p:nvSpPr>
        <p:spPr/>
        <p:txBody>
          <a:bodyPr/>
          <a:lstStyle/>
          <a:p>
            <a:fld id="{48F63A3B-78C7-47BE-AE5E-E10140E04643}" type="slidenum">
              <a:rPr lang="en-US" smtClean="0"/>
              <a:t>60</a:t>
            </a:fld>
            <a:endParaRPr lang="en-US" dirty="0"/>
          </a:p>
        </p:txBody>
      </p:sp>
    </p:spTree>
    <p:extLst>
      <p:ext uri="{BB962C8B-B14F-4D97-AF65-F5344CB8AC3E}">
        <p14:creationId xmlns:p14="http://schemas.microsoft.com/office/powerpoint/2010/main" val="4720811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3E5C0B-E468-481F-812F-0E77F5C35930}"/>
              </a:ext>
            </a:extLst>
          </p:cNvPr>
          <p:cNvSpPr>
            <a:spLocks noGrp="1"/>
          </p:cNvSpPr>
          <p:nvPr>
            <p:ph type="title"/>
          </p:nvPr>
        </p:nvSpPr>
        <p:spPr>
          <a:xfrm>
            <a:off x="4178808" y="210312"/>
            <a:ext cx="6766560" cy="768096"/>
          </a:xfrm>
        </p:spPr>
        <p:txBody>
          <a:bodyPr/>
          <a:lstStyle/>
          <a:p>
            <a:pPr algn="r" rtl="1"/>
            <a:r>
              <a:rPr lang="fa-IR" dirty="0"/>
              <a:t>‌ماده 41</a:t>
            </a:r>
            <a:endParaRPr lang="en-US" dirty="0"/>
          </a:p>
        </p:txBody>
      </p:sp>
      <p:sp>
        <p:nvSpPr>
          <p:cNvPr id="3" name="Content Placeholder 2">
            <a:extLst>
              <a:ext uri="{FF2B5EF4-FFF2-40B4-BE49-F238E27FC236}">
                <a16:creationId xmlns:a16="http://schemas.microsoft.com/office/drawing/2014/main" xmlns="" id="{762AC90F-0AE0-4243-BAD8-B9080791B40A}"/>
              </a:ext>
            </a:extLst>
          </p:cNvPr>
          <p:cNvSpPr>
            <a:spLocks noGrp="1"/>
          </p:cNvSpPr>
          <p:nvPr>
            <p:ph idx="1"/>
          </p:nvPr>
        </p:nvSpPr>
        <p:spPr>
          <a:xfrm>
            <a:off x="2398644" y="1225296"/>
            <a:ext cx="9361071" cy="4528312"/>
          </a:xfrm>
        </p:spPr>
        <p:txBody>
          <a:bodyPr/>
          <a:lstStyle/>
          <a:p>
            <a:pPr algn="just"/>
            <a:r>
              <a:rPr lang="fa-IR" sz="3200" dirty="0"/>
              <a:t>رانندگان وسایل نقلیه حامل مواد خطرناک باید دارای گواهینامه معتبر متناسب با نوع وسیله نقلیه تحت راهبری خویش بوده و حداقل مدت 3‌سال از زمان صدور گواهینامه نیز سپری شده باشد.</a:t>
            </a:r>
          </a:p>
          <a:p>
            <a:pPr algn="just"/>
            <a:r>
              <a:rPr lang="fa-IR" sz="3200" dirty="0"/>
              <a:t>‌تبصره 1- حداقل سن رانندگان که قصد فعالیت در زمینه حمل و نقل مواد خطرناک </a:t>
            </a:r>
            <a:r>
              <a:rPr lang="fa-IR" sz="3200" dirty="0" err="1"/>
              <a:t>رادارند</a:t>
            </a:r>
            <a:r>
              <a:rPr lang="fa-IR" sz="3200" dirty="0"/>
              <a:t>، 26 سال تمام </a:t>
            </a:r>
            <a:r>
              <a:rPr lang="fa-IR" sz="3200" dirty="0" err="1"/>
              <a:t>می‌باشد</a:t>
            </a:r>
            <a:r>
              <a:rPr lang="fa-IR" sz="3200" dirty="0"/>
              <a:t>.</a:t>
            </a:r>
          </a:p>
          <a:p>
            <a:pPr algn="just"/>
            <a:r>
              <a:rPr lang="fa-IR" sz="3200" dirty="0"/>
              <a:t>‌تبصره 2- حداکثر سن مجاز برای رانندگان وسایل نقلیه حامل مواد خطرناک 50 سال تمام </a:t>
            </a:r>
            <a:r>
              <a:rPr lang="fa-IR" sz="3200" dirty="0" err="1"/>
              <a:t>می‌باشد</a:t>
            </a:r>
            <a:r>
              <a:rPr lang="fa-IR" sz="3200" dirty="0"/>
              <a:t>. اما در صورت عدم بروز تخلفات از جانب راننده </a:t>
            </a:r>
            <a:r>
              <a:rPr lang="fa-IR" sz="3200" dirty="0" err="1"/>
              <a:t>با‌در</a:t>
            </a:r>
            <a:r>
              <a:rPr lang="fa-IR" sz="3200" dirty="0"/>
              <a:t> نظر گرفتن </a:t>
            </a:r>
            <a:r>
              <a:rPr lang="fa-IR" sz="3200" dirty="0" err="1"/>
              <a:t>امتیازبندی</a:t>
            </a:r>
            <a:r>
              <a:rPr lang="fa-IR" sz="3200" dirty="0"/>
              <a:t> تخلفات راننده، متصدی حمل و نقل </a:t>
            </a:r>
            <a:r>
              <a:rPr lang="fa-IR" sz="3200" dirty="0" err="1"/>
              <a:t>می‌تواند</a:t>
            </a:r>
            <a:r>
              <a:rPr lang="fa-IR" sz="3200" dirty="0"/>
              <a:t> با موافقت سازمان از رانندگان با سن بیش از 50 سال و کمتر از 60 سال </a:t>
            </a:r>
            <a:r>
              <a:rPr lang="fa-IR" sz="3200" dirty="0" err="1"/>
              <a:t>استفاده‌نماید</a:t>
            </a:r>
            <a:r>
              <a:rPr lang="fa-IR" sz="3200" dirty="0"/>
              <a:t>.</a:t>
            </a:r>
            <a:endParaRPr lang="en-US" sz="3200" dirty="0"/>
          </a:p>
        </p:txBody>
      </p:sp>
      <p:sp>
        <p:nvSpPr>
          <p:cNvPr id="5" name="Slide Number Placeholder 4">
            <a:extLst>
              <a:ext uri="{FF2B5EF4-FFF2-40B4-BE49-F238E27FC236}">
                <a16:creationId xmlns:a16="http://schemas.microsoft.com/office/drawing/2014/main" xmlns="" id="{705FDA3B-9C57-45A1-ABAC-E2E5D3340392}"/>
              </a:ext>
            </a:extLst>
          </p:cNvPr>
          <p:cNvSpPr>
            <a:spLocks noGrp="1"/>
          </p:cNvSpPr>
          <p:nvPr>
            <p:ph type="sldNum" sz="quarter" idx="12"/>
          </p:nvPr>
        </p:nvSpPr>
        <p:spPr/>
        <p:txBody>
          <a:bodyPr/>
          <a:lstStyle/>
          <a:p>
            <a:fld id="{48F63A3B-78C7-47BE-AE5E-E10140E04643}" type="slidenum">
              <a:rPr lang="en-US" smtClean="0"/>
              <a:t>61</a:t>
            </a:fld>
            <a:endParaRPr lang="en-US" dirty="0"/>
          </a:p>
        </p:txBody>
      </p:sp>
    </p:spTree>
    <p:extLst>
      <p:ext uri="{BB962C8B-B14F-4D97-AF65-F5344CB8AC3E}">
        <p14:creationId xmlns:p14="http://schemas.microsoft.com/office/powerpoint/2010/main" val="36868670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C2361B-96C9-4E80-BD8B-87B4402ED1E4}"/>
              </a:ext>
            </a:extLst>
          </p:cNvPr>
          <p:cNvSpPr>
            <a:spLocks noGrp="1"/>
          </p:cNvSpPr>
          <p:nvPr>
            <p:ph type="title"/>
          </p:nvPr>
        </p:nvSpPr>
        <p:spPr>
          <a:xfrm>
            <a:off x="4224528" y="347472"/>
            <a:ext cx="6766560" cy="768096"/>
          </a:xfrm>
        </p:spPr>
        <p:txBody>
          <a:bodyPr/>
          <a:lstStyle/>
          <a:p>
            <a:pPr algn="r" rtl="1"/>
            <a:r>
              <a:rPr lang="fa-IR" dirty="0"/>
              <a:t>‌ماده 42</a:t>
            </a:r>
            <a:endParaRPr lang="en-US" dirty="0"/>
          </a:p>
        </p:txBody>
      </p:sp>
      <p:sp>
        <p:nvSpPr>
          <p:cNvPr id="3" name="Content Placeholder 2">
            <a:extLst>
              <a:ext uri="{FF2B5EF4-FFF2-40B4-BE49-F238E27FC236}">
                <a16:creationId xmlns:a16="http://schemas.microsoft.com/office/drawing/2014/main" xmlns="" id="{21152070-B42F-41AA-AA3C-762BB16CD15E}"/>
              </a:ext>
            </a:extLst>
          </p:cNvPr>
          <p:cNvSpPr>
            <a:spLocks noGrp="1"/>
          </p:cNvSpPr>
          <p:nvPr>
            <p:ph idx="1"/>
          </p:nvPr>
        </p:nvSpPr>
        <p:spPr>
          <a:xfrm>
            <a:off x="463826" y="1225296"/>
            <a:ext cx="11469094" cy="5506808"/>
          </a:xfrm>
        </p:spPr>
        <p:txBody>
          <a:bodyPr/>
          <a:lstStyle/>
          <a:p>
            <a:pPr algn="just"/>
            <a:r>
              <a:rPr lang="fa-IR" sz="2800" dirty="0"/>
              <a:t>آن دسته از رانندگان که مواد خطرناک را داخل </a:t>
            </a:r>
            <a:r>
              <a:rPr lang="fa-IR" sz="2800" dirty="0" err="1"/>
              <a:t>تانکرهای</a:t>
            </a:r>
            <a:r>
              <a:rPr lang="fa-IR" sz="2800" dirty="0"/>
              <a:t> ثابت یا </a:t>
            </a:r>
            <a:r>
              <a:rPr lang="fa-IR" sz="2800" dirty="0" err="1"/>
              <a:t>تانکرهای</a:t>
            </a:r>
            <a:r>
              <a:rPr lang="fa-IR" sz="2800" dirty="0"/>
              <a:t/>
            </a:r>
            <a:br>
              <a:rPr lang="fa-IR" sz="2800" dirty="0"/>
            </a:br>
            <a:r>
              <a:rPr lang="fa-IR" sz="2800" dirty="0"/>
              <a:t>قابل انتقال با ظرفیت بیش از 1000 لیتر یا تانک </a:t>
            </a:r>
            <a:r>
              <a:rPr lang="fa-IR" sz="2800" dirty="0" err="1"/>
              <a:t>کانتینرهای</a:t>
            </a:r>
            <a:r>
              <a:rPr lang="fa-IR" sz="2800" dirty="0"/>
              <a:t> </a:t>
            </a:r>
            <a:r>
              <a:rPr lang="fa-IR" sz="2800" dirty="0" err="1"/>
              <a:t>با‌ظرفیت</a:t>
            </a:r>
            <a:r>
              <a:rPr lang="fa-IR" sz="2800" dirty="0"/>
              <a:t> بیش از 3000</a:t>
            </a:r>
            <a:br>
              <a:rPr lang="fa-IR" sz="2800" dirty="0"/>
            </a:br>
            <a:r>
              <a:rPr lang="fa-IR" sz="2800" dirty="0"/>
              <a:t>لیتر حمل </a:t>
            </a:r>
            <a:r>
              <a:rPr lang="fa-IR" sz="2800" dirty="0" err="1"/>
              <a:t>می‌کنند</a:t>
            </a:r>
            <a:r>
              <a:rPr lang="fa-IR" sz="2800" dirty="0"/>
              <a:t> و همچنین </a:t>
            </a:r>
            <a:r>
              <a:rPr lang="fa-IR" sz="2800" dirty="0" err="1"/>
              <a:t>رانندگانی</a:t>
            </a:r>
            <a:r>
              <a:rPr lang="fa-IR" sz="2800" dirty="0"/>
              <a:t> که به حمل این مواد توسط وسایل نقلیه با وزن</a:t>
            </a:r>
            <a:br>
              <a:rPr lang="fa-IR" sz="2800" dirty="0"/>
            </a:br>
            <a:r>
              <a:rPr lang="fa-IR" sz="2800" dirty="0"/>
              <a:t>ناخالص بیش از 3500 کیلوگرم اقدام‌ </a:t>
            </a:r>
            <a:r>
              <a:rPr lang="fa-IR" sz="2800" dirty="0" err="1"/>
              <a:t>می‌نمایند</a:t>
            </a:r>
            <a:r>
              <a:rPr lang="fa-IR" sz="2800" dirty="0"/>
              <a:t>، باید علاوه بر گواهینامه متناسب با</a:t>
            </a:r>
            <a:br>
              <a:rPr lang="fa-IR" sz="2800" dirty="0"/>
            </a:br>
            <a:r>
              <a:rPr lang="fa-IR" sz="2800" dirty="0"/>
              <a:t>رانندگی وسیله نقلیه، </a:t>
            </a:r>
            <a:r>
              <a:rPr lang="fa-IR" sz="2800" dirty="0" err="1"/>
              <a:t>تأییدیه</a:t>
            </a:r>
            <a:r>
              <a:rPr lang="fa-IR" sz="2800" dirty="0"/>
              <a:t> </a:t>
            </a:r>
            <a:r>
              <a:rPr lang="fa-IR" sz="2800" dirty="0" err="1"/>
              <a:t>ویژه‌ای</a:t>
            </a:r>
            <a:r>
              <a:rPr lang="fa-IR" sz="2800" dirty="0"/>
              <a:t> که مؤید آشنایی با موضوع حمل و نقل مواد</a:t>
            </a:r>
            <a:br>
              <a:rPr lang="fa-IR" sz="2800" dirty="0"/>
            </a:br>
            <a:r>
              <a:rPr lang="fa-IR" sz="2800" dirty="0"/>
              <a:t>خطرناک، مفاد </a:t>
            </a:r>
            <a:r>
              <a:rPr lang="fa-IR" sz="2800" dirty="0" err="1"/>
              <a:t>آیین‌نامه‌حمل</a:t>
            </a:r>
            <a:r>
              <a:rPr lang="fa-IR" sz="2800" dirty="0"/>
              <a:t> و نقل </a:t>
            </a:r>
            <a:r>
              <a:rPr lang="fa-IR" sz="2800" dirty="0" err="1"/>
              <a:t>جاده‌ای</a:t>
            </a:r>
            <a:r>
              <a:rPr lang="fa-IR" sz="2800" dirty="0"/>
              <a:t> ‌مواد خطرناک، اقدامات احتیاطی جهت اجتناب از بروز حوادث ناشی از حمل و نقل مواد خطرناک و اقدامات پیشگیرانه در جهت جلوگیری از </a:t>
            </a:r>
            <a:r>
              <a:rPr lang="fa-IR" sz="2800" dirty="0" err="1"/>
              <a:t>حوادث‌ناشی</a:t>
            </a:r>
            <a:r>
              <a:rPr lang="fa-IR" sz="2800" dirty="0"/>
              <a:t> از حمل و نقل </a:t>
            </a:r>
            <a:r>
              <a:rPr lang="fa-IR" sz="2800" dirty="0" err="1"/>
              <a:t>جاده‌ای</a:t>
            </a:r>
            <a:r>
              <a:rPr lang="fa-IR" sz="2800" dirty="0"/>
              <a:t> این مواد را مطابق نمونه مذکور در ضمیمه و در اختیار داشته باشند. </a:t>
            </a:r>
          </a:p>
          <a:p>
            <a:pPr algn="just"/>
            <a:r>
              <a:rPr lang="fa-IR" sz="2800" dirty="0"/>
              <a:t>‌تبصره - برای صدور </a:t>
            </a:r>
            <a:r>
              <a:rPr lang="fa-IR" sz="2800" dirty="0" err="1"/>
              <a:t>تأییدیه</a:t>
            </a:r>
            <a:r>
              <a:rPr lang="fa-IR" sz="2800" dirty="0"/>
              <a:t> ویژه، شرکتها و مؤسسات حمل و </a:t>
            </a:r>
            <a:r>
              <a:rPr lang="fa-IR" sz="2800" dirty="0" err="1"/>
              <a:t>نقلی</a:t>
            </a:r>
            <a:r>
              <a:rPr lang="fa-IR" sz="2800" dirty="0"/>
              <a:t> که به جابجایی مواد خطرناک مبادرت </a:t>
            </a:r>
            <a:r>
              <a:rPr lang="fa-IR" sz="2800" dirty="0" err="1"/>
              <a:t>می‌ورزند</a:t>
            </a:r>
            <a:r>
              <a:rPr lang="fa-IR" sz="2800" dirty="0"/>
              <a:t>، مکلفند براساس ضوابط </a:t>
            </a:r>
            <a:r>
              <a:rPr lang="fa-IR" sz="2800" dirty="0" err="1"/>
              <a:t>و‌دستورالعمل‌های</a:t>
            </a:r>
            <a:r>
              <a:rPr lang="fa-IR" sz="2800" dirty="0"/>
              <a:t> ارایه شده از طرف سازمان حمل و نقل و </a:t>
            </a:r>
            <a:r>
              <a:rPr lang="fa-IR" sz="2800" dirty="0" err="1"/>
              <a:t>پایانه‌های</a:t>
            </a:r>
            <a:r>
              <a:rPr lang="fa-IR" sz="2800" dirty="0"/>
              <a:t> کشور اقدام به برگزاری </a:t>
            </a:r>
            <a:r>
              <a:rPr lang="fa-IR" sz="2800" dirty="0" err="1"/>
              <a:t>دوره‌های</a:t>
            </a:r>
            <a:r>
              <a:rPr lang="fa-IR" sz="2800" dirty="0"/>
              <a:t> آموزشی نموده و </a:t>
            </a:r>
            <a:r>
              <a:rPr lang="fa-IR" sz="2800" dirty="0" err="1"/>
              <a:t>تأییدیه</a:t>
            </a:r>
            <a:r>
              <a:rPr lang="fa-IR" sz="2800" dirty="0"/>
              <a:t> ویژه را به رانندگان </a:t>
            </a:r>
            <a:r>
              <a:rPr lang="fa-IR" sz="2800" dirty="0" err="1"/>
              <a:t>ارایه‌کنند</a:t>
            </a:r>
            <a:r>
              <a:rPr lang="fa-IR" sz="2800" dirty="0"/>
              <a:t>.</a:t>
            </a:r>
            <a:endParaRPr lang="en-US" sz="2800" dirty="0"/>
          </a:p>
        </p:txBody>
      </p:sp>
      <p:sp>
        <p:nvSpPr>
          <p:cNvPr id="5" name="Slide Number Placeholder 4">
            <a:extLst>
              <a:ext uri="{FF2B5EF4-FFF2-40B4-BE49-F238E27FC236}">
                <a16:creationId xmlns:a16="http://schemas.microsoft.com/office/drawing/2014/main" xmlns="" id="{0F5200CF-AD6F-40D2-8840-DEC97E4D116B}"/>
              </a:ext>
            </a:extLst>
          </p:cNvPr>
          <p:cNvSpPr>
            <a:spLocks noGrp="1"/>
          </p:cNvSpPr>
          <p:nvPr>
            <p:ph type="sldNum" sz="quarter" idx="12"/>
          </p:nvPr>
        </p:nvSpPr>
        <p:spPr/>
        <p:txBody>
          <a:bodyPr/>
          <a:lstStyle/>
          <a:p>
            <a:fld id="{48F63A3B-78C7-47BE-AE5E-E10140E04643}" type="slidenum">
              <a:rPr lang="en-US" smtClean="0"/>
              <a:t>62</a:t>
            </a:fld>
            <a:endParaRPr lang="en-US" dirty="0"/>
          </a:p>
        </p:txBody>
      </p:sp>
    </p:spTree>
    <p:extLst>
      <p:ext uri="{BB962C8B-B14F-4D97-AF65-F5344CB8AC3E}">
        <p14:creationId xmlns:p14="http://schemas.microsoft.com/office/powerpoint/2010/main" val="3349541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BC79EC-1F1E-4360-ADD8-D77B77C9E9E0}"/>
              </a:ext>
            </a:extLst>
          </p:cNvPr>
          <p:cNvSpPr>
            <a:spLocks noGrp="1"/>
          </p:cNvSpPr>
          <p:nvPr>
            <p:ph type="title"/>
          </p:nvPr>
        </p:nvSpPr>
        <p:spPr>
          <a:xfrm>
            <a:off x="4343797" y="-36576"/>
            <a:ext cx="6766560" cy="768096"/>
          </a:xfrm>
        </p:spPr>
        <p:txBody>
          <a:bodyPr/>
          <a:lstStyle/>
          <a:p>
            <a:pPr algn="r" rtl="1"/>
            <a:r>
              <a:rPr lang="fa-IR" dirty="0"/>
              <a:t>‌ماده 43</a:t>
            </a:r>
            <a:endParaRPr lang="en-US" dirty="0"/>
          </a:p>
        </p:txBody>
      </p:sp>
      <p:sp>
        <p:nvSpPr>
          <p:cNvPr id="3" name="Content Placeholder 2">
            <a:extLst>
              <a:ext uri="{FF2B5EF4-FFF2-40B4-BE49-F238E27FC236}">
                <a16:creationId xmlns:a16="http://schemas.microsoft.com/office/drawing/2014/main" xmlns="" id="{AE726DA0-D8DB-4187-9476-D30BBCA31230}"/>
              </a:ext>
            </a:extLst>
          </p:cNvPr>
          <p:cNvSpPr>
            <a:spLocks noGrp="1"/>
          </p:cNvSpPr>
          <p:nvPr>
            <p:ph idx="1"/>
          </p:nvPr>
        </p:nvSpPr>
        <p:spPr>
          <a:xfrm>
            <a:off x="225286" y="877029"/>
            <a:ext cx="11707633" cy="4740347"/>
          </a:xfrm>
        </p:spPr>
        <p:txBody>
          <a:bodyPr/>
          <a:lstStyle/>
          <a:p>
            <a:pPr algn="just"/>
            <a:r>
              <a:rPr lang="fa-IR" sz="2800" dirty="0"/>
              <a:t>رانندگان وسایل نقلیه مکلفند قبل از آغاز عملیات حمل و نقل وسایل و</a:t>
            </a:r>
            <a:br>
              <a:rPr lang="fa-IR" sz="2800" dirty="0"/>
            </a:br>
            <a:r>
              <a:rPr lang="fa-IR" sz="2800" dirty="0"/>
              <a:t>لوازم زیر را به همراه داشته باشند و در صورت لزوم از آنها </a:t>
            </a:r>
            <a:r>
              <a:rPr lang="fa-IR" sz="2800" dirty="0" err="1"/>
              <a:t>استفاده‌کنند</a:t>
            </a:r>
            <a:r>
              <a:rPr lang="fa-IR" sz="2800" dirty="0"/>
              <a:t>.</a:t>
            </a:r>
            <a:br>
              <a:rPr lang="fa-IR" sz="2800" dirty="0"/>
            </a:br>
            <a:r>
              <a:rPr lang="fa-IR" sz="2800" dirty="0"/>
              <a:t>1- </a:t>
            </a:r>
            <a:r>
              <a:rPr lang="fa-IR" sz="2800" dirty="0" err="1"/>
              <a:t>جلیقه</a:t>
            </a:r>
            <a:r>
              <a:rPr lang="fa-IR" sz="2800" dirty="0"/>
              <a:t> زرد رنگ احتیاط مطابق با استاندارد </a:t>
            </a:r>
            <a:r>
              <a:rPr lang="en-US" sz="2800" dirty="0"/>
              <a:t>EN471</a:t>
            </a:r>
            <a:endParaRPr lang="fa-IR" sz="2800" dirty="0"/>
          </a:p>
          <a:p>
            <a:pPr algn="just"/>
            <a:r>
              <a:rPr lang="fa-IR" sz="2800" dirty="0"/>
              <a:t>2-</a:t>
            </a:r>
            <a:r>
              <a:rPr lang="en-US" sz="2800" dirty="0"/>
              <a:t> </a:t>
            </a:r>
            <a:r>
              <a:rPr lang="fa-IR" sz="2800" dirty="0"/>
              <a:t>عینک حفاظتی مناسب جهت حفاظت از چشم در مقابل حرارت و خطرات ناشی از واکنشهای شیمیایی مواد خطرناک.</a:t>
            </a:r>
          </a:p>
          <a:p>
            <a:pPr algn="just"/>
            <a:r>
              <a:rPr lang="fa-IR" sz="2800" dirty="0"/>
              <a:t>3- ماسک مناسب برای تصفیه بخارها و گازهای ناشی از محمولات سمی.</a:t>
            </a:r>
          </a:p>
          <a:p>
            <a:pPr algn="just"/>
            <a:r>
              <a:rPr lang="fa-IR" sz="2800" dirty="0"/>
              <a:t>4- دستکش لاستیکی مناسب و مقاوم در برابر مواد شیمیایی.</a:t>
            </a:r>
          </a:p>
          <a:p>
            <a:pPr algn="just"/>
            <a:r>
              <a:rPr lang="fa-IR" sz="2800" dirty="0"/>
              <a:t>5- چکمه لاستیکی مقاوم در برابر مواد شیمیایی.</a:t>
            </a:r>
          </a:p>
          <a:p>
            <a:pPr algn="just"/>
            <a:r>
              <a:rPr lang="fa-IR" sz="2800" dirty="0"/>
              <a:t>6- تن پوشی سراسری از جنس مواد </a:t>
            </a:r>
            <a:r>
              <a:rPr lang="fa-IR" sz="2800" dirty="0" err="1"/>
              <a:t>ضدآب</a:t>
            </a:r>
            <a:r>
              <a:rPr lang="fa-IR" sz="2800" dirty="0"/>
              <a:t> (</a:t>
            </a:r>
            <a:r>
              <a:rPr lang="en-US" sz="2800" dirty="0"/>
              <a:t>WATER PROOF) </a:t>
            </a:r>
            <a:r>
              <a:rPr lang="fa-IR" sz="2800" dirty="0"/>
              <a:t>و مقاوم در برابر مواد شیمیایی.</a:t>
            </a:r>
          </a:p>
          <a:p>
            <a:pPr algn="just"/>
            <a:r>
              <a:rPr lang="fa-IR" sz="2800" dirty="0"/>
              <a:t>7- چراغ قوه دستی</a:t>
            </a:r>
          </a:p>
          <a:p>
            <a:pPr algn="just"/>
            <a:r>
              <a:rPr lang="fa-IR" sz="2800" dirty="0"/>
              <a:t>8- بطری حاوی مایع شستشوی چشم.</a:t>
            </a:r>
          </a:p>
          <a:p>
            <a:pPr algn="just"/>
            <a:r>
              <a:rPr lang="fa-IR" sz="2800" dirty="0"/>
              <a:t>9- بطری حاوی آب</a:t>
            </a:r>
            <a:endParaRPr lang="en-US" sz="2800" dirty="0"/>
          </a:p>
        </p:txBody>
      </p:sp>
      <p:sp>
        <p:nvSpPr>
          <p:cNvPr id="5" name="Slide Number Placeholder 4">
            <a:extLst>
              <a:ext uri="{FF2B5EF4-FFF2-40B4-BE49-F238E27FC236}">
                <a16:creationId xmlns:a16="http://schemas.microsoft.com/office/drawing/2014/main" xmlns="" id="{FD58076D-97CE-4698-9D0C-2934E72920F4}"/>
              </a:ext>
            </a:extLst>
          </p:cNvPr>
          <p:cNvSpPr>
            <a:spLocks noGrp="1"/>
          </p:cNvSpPr>
          <p:nvPr>
            <p:ph type="sldNum" sz="quarter" idx="12"/>
          </p:nvPr>
        </p:nvSpPr>
        <p:spPr/>
        <p:txBody>
          <a:bodyPr/>
          <a:lstStyle/>
          <a:p>
            <a:fld id="{48F63A3B-78C7-47BE-AE5E-E10140E04643}" type="slidenum">
              <a:rPr lang="en-US" smtClean="0"/>
              <a:t>63</a:t>
            </a:fld>
            <a:endParaRPr lang="en-US" dirty="0"/>
          </a:p>
        </p:txBody>
      </p:sp>
    </p:spTree>
    <p:extLst>
      <p:ext uri="{BB962C8B-B14F-4D97-AF65-F5344CB8AC3E}">
        <p14:creationId xmlns:p14="http://schemas.microsoft.com/office/powerpoint/2010/main" val="5978170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315BA0-3EA3-4EDB-8545-03BD8EF36CA8}"/>
              </a:ext>
            </a:extLst>
          </p:cNvPr>
          <p:cNvSpPr>
            <a:spLocks noGrp="1"/>
          </p:cNvSpPr>
          <p:nvPr>
            <p:ph type="title"/>
          </p:nvPr>
        </p:nvSpPr>
        <p:spPr>
          <a:xfrm>
            <a:off x="4443852" y="1086987"/>
            <a:ext cx="6766560" cy="768096"/>
          </a:xfrm>
        </p:spPr>
        <p:txBody>
          <a:bodyPr/>
          <a:lstStyle/>
          <a:p>
            <a:pPr algn="r" rtl="1"/>
            <a:r>
              <a:rPr lang="fa-IR" dirty="0"/>
              <a:t>‌ماده 44</a:t>
            </a:r>
            <a:endParaRPr lang="en-US" dirty="0"/>
          </a:p>
        </p:txBody>
      </p:sp>
      <p:sp>
        <p:nvSpPr>
          <p:cNvPr id="3" name="Content Placeholder 2">
            <a:extLst>
              <a:ext uri="{FF2B5EF4-FFF2-40B4-BE49-F238E27FC236}">
                <a16:creationId xmlns:a16="http://schemas.microsoft.com/office/drawing/2014/main" xmlns="" id="{2B96E56D-F87B-4296-8B2B-59928E926A90}"/>
              </a:ext>
            </a:extLst>
          </p:cNvPr>
          <p:cNvSpPr>
            <a:spLocks noGrp="1"/>
          </p:cNvSpPr>
          <p:nvPr>
            <p:ph idx="1"/>
          </p:nvPr>
        </p:nvSpPr>
        <p:spPr>
          <a:xfrm>
            <a:off x="3405809" y="2215587"/>
            <a:ext cx="7911549" cy="2700528"/>
          </a:xfrm>
        </p:spPr>
        <p:txBody>
          <a:bodyPr/>
          <a:lstStyle/>
          <a:p>
            <a:pPr algn="just"/>
            <a:r>
              <a:rPr lang="fa-IR" sz="3200" dirty="0"/>
              <a:t>به منظور کنترل و ارزیابی میزان تخلفات رانندگی رانندگان و شرکتهای حمل و نقل از مفاد این </a:t>
            </a:r>
            <a:r>
              <a:rPr lang="fa-IR" sz="3200" dirty="0" err="1"/>
              <a:t>آیین‌نامه</a:t>
            </a:r>
            <a:r>
              <a:rPr lang="fa-IR" sz="3200" dirty="0"/>
              <a:t> دستورالعمل </a:t>
            </a:r>
            <a:r>
              <a:rPr lang="fa-IR" sz="3200" dirty="0" err="1"/>
              <a:t>امتیازبندی</a:t>
            </a:r>
            <a:r>
              <a:rPr lang="fa-IR" sz="3200" dirty="0"/>
              <a:t> تخلفات </a:t>
            </a:r>
            <a:r>
              <a:rPr lang="fa-IR" sz="3200" dirty="0" err="1"/>
              <a:t>و‌نحوه</a:t>
            </a:r>
            <a:r>
              <a:rPr lang="fa-IR" sz="3200" dirty="0"/>
              <a:t> برخورد با رانندگان و شرکتها توسط سازمان حمل و نقل و </a:t>
            </a:r>
            <a:r>
              <a:rPr lang="fa-IR" sz="3200" dirty="0" err="1"/>
              <a:t>پایانه‌های</a:t>
            </a:r>
            <a:r>
              <a:rPr lang="fa-IR" sz="3200" dirty="0"/>
              <a:t> کشور و معاونت راهنمایی و رانندگی و امور حمل و نقل </a:t>
            </a:r>
            <a:r>
              <a:rPr lang="fa-IR" sz="3200" dirty="0" err="1"/>
              <a:t>ناجا</a:t>
            </a:r>
            <a:r>
              <a:rPr lang="fa-IR" sz="3200" dirty="0"/>
              <a:t> تهیه و به </a:t>
            </a:r>
            <a:r>
              <a:rPr lang="fa-IR" sz="3200" dirty="0" err="1"/>
              <a:t>مرحله‌اجرا</a:t>
            </a:r>
            <a:r>
              <a:rPr lang="fa-IR" sz="3200" dirty="0"/>
              <a:t> گذارده خواهد شد.</a:t>
            </a:r>
            <a:endParaRPr lang="en-US" sz="3200" dirty="0"/>
          </a:p>
        </p:txBody>
      </p:sp>
      <p:sp>
        <p:nvSpPr>
          <p:cNvPr id="5" name="Slide Number Placeholder 4">
            <a:extLst>
              <a:ext uri="{FF2B5EF4-FFF2-40B4-BE49-F238E27FC236}">
                <a16:creationId xmlns:a16="http://schemas.microsoft.com/office/drawing/2014/main" xmlns="" id="{FEB6F959-4F95-4688-A83F-7FF6B691D168}"/>
              </a:ext>
            </a:extLst>
          </p:cNvPr>
          <p:cNvSpPr>
            <a:spLocks noGrp="1"/>
          </p:cNvSpPr>
          <p:nvPr>
            <p:ph type="sldNum" sz="quarter" idx="12"/>
          </p:nvPr>
        </p:nvSpPr>
        <p:spPr/>
        <p:txBody>
          <a:bodyPr/>
          <a:lstStyle/>
          <a:p>
            <a:fld id="{48F63A3B-78C7-47BE-AE5E-E10140E04643}" type="slidenum">
              <a:rPr lang="en-US" smtClean="0"/>
              <a:t>64</a:t>
            </a:fld>
            <a:endParaRPr lang="en-US" dirty="0"/>
          </a:p>
        </p:txBody>
      </p:sp>
    </p:spTree>
    <p:extLst>
      <p:ext uri="{BB962C8B-B14F-4D97-AF65-F5344CB8AC3E}">
        <p14:creationId xmlns:p14="http://schemas.microsoft.com/office/powerpoint/2010/main" val="31559766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94DB71EA-5F32-4A4D-84EF-C7F3E29F1616}"/>
              </a:ext>
            </a:extLst>
          </p:cNvPr>
          <p:cNvSpPr>
            <a:spLocks noGrp="1"/>
          </p:cNvSpPr>
          <p:nvPr>
            <p:ph type="sldNum" sz="quarter" idx="12"/>
          </p:nvPr>
        </p:nvSpPr>
        <p:spPr/>
        <p:txBody>
          <a:bodyPr/>
          <a:lstStyle/>
          <a:p>
            <a:fld id="{48F63A3B-78C7-47BE-AE5E-E10140E04643}" type="slidenum">
              <a:rPr lang="en-US" smtClean="0"/>
              <a:t>65</a:t>
            </a:fld>
            <a:endParaRPr lang="en-US" dirty="0"/>
          </a:p>
        </p:txBody>
      </p:sp>
      <p:sp>
        <p:nvSpPr>
          <p:cNvPr id="7" name="Title 1">
            <a:extLst>
              <a:ext uri="{FF2B5EF4-FFF2-40B4-BE49-F238E27FC236}">
                <a16:creationId xmlns:a16="http://schemas.microsoft.com/office/drawing/2014/main" xmlns="" id="{80475BF3-CBA4-42D2-A1E8-DCC571605B3E}"/>
              </a:ext>
            </a:extLst>
          </p:cNvPr>
          <p:cNvSpPr>
            <a:spLocks noGrp="1"/>
          </p:cNvSpPr>
          <p:nvPr>
            <p:ph type="title"/>
          </p:nvPr>
        </p:nvSpPr>
        <p:spPr>
          <a:xfrm>
            <a:off x="4224528" y="934720"/>
            <a:ext cx="6766560" cy="642289"/>
          </a:xfrm>
          <a:solidFill>
            <a:srgbClr val="FFC000"/>
          </a:solidFill>
        </p:spPr>
        <p:txBody>
          <a:bodyPr/>
          <a:lstStyle/>
          <a:p>
            <a:pPr algn="r" rtl="1"/>
            <a:r>
              <a:rPr lang="fa-IR" dirty="0"/>
              <a:t>‌ماده 45</a:t>
            </a:r>
            <a:endParaRPr lang="en-US" dirty="0"/>
          </a:p>
        </p:txBody>
      </p:sp>
      <p:sp>
        <p:nvSpPr>
          <p:cNvPr id="8" name="Content Placeholder 2">
            <a:extLst>
              <a:ext uri="{FF2B5EF4-FFF2-40B4-BE49-F238E27FC236}">
                <a16:creationId xmlns:a16="http://schemas.microsoft.com/office/drawing/2014/main" xmlns="" id="{81F450AA-3B11-4EA7-95FD-341ABE5AC0BA}"/>
              </a:ext>
            </a:extLst>
          </p:cNvPr>
          <p:cNvSpPr txBox="1">
            <a:spLocks/>
          </p:cNvSpPr>
          <p:nvPr/>
        </p:nvSpPr>
        <p:spPr>
          <a:xfrm>
            <a:off x="2902226" y="2467378"/>
            <a:ext cx="8534400" cy="2700528"/>
          </a:xfrm>
          <a:prstGeom prst="rect">
            <a:avLst/>
          </a:prstGeom>
        </p:spPr>
        <p:txBody>
          <a:bodyPr/>
          <a:lst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fa-IR" sz="3200" dirty="0">
                <a:solidFill>
                  <a:schemeClr val="tx1"/>
                </a:solidFill>
                <a:cs typeface="2  Titr" panose="00000700000000000000" pitchFamily="2" charset="-78"/>
              </a:rPr>
              <a:t>استفاده از </a:t>
            </a:r>
            <a:r>
              <a:rPr lang="fa-IR" sz="3200" dirty="0" err="1">
                <a:solidFill>
                  <a:schemeClr val="tx1"/>
                </a:solidFill>
                <a:cs typeface="2  Titr" panose="00000700000000000000" pitchFamily="2" charset="-78"/>
              </a:rPr>
              <a:t>راننده‌ای</a:t>
            </a:r>
            <a:r>
              <a:rPr lang="fa-IR" sz="3200" dirty="0">
                <a:solidFill>
                  <a:schemeClr val="tx1"/>
                </a:solidFill>
                <a:cs typeface="2  Titr" panose="00000700000000000000" pitchFamily="2" charset="-78"/>
              </a:rPr>
              <a:t> که حائز کلیه شرایط راننده اصلی باشد، همراه وسیله نقلیه حامل مواد خطرناک اجباری است. </a:t>
            </a:r>
            <a:endParaRPr lang="en-US" dirty="0">
              <a:solidFill>
                <a:schemeClr val="tx1"/>
              </a:solidFill>
            </a:endParaRPr>
          </a:p>
        </p:txBody>
      </p:sp>
    </p:spTree>
    <p:extLst>
      <p:ext uri="{BB962C8B-B14F-4D97-AF65-F5344CB8AC3E}">
        <p14:creationId xmlns:p14="http://schemas.microsoft.com/office/powerpoint/2010/main" val="2539520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E15E7C-EA7D-46EB-B3DE-CC4F537EFEF2}"/>
              </a:ext>
            </a:extLst>
          </p:cNvPr>
          <p:cNvSpPr>
            <a:spLocks noGrp="1"/>
          </p:cNvSpPr>
          <p:nvPr>
            <p:ph type="title"/>
          </p:nvPr>
        </p:nvSpPr>
        <p:spPr>
          <a:xfrm>
            <a:off x="4224528" y="932202"/>
            <a:ext cx="6766560" cy="768096"/>
          </a:xfrm>
        </p:spPr>
        <p:txBody>
          <a:bodyPr/>
          <a:lstStyle/>
          <a:p>
            <a:pPr algn="r" rtl="1"/>
            <a:r>
              <a:rPr lang="fa-IR" dirty="0"/>
              <a:t>‌ماده 46</a:t>
            </a:r>
            <a:endParaRPr lang="en-US" dirty="0"/>
          </a:p>
        </p:txBody>
      </p:sp>
      <p:sp>
        <p:nvSpPr>
          <p:cNvPr id="3" name="Content Placeholder 2">
            <a:extLst>
              <a:ext uri="{FF2B5EF4-FFF2-40B4-BE49-F238E27FC236}">
                <a16:creationId xmlns:a16="http://schemas.microsoft.com/office/drawing/2014/main" xmlns="" id="{9F2557D3-69BA-4711-9F00-B1AE1A8E3BEA}"/>
              </a:ext>
            </a:extLst>
          </p:cNvPr>
          <p:cNvSpPr>
            <a:spLocks noGrp="1"/>
          </p:cNvSpPr>
          <p:nvPr>
            <p:ph idx="1"/>
          </p:nvPr>
        </p:nvSpPr>
        <p:spPr>
          <a:xfrm>
            <a:off x="3750365" y="2215587"/>
            <a:ext cx="7688779" cy="2700528"/>
          </a:xfrm>
        </p:spPr>
        <p:txBody>
          <a:bodyPr/>
          <a:lstStyle/>
          <a:p>
            <a:pPr algn="just" rtl="1"/>
            <a:r>
              <a:rPr lang="fa-IR" sz="3200" dirty="0"/>
              <a:t>رعایت کنوانسیون بازل و مصوبات مرتبط با آن در حمل و نقل </a:t>
            </a:r>
            <a:r>
              <a:rPr lang="fa-IR" sz="3200" dirty="0" err="1"/>
              <a:t>جاده‌ای</a:t>
            </a:r>
            <a:r>
              <a:rPr lang="fa-IR" sz="3200" dirty="0"/>
              <a:t> لازم </a:t>
            </a:r>
            <a:r>
              <a:rPr lang="fa-IR" sz="3200" dirty="0" err="1"/>
              <a:t>الاجرا</a:t>
            </a:r>
            <a:r>
              <a:rPr lang="fa-IR" sz="3200" dirty="0"/>
              <a:t> است. </a:t>
            </a:r>
          </a:p>
          <a:p>
            <a:pPr algn="just" rtl="1"/>
            <a:endParaRPr lang="fa-IR" sz="3200" dirty="0"/>
          </a:p>
          <a:p>
            <a:pPr algn="just" rtl="1"/>
            <a:endParaRPr lang="fa-IR" sz="3200" dirty="0"/>
          </a:p>
          <a:p>
            <a:pPr algn="ctr" rtl="1"/>
            <a:r>
              <a:rPr lang="fa-IR" sz="3200" dirty="0">
                <a:solidFill>
                  <a:srgbClr val="FF0000"/>
                </a:solidFill>
              </a:rPr>
              <a:t>‌معاون اول رییس جمهور - محمدرضا عارف</a:t>
            </a:r>
            <a:endParaRPr lang="en-US" sz="3200" dirty="0">
              <a:solidFill>
                <a:srgbClr val="FF0000"/>
              </a:solidFill>
            </a:endParaRPr>
          </a:p>
        </p:txBody>
      </p:sp>
      <p:sp>
        <p:nvSpPr>
          <p:cNvPr id="5" name="Slide Number Placeholder 4">
            <a:extLst>
              <a:ext uri="{FF2B5EF4-FFF2-40B4-BE49-F238E27FC236}">
                <a16:creationId xmlns:a16="http://schemas.microsoft.com/office/drawing/2014/main" xmlns="" id="{13A3C09C-AD99-46B8-9EF2-61B56449549E}"/>
              </a:ext>
            </a:extLst>
          </p:cNvPr>
          <p:cNvSpPr>
            <a:spLocks noGrp="1"/>
          </p:cNvSpPr>
          <p:nvPr>
            <p:ph type="sldNum" sz="quarter" idx="12"/>
          </p:nvPr>
        </p:nvSpPr>
        <p:spPr/>
        <p:txBody>
          <a:bodyPr/>
          <a:lstStyle/>
          <a:p>
            <a:fld id="{48F63A3B-78C7-47BE-AE5E-E10140E04643}" type="slidenum">
              <a:rPr lang="en-US" smtClean="0"/>
              <a:t>66</a:t>
            </a:fld>
            <a:endParaRPr lang="en-US" dirty="0"/>
          </a:p>
        </p:txBody>
      </p:sp>
    </p:spTree>
    <p:extLst>
      <p:ext uri="{BB962C8B-B14F-4D97-AF65-F5344CB8AC3E}">
        <p14:creationId xmlns:p14="http://schemas.microsoft.com/office/powerpoint/2010/main" val="23879975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EC6D84-835D-4D06-A50E-D275A8BC8A29}"/>
              </a:ext>
            </a:extLst>
          </p:cNvPr>
          <p:cNvSpPr>
            <a:spLocks noGrp="1"/>
          </p:cNvSpPr>
          <p:nvPr>
            <p:ph type="title"/>
          </p:nvPr>
        </p:nvSpPr>
        <p:spPr>
          <a:xfrm>
            <a:off x="2938007" y="1146577"/>
            <a:ext cx="6766560" cy="768096"/>
          </a:xfrm>
          <a:solidFill>
            <a:schemeClr val="accent1"/>
          </a:solidFill>
        </p:spPr>
        <p:txBody>
          <a:bodyPr/>
          <a:lstStyle/>
          <a:p>
            <a:pPr algn="r" rtl="1"/>
            <a:r>
              <a:rPr lang="fa-IR" dirty="0"/>
              <a:t>عدد ثبت </a:t>
            </a:r>
            <a:r>
              <a:rPr lang="en-US" dirty="0"/>
              <a:t>CAS </a:t>
            </a:r>
            <a:br>
              <a:rPr lang="en-US" dirty="0"/>
            </a:br>
            <a:endParaRPr lang="en-US" dirty="0"/>
          </a:p>
        </p:txBody>
      </p:sp>
      <p:sp>
        <p:nvSpPr>
          <p:cNvPr id="3" name="Content Placeholder 2">
            <a:extLst>
              <a:ext uri="{FF2B5EF4-FFF2-40B4-BE49-F238E27FC236}">
                <a16:creationId xmlns:a16="http://schemas.microsoft.com/office/drawing/2014/main" xmlns="" id="{D3DD514C-13CB-441D-834E-D668B5ABE253}"/>
              </a:ext>
            </a:extLst>
          </p:cNvPr>
          <p:cNvSpPr>
            <a:spLocks noGrp="1"/>
          </p:cNvSpPr>
          <p:nvPr>
            <p:ph idx="1"/>
          </p:nvPr>
        </p:nvSpPr>
        <p:spPr>
          <a:xfrm>
            <a:off x="940904" y="2329730"/>
            <a:ext cx="7765774" cy="3430590"/>
          </a:xfrm>
        </p:spPr>
        <p:txBody>
          <a:bodyPr/>
          <a:lstStyle/>
          <a:p>
            <a:pPr algn="just" rtl="1"/>
            <a:r>
              <a:rPr lang="en-US" dirty="0">
                <a:effectLst/>
              </a:rPr>
              <a:t> </a:t>
            </a:r>
            <a:r>
              <a:rPr lang="fa-IR" sz="2400" dirty="0">
                <a:solidFill>
                  <a:schemeClr val="tx1"/>
                </a:solidFill>
                <a:cs typeface="2  Titr" panose="00000700000000000000" pitchFamily="2" charset="-78"/>
              </a:rPr>
              <a:t>عدد</a:t>
            </a:r>
            <a:r>
              <a:rPr lang="fa-IR" sz="2400" dirty="0">
                <a:solidFill>
                  <a:schemeClr val="tx1"/>
                </a:solidFill>
                <a:effectLst/>
                <a:cs typeface="2  Titr" panose="00000700000000000000" pitchFamily="2" charset="-78"/>
              </a:rPr>
              <a:t> ثبت </a:t>
            </a:r>
            <a:r>
              <a:rPr lang="en-US" sz="2400" dirty="0">
                <a:solidFill>
                  <a:schemeClr val="tx1"/>
                </a:solidFill>
                <a:effectLst/>
                <a:cs typeface="2  Titr" panose="00000700000000000000" pitchFamily="2" charset="-78"/>
              </a:rPr>
              <a:t>CAS </a:t>
            </a:r>
            <a:r>
              <a:rPr lang="fa-IR" sz="2400" dirty="0">
                <a:solidFill>
                  <a:schemeClr val="tx1"/>
                </a:solidFill>
                <a:effectLst/>
                <a:cs typeface="2  Titr" panose="00000700000000000000" pitchFamily="2" charset="-78"/>
              </a:rPr>
              <a:t>یا </a:t>
            </a:r>
            <a:r>
              <a:rPr lang="en-US" sz="2400" dirty="0">
                <a:solidFill>
                  <a:schemeClr val="tx1"/>
                </a:solidFill>
                <a:effectLst/>
                <a:cs typeface="2  Titr" panose="00000700000000000000" pitchFamily="2" charset="-78"/>
              </a:rPr>
              <a:t>Number Registry CAS </a:t>
            </a:r>
            <a:r>
              <a:rPr lang="fa-IR" sz="2400" dirty="0">
                <a:solidFill>
                  <a:schemeClr val="tx1"/>
                </a:solidFill>
                <a:effectLst/>
                <a:cs typeface="2  Titr" panose="00000700000000000000" pitchFamily="2" charset="-78"/>
              </a:rPr>
              <a:t>یک سیستم </a:t>
            </a:r>
            <a:r>
              <a:rPr lang="fa-IR" sz="2400" dirty="0" err="1">
                <a:solidFill>
                  <a:schemeClr val="tx1"/>
                </a:solidFill>
                <a:effectLst/>
                <a:cs typeface="2  Titr" panose="00000700000000000000" pitchFamily="2" charset="-78"/>
              </a:rPr>
              <a:t>كدگذاری</a:t>
            </a:r>
            <a:r>
              <a:rPr lang="fa-IR" sz="2400" dirty="0">
                <a:solidFill>
                  <a:schemeClr val="tx1"/>
                </a:solidFill>
                <a:effectLst/>
                <a:cs typeface="2  Titr" panose="00000700000000000000" pitchFamily="2" charset="-78"/>
              </a:rPr>
              <a:t> عددی با فرمت </a:t>
            </a:r>
            <a:r>
              <a:rPr lang="en-US" sz="2400" dirty="0">
                <a:solidFill>
                  <a:schemeClr val="tx1"/>
                </a:solidFill>
                <a:effectLst/>
                <a:cs typeface="2  Titr" panose="00000700000000000000" pitchFamily="2" charset="-78"/>
              </a:rPr>
              <a:t>xxx-xx-x </a:t>
            </a:r>
            <a:r>
              <a:rPr lang="fa-IR" sz="2400" dirty="0">
                <a:solidFill>
                  <a:schemeClr val="tx1"/>
                </a:solidFill>
                <a:effectLst/>
                <a:cs typeface="2  Titr" panose="00000700000000000000" pitchFamily="2" charset="-78"/>
              </a:rPr>
              <a:t>است </a:t>
            </a:r>
            <a:r>
              <a:rPr lang="fa-IR" sz="2400" dirty="0" err="1">
                <a:solidFill>
                  <a:schemeClr val="tx1"/>
                </a:solidFill>
                <a:effectLst/>
                <a:cs typeface="2  Titr" panose="00000700000000000000" pitchFamily="2" charset="-78"/>
              </a:rPr>
              <a:t>كه</a:t>
            </a:r>
            <a:r>
              <a:rPr lang="fa-IR" sz="2400" dirty="0">
                <a:solidFill>
                  <a:schemeClr val="tx1"/>
                </a:solidFill>
                <a:effectLst/>
                <a:cs typeface="2  Titr" panose="00000700000000000000" pitchFamily="2" charset="-78"/>
              </a:rPr>
              <a:t> برای شناسایی عناصر و </a:t>
            </a:r>
            <a:r>
              <a:rPr lang="fa-IR" sz="2400" dirty="0" err="1">
                <a:solidFill>
                  <a:schemeClr val="tx1"/>
                </a:solidFill>
                <a:effectLst/>
                <a:cs typeface="2  Titr" panose="00000700000000000000" pitchFamily="2" charset="-78"/>
              </a:rPr>
              <a:t>تركیبات</a:t>
            </a:r>
            <a:r>
              <a:rPr lang="fa-IR" sz="2400" dirty="0">
                <a:solidFill>
                  <a:schemeClr val="tx1"/>
                </a:solidFill>
                <a:effectLst/>
                <a:cs typeface="2  Titr" panose="00000700000000000000" pitchFamily="2" charset="-78"/>
              </a:rPr>
              <a:t> شیمیایی مختلف وضع شده است (مانند </a:t>
            </a:r>
            <a:r>
              <a:rPr lang="fa-IR" sz="2400" dirty="0" err="1">
                <a:solidFill>
                  <a:schemeClr val="tx1"/>
                </a:solidFill>
                <a:effectLst/>
                <a:cs typeface="2  Titr" panose="00000700000000000000" pitchFamily="2" charset="-78"/>
              </a:rPr>
              <a:t>بنزن</a:t>
            </a:r>
            <a:r>
              <a:rPr lang="fa-IR" sz="2400" dirty="0">
                <a:solidFill>
                  <a:schemeClr val="tx1"/>
                </a:solidFill>
                <a:effectLst/>
                <a:cs typeface="2  Titr" panose="00000700000000000000" pitchFamily="2" charset="-78"/>
              </a:rPr>
              <a:t> با 2-43-71. </a:t>
            </a:r>
            <a:r>
              <a:rPr lang="en-US" sz="2400" b="0" i="0" dirty="0">
                <a:solidFill>
                  <a:schemeClr val="tx1"/>
                </a:solidFill>
                <a:effectLst/>
                <a:latin typeface="tahoma" panose="020B0604030504040204" pitchFamily="34" charset="0"/>
                <a:cs typeface="2  Titr" panose="00000700000000000000" pitchFamily="2" charset="-78"/>
              </a:rPr>
              <a:t>CAS N</a:t>
            </a:r>
            <a:r>
              <a:rPr lang="en-US" sz="2400" dirty="0">
                <a:solidFill>
                  <a:schemeClr val="tx1"/>
                </a:solidFill>
                <a:effectLst/>
                <a:cs typeface="2  Titr" panose="00000700000000000000" pitchFamily="2" charset="-78"/>
              </a:rPr>
              <a:t>o) </a:t>
            </a:r>
            <a:r>
              <a:rPr lang="fa-IR" sz="2400" dirty="0">
                <a:solidFill>
                  <a:schemeClr val="tx1"/>
                </a:solidFill>
                <a:effectLst/>
                <a:cs typeface="2  Titr" panose="00000700000000000000" pitchFamily="2" charset="-78"/>
              </a:rPr>
              <a:t>این سیستم توسط سرویس خلاصه شیمیایی (</a:t>
            </a:r>
            <a:r>
              <a:rPr lang="en-US" sz="2400" dirty="0">
                <a:solidFill>
                  <a:schemeClr val="tx1"/>
                </a:solidFill>
                <a:effectLst/>
                <a:cs typeface="2  Titr" panose="00000700000000000000" pitchFamily="2" charset="-78"/>
              </a:rPr>
              <a:t>Service Abstracts Chemical) </a:t>
            </a:r>
            <a:r>
              <a:rPr lang="fa-IR" sz="2400" dirty="0" err="1">
                <a:solidFill>
                  <a:schemeClr val="tx1"/>
                </a:solidFill>
                <a:effectLst/>
                <a:cs typeface="2  Titr" panose="00000700000000000000" pitchFamily="2" charset="-78"/>
              </a:rPr>
              <a:t>كه</a:t>
            </a:r>
            <a:r>
              <a:rPr lang="fa-IR" sz="2400" dirty="0">
                <a:solidFill>
                  <a:schemeClr val="tx1"/>
                </a:solidFill>
                <a:effectLst/>
                <a:cs typeface="2  Titr" panose="00000700000000000000" pitchFamily="2" charset="-78"/>
              </a:rPr>
              <a:t> در واقع شاخه ای از انجمن شیمی </a:t>
            </a:r>
            <a:r>
              <a:rPr lang="fa-IR" sz="2400" dirty="0" err="1">
                <a:solidFill>
                  <a:schemeClr val="tx1"/>
                </a:solidFill>
                <a:effectLst/>
                <a:cs typeface="2  Titr" panose="00000700000000000000" pitchFamily="2" charset="-78"/>
              </a:rPr>
              <a:t>امریكا</a:t>
            </a:r>
            <a:r>
              <a:rPr lang="fa-IR" sz="2400" dirty="0">
                <a:solidFill>
                  <a:schemeClr val="tx1"/>
                </a:solidFill>
                <a:effectLst/>
                <a:cs typeface="2  Titr" panose="00000700000000000000" pitchFamily="2" charset="-78"/>
              </a:rPr>
              <a:t> می باشد فراهم شده است. از آنجا </a:t>
            </a:r>
            <a:r>
              <a:rPr lang="fa-IR" sz="2400" dirty="0" err="1">
                <a:solidFill>
                  <a:schemeClr val="tx1"/>
                </a:solidFill>
                <a:effectLst/>
                <a:cs typeface="2  Titr" panose="00000700000000000000" pitchFamily="2" charset="-78"/>
              </a:rPr>
              <a:t>كه</a:t>
            </a:r>
            <a:r>
              <a:rPr lang="fa-IR" sz="2400" dirty="0">
                <a:solidFill>
                  <a:schemeClr val="tx1"/>
                </a:solidFill>
                <a:effectLst/>
                <a:cs typeface="2  Titr" panose="00000700000000000000" pitchFamily="2" charset="-78"/>
              </a:rPr>
              <a:t> یک ماده </a:t>
            </a:r>
            <a:r>
              <a:rPr lang="fa-IR" sz="2400" dirty="0" err="1">
                <a:solidFill>
                  <a:schemeClr val="tx1"/>
                </a:solidFill>
                <a:effectLst/>
                <a:cs typeface="2  Titr" panose="00000700000000000000" pitchFamily="2" charset="-78"/>
              </a:rPr>
              <a:t>ممكن</a:t>
            </a:r>
            <a:r>
              <a:rPr lang="fa-IR" sz="2400" dirty="0">
                <a:solidFill>
                  <a:schemeClr val="tx1"/>
                </a:solidFill>
                <a:effectLst/>
                <a:cs typeface="2  Titr" panose="00000700000000000000" pitchFamily="2" charset="-78"/>
              </a:rPr>
              <a:t> است دارای اسامی مترادف و متفاوتی باشد هدف از این سیستم آسان نمودن شناسایی و جستجوی اطلاعاتی مواد می باشد </a:t>
            </a:r>
            <a:r>
              <a:rPr lang="fa-IR" sz="2400" dirty="0" err="1">
                <a:solidFill>
                  <a:schemeClr val="tx1"/>
                </a:solidFill>
                <a:effectLst/>
                <a:cs typeface="2  Titr" panose="00000700000000000000" pitchFamily="2" charset="-78"/>
              </a:rPr>
              <a:t>بطوریكه</a:t>
            </a:r>
            <a:r>
              <a:rPr lang="fa-IR" sz="2400" dirty="0">
                <a:solidFill>
                  <a:schemeClr val="tx1"/>
                </a:solidFill>
                <a:effectLst/>
                <a:cs typeface="2  Titr" panose="00000700000000000000" pitchFamily="2" charset="-78"/>
              </a:rPr>
              <a:t> </a:t>
            </a:r>
            <a:r>
              <a:rPr lang="fa-IR" sz="2400" dirty="0" err="1">
                <a:solidFill>
                  <a:schemeClr val="tx1"/>
                </a:solidFill>
                <a:effectLst/>
                <a:cs typeface="2  Titr" panose="00000700000000000000" pitchFamily="2" charset="-78"/>
              </a:rPr>
              <a:t>اكثر</a:t>
            </a:r>
            <a:r>
              <a:rPr lang="fa-IR" sz="2400" dirty="0">
                <a:solidFill>
                  <a:schemeClr val="tx1"/>
                </a:solidFill>
                <a:effectLst/>
                <a:cs typeface="2  Titr" panose="00000700000000000000" pitchFamily="2" charset="-78"/>
              </a:rPr>
              <a:t> سیستم های اطلاعاتی </a:t>
            </a:r>
            <a:r>
              <a:rPr lang="fa-IR" sz="2400" dirty="0" err="1">
                <a:solidFill>
                  <a:schemeClr val="tx1"/>
                </a:solidFill>
                <a:effectLst/>
                <a:cs typeface="2  Titr" panose="00000700000000000000" pitchFamily="2" charset="-78"/>
              </a:rPr>
              <a:t>امكان</a:t>
            </a:r>
            <a:r>
              <a:rPr lang="fa-IR" sz="2400" dirty="0">
                <a:solidFill>
                  <a:schemeClr val="tx1"/>
                </a:solidFill>
                <a:effectLst/>
                <a:cs typeface="2  Titr" panose="00000700000000000000" pitchFamily="2" charset="-78"/>
              </a:rPr>
              <a:t> جستجو از طریق این سیستم ثبت را فراهم می آورند.</a:t>
            </a:r>
          </a:p>
          <a:p>
            <a:pPr algn="r" rtl="1"/>
            <a:endParaRPr lang="en-US" dirty="0"/>
          </a:p>
        </p:txBody>
      </p:sp>
      <p:sp>
        <p:nvSpPr>
          <p:cNvPr id="4" name="Slide Number Placeholder 3">
            <a:extLst>
              <a:ext uri="{FF2B5EF4-FFF2-40B4-BE49-F238E27FC236}">
                <a16:creationId xmlns:a16="http://schemas.microsoft.com/office/drawing/2014/main" xmlns="" id="{97E8071A-B9D1-42F3-9EBA-FDDD475A6D61}"/>
              </a:ext>
            </a:extLst>
          </p:cNvPr>
          <p:cNvSpPr>
            <a:spLocks noGrp="1"/>
          </p:cNvSpPr>
          <p:nvPr>
            <p:ph type="sldNum" sz="quarter" idx="12"/>
          </p:nvPr>
        </p:nvSpPr>
        <p:spPr/>
        <p:txBody>
          <a:bodyPr/>
          <a:lstStyle/>
          <a:p>
            <a:fld id="{48F63A3B-78C7-47BE-AE5E-E10140E04643}" type="slidenum">
              <a:rPr lang="en-US" smtClean="0"/>
              <a:t>67</a:t>
            </a:fld>
            <a:endParaRPr lang="en-US" dirty="0"/>
          </a:p>
        </p:txBody>
      </p:sp>
    </p:spTree>
    <p:extLst>
      <p:ext uri="{BB962C8B-B14F-4D97-AF65-F5344CB8AC3E}">
        <p14:creationId xmlns:p14="http://schemas.microsoft.com/office/powerpoint/2010/main" val="18363851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806E14-BA7A-4751-89D3-12C8BE7914BE}"/>
              </a:ext>
            </a:extLst>
          </p:cNvPr>
          <p:cNvSpPr>
            <a:spLocks noGrp="1"/>
          </p:cNvSpPr>
          <p:nvPr>
            <p:ph type="title"/>
          </p:nvPr>
        </p:nvSpPr>
        <p:spPr>
          <a:xfrm>
            <a:off x="2900238" y="935736"/>
            <a:ext cx="6766560" cy="768096"/>
          </a:xfrm>
        </p:spPr>
        <p:txBody>
          <a:bodyPr/>
          <a:lstStyle/>
          <a:p>
            <a:pPr algn="r" rtl="1"/>
            <a:r>
              <a:rPr lang="fa-IR" dirty="0"/>
              <a:t>عدد ثبت </a:t>
            </a:r>
            <a:r>
              <a:rPr lang="en-US" dirty="0"/>
              <a:t>CAS </a:t>
            </a:r>
            <a:br>
              <a:rPr lang="en-US" dirty="0"/>
            </a:br>
            <a:endParaRPr lang="en-US" dirty="0"/>
          </a:p>
        </p:txBody>
      </p:sp>
      <p:sp>
        <p:nvSpPr>
          <p:cNvPr id="3" name="Content Placeholder 2">
            <a:extLst>
              <a:ext uri="{FF2B5EF4-FFF2-40B4-BE49-F238E27FC236}">
                <a16:creationId xmlns:a16="http://schemas.microsoft.com/office/drawing/2014/main" xmlns="" id="{976AB946-36CA-4730-98C3-263E3B3947A3}"/>
              </a:ext>
            </a:extLst>
          </p:cNvPr>
          <p:cNvSpPr>
            <a:spLocks noGrp="1"/>
          </p:cNvSpPr>
          <p:nvPr>
            <p:ph idx="1"/>
          </p:nvPr>
        </p:nvSpPr>
        <p:spPr>
          <a:xfrm>
            <a:off x="1508759" y="2837688"/>
            <a:ext cx="6766559" cy="2700528"/>
          </a:xfrm>
        </p:spPr>
        <p:txBody>
          <a:bodyPr/>
          <a:lstStyle/>
          <a:p>
            <a:pPr algn="r" rtl="1"/>
            <a:r>
              <a:rPr lang="fa-IR" sz="3200" dirty="0">
                <a:cs typeface="2  Titr" panose="00000700000000000000" pitchFamily="2" charset="-78"/>
              </a:rPr>
              <a:t>تا 23 مه 2013 حدود 71/6 </a:t>
            </a:r>
            <a:r>
              <a:rPr lang="fa-IR" sz="3200" dirty="0" err="1">
                <a:cs typeface="2  Titr" panose="00000700000000000000" pitchFamily="2" charset="-78"/>
              </a:rPr>
              <a:t>میلوین</a:t>
            </a:r>
            <a:r>
              <a:rPr lang="fa-IR" sz="3200" dirty="0">
                <a:cs typeface="2  Titr" panose="00000700000000000000" pitchFamily="2" charset="-78"/>
              </a:rPr>
              <a:t> کد عددی به مواد مختلف ارائه شده است و در حال حاضر روزانه حدود 15000 کد جدید به لیست مذکور اضافه می شود.</a:t>
            </a:r>
            <a:endParaRPr lang="en-US" sz="3200" dirty="0">
              <a:cs typeface="2  Titr" panose="00000700000000000000" pitchFamily="2" charset="-78"/>
            </a:endParaRPr>
          </a:p>
        </p:txBody>
      </p:sp>
      <p:sp>
        <p:nvSpPr>
          <p:cNvPr id="4" name="Slide Number Placeholder 3">
            <a:extLst>
              <a:ext uri="{FF2B5EF4-FFF2-40B4-BE49-F238E27FC236}">
                <a16:creationId xmlns:a16="http://schemas.microsoft.com/office/drawing/2014/main" xmlns="" id="{43DF3C7D-7B0C-4E25-88B5-B2AA5A80C6EE}"/>
              </a:ext>
            </a:extLst>
          </p:cNvPr>
          <p:cNvSpPr>
            <a:spLocks noGrp="1"/>
          </p:cNvSpPr>
          <p:nvPr>
            <p:ph type="sldNum" sz="quarter" idx="12"/>
          </p:nvPr>
        </p:nvSpPr>
        <p:spPr/>
        <p:txBody>
          <a:bodyPr/>
          <a:lstStyle/>
          <a:p>
            <a:fld id="{48F63A3B-78C7-47BE-AE5E-E10140E04643}" type="slidenum">
              <a:rPr lang="en-US" smtClean="0"/>
              <a:t>68</a:t>
            </a:fld>
            <a:endParaRPr lang="en-US" dirty="0"/>
          </a:p>
        </p:txBody>
      </p:sp>
      <p:sp>
        <p:nvSpPr>
          <p:cNvPr id="5" name="Footer Placeholder 4">
            <a:extLst>
              <a:ext uri="{FF2B5EF4-FFF2-40B4-BE49-F238E27FC236}">
                <a16:creationId xmlns:a16="http://schemas.microsoft.com/office/drawing/2014/main" xmlns="" id="{C8B94D28-BF9E-4FAE-AA6E-E4434FA2A747}"/>
              </a:ext>
            </a:extLst>
          </p:cNvPr>
          <p:cNvSpPr>
            <a:spLocks noGrp="1"/>
          </p:cNvSpPr>
          <p:nvPr>
            <p:ph type="ftr" sz="quarter" idx="13"/>
          </p:nvPr>
        </p:nvSpPr>
        <p:spPr/>
        <p:txBody>
          <a:bodyPr/>
          <a:lstStyle/>
          <a:p>
            <a:r>
              <a:rPr lang="en-US"/>
              <a:t>Presentation title</a:t>
            </a:r>
            <a:endParaRPr lang="en-US" dirty="0"/>
          </a:p>
        </p:txBody>
      </p:sp>
    </p:spTree>
    <p:extLst>
      <p:ext uri="{BB962C8B-B14F-4D97-AF65-F5344CB8AC3E}">
        <p14:creationId xmlns:p14="http://schemas.microsoft.com/office/powerpoint/2010/main" val="37256111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3F7D2E-080D-DBDD-73C4-3C38A2B77908}"/>
              </a:ext>
            </a:extLst>
          </p:cNvPr>
          <p:cNvSpPr>
            <a:spLocks noGrp="1"/>
          </p:cNvSpPr>
          <p:nvPr>
            <p:ph type="title"/>
          </p:nvPr>
        </p:nvSpPr>
        <p:spPr>
          <a:xfrm>
            <a:off x="2941719" y="731520"/>
            <a:ext cx="6766560" cy="768096"/>
          </a:xfrm>
          <a:solidFill>
            <a:schemeClr val="accent1"/>
          </a:solidFill>
        </p:spPr>
        <p:txBody>
          <a:bodyPr/>
          <a:lstStyle/>
          <a:p>
            <a:pPr algn="r" rtl="1"/>
            <a:r>
              <a:rPr lang="fa-IR" sz="4400" b="1" dirty="0">
                <a:solidFill>
                  <a:schemeClr val="tx1"/>
                </a:solidFill>
                <a:cs typeface="2  Titr" panose="00000700000000000000" pitchFamily="2" charset="-78"/>
              </a:rPr>
              <a:t>عدد </a:t>
            </a:r>
            <a:r>
              <a:rPr lang="en-US" sz="4400" b="1" dirty="0">
                <a:solidFill>
                  <a:schemeClr val="tx1"/>
                </a:solidFill>
                <a:cs typeface="2  Titr" panose="00000700000000000000" pitchFamily="2" charset="-78"/>
              </a:rPr>
              <a:t>UN </a:t>
            </a:r>
            <a:endParaRPr lang="en-US" sz="4400" dirty="0">
              <a:solidFill>
                <a:schemeClr val="tx1"/>
              </a:solidFill>
              <a:cs typeface="2  Titr" panose="00000700000000000000" pitchFamily="2" charset="-78"/>
            </a:endParaRPr>
          </a:p>
        </p:txBody>
      </p:sp>
      <p:sp>
        <p:nvSpPr>
          <p:cNvPr id="5" name="Slide Number Placeholder 4">
            <a:extLst>
              <a:ext uri="{FF2B5EF4-FFF2-40B4-BE49-F238E27FC236}">
                <a16:creationId xmlns:a16="http://schemas.microsoft.com/office/drawing/2014/main" xmlns="" id="{BF7F20BE-640F-EFAB-3A43-2AA146DB42BF}"/>
              </a:ext>
            </a:extLst>
          </p:cNvPr>
          <p:cNvSpPr>
            <a:spLocks noGrp="1"/>
          </p:cNvSpPr>
          <p:nvPr>
            <p:ph type="sldNum" sz="quarter" idx="12"/>
          </p:nvPr>
        </p:nvSpPr>
        <p:spPr/>
        <p:txBody>
          <a:bodyPr/>
          <a:lstStyle/>
          <a:p>
            <a:fld id="{48F63A3B-78C7-47BE-AE5E-E10140E04643}" type="slidenum">
              <a:rPr lang="en-US" smtClean="0"/>
              <a:pPr/>
              <a:t>69</a:t>
            </a:fld>
            <a:endParaRPr lang="en-US" dirty="0"/>
          </a:p>
        </p:txBody>
      </p:sp>
      <p:sp>
        <p:nvSpPr>
          <p:cNvPr id="3" name="Content Placeholder 2">
            <a:extLst>
              <a:ext uri="{FF2B5EF4-FFF2-40B4-BE49-F238E27FC236}">
                <a16:creationId xmlns:a16="http://schemas.microsoft.com/office/drawing/2014/main" xmlns="" id="{2BE8FDE3-DBA4-6A04-C75D-E56FE92EF368}"/>
              </a:ext>
            </a:extLst>
          </p:cNvPr>
          <p:cNvSpPr>
            <a:spLocks noGrp="1"/>
          </p:cNvSpPr>
          <p:nvPr>
            <p:ph idx="1"/>
          </p:nvPr>
        </p:nvSpPr>
        <p:spPr>
          <a:xfrm>
            <a:off x="728869" y="1669775"/>
            <a:ext cx="7765774" cy="3631095"/>
          </a:xfrm>
        </p:spPr>
        <p:txBody>
          <a:bodyPr/>
          <a:lstStyle/>
          <a:p>
            <a:pPr algn="just" rtl="1"/>
            <a:r>
              <a:rPr lang="fa-IR" sz="1800" b="1" dirty="0">
                <a:solidFill>
                  <a:schemeClr val="tx1"/>
                </a:solidFill>
                <a:cs typeface="2  Titr" panose="00000700000000000000" pitchFamily="2" charset="-78"/>
              </a:rPr>
              <a:t> </a:t>
            </a:r>
            <a:r>
              <a:rPr lang="fa-IR" sz="2400" dirty="0">
                <a:solidFill>
                  <a:schemeClr val="tx1"/>
                </a:solidFill>
                <a:cs typeface="2  Titr" panose="00000700000000000000" pitchFamily="2" charset="-78"/>
              </a:rPr>
              <a:t>عدد </a:t>
            </a:r>
            <a:r>
              <a:rPr lang="en-US" sz="2400" dirty="0">
                <a:solidFill>
                  <a:schemeClr val="tx1"/>
                </a:solidFill>
                <a:cs typeface="2  Titr" panose="00000700000000000000" pitchFamily="2" charset="-78"/>
              </a:rPr>
              <a:t>UN </a:t>
            </a:r>
            <a:r>
              <a:rPr lang="fa-IR" sz="2400" dirty="0">
                <a:solidFill>
                  <a:schemeClr val="tx1"/>
                </a:solidFill>
                <a:cs typeface="2  Titr" panose="00000700000000000000" pitchFamily="2" charset="-78"/>
              </a:rPr>
              <a:t>یا </a:t>
            </a:r>
            <a:r>
              <a:rPr lang="en-US" sz="2400" dirty="0">
                <a:solidFill>
                  <a:schemeClr val="tx1"/>
                </a:solidFill>
                <a:cs typeface="2  Titr" panose="00000700000000000000" pitchFamily="2" charset="-78"/>
              </a:rPr>
              <a:t>Number UN </a:t>
            </a:r>
            <a:r>
              <a:rPr lang="fa-IR" sz="2400" dirty="0">
                <a:solidFill>
                  <a:schemeClr val="tx1"/>
                </a:solidFill>
                <a:cs typeface="2  Titr" panose="00000700000000000000" pitchFamily="2" charset="-78"/>
              </a:rPr>
              <a:t>یک سیستم </a:t>
            </a:r>
            <a:r>
              <a:rPr lang="fa-IR" sz="2400" dirty="0" err="1">
                <a:solidFill>
                  <a:schemeClr val="tx1"/>
                </a:solidFill>
                <a:cs typeface="2  Titr" panose="00000700000000000000" pitchFamily="2" charset="-78"/>
              </a:rPr>
              <a:t>كدگذاری</a:t>
            </a:r>
            <a:r>
              <a:rPr lang="fa-IR" sz="2400" dirty="0">
                <a:solidFill>
                  <a:schemeClr val="tx1"/>
                </a:solidFill>
                <a:cs typeface="2  Titr" panose="00000700000000000000" pitchFamily="2" charset="-78"/>
              </a:rPr>
              <a:t> عددی چهار رقمی است </a:t>
            </a:r>
            <a:r>
              <a:rPr lang="fa-IR" sz="2400" dirty="0" err="1">
                <a:solidFill>
                  <a:schemeClr val="tx1"/>
                </a:solidFill>
                <a:cs typeface="2  Titr" panose="00000700000000000000" pitchFamily="2" charset="-78"/>
              </a:rPr>
              <a:t>كه</a:t>
            </a:r>
            <a:r>
              <a:rPr lang="fa-IR" sz="2400" dirty="0">
                <a:solidFill>
                  <a:schemeClr val="tx1"/>
                </a:solidFill>
                <a:cs typeface="2  Titr" panose="00000700000000000000" pitchFamily="2" charset="-78"/>
              </a:rPr>
              <a:t> </a:t>
            </a:r>
            <a:r>
              <a:rPr lang="fa-IR" sz="2400" dirty="0" err="1">
                <a:solidFill>
                  <a:schemeClr val="tx1"/>
                </a:solidFill>
                <a:cs typeface="2  Titr" panose="00000700000000000000" pitchFamily="2" charset="-78"/>
              </a:rPr>
              <a:t>بصورت</a:t>
            </a:r>
            <a:r>
              <a:rPr lang="fa-IR" sz="2400" dirty="0">
                <a:solidFill>
                  <a:schemeClr val="tx1"/>
                </a:solidFill>
                <a:cs typeface="2  Titr" panose="00000700000000000000" pitchFamily="2" charset="-78"/>
              </a:rPr>
              <a:t> بین </a:t>
            </a:r>
            <a:r>
              <a:rPr lang="fa-IR" sz="2400" dirty="0" err="1">
                <a:solidFill>
                  <a:schemeClr val="tx1"/>
                </a:solidFill>
                <a:cs typeface="2  Titr" panose="00000700000000000000" pitchFamily="2" charset="-78"/>
              </a:rPr>
              <a:t>المللی</a:t>
            </a:r>
            <a:r>
              <a:rPr lang="fa-IR" sz="2400" dirty="0">
                <a:solidFill>
                  <a:schemeClr val="tx1"/>
                </a:solidFill>
                <a:cs typeface="2  Titr" panose="00000700000000000000" pitchFamily="2" charset="-78"/>
              </a:rPr>
              <a:t> برای شناسایی </a:t>
            </a:r>
            <a:r>
              <a:rPr lang="fa-IR" sz="2400" dirty="0" err="1">
                <a:solidFill>
                  <a:schemeClr val="tx1"/>
                </a:solidFill>
                <a:cs typeface="2  Titr" panose="00000700000000000000" pitchFamily="2" charset="-78"/>
              </a:rPr>
              <a:t>كالاهای</a:t>
            </a:r>
            <a:r>
              <a:rPr lang="fa-IR" sz="2400" dirty="0">
                <a:solidFill>
                  <a:schemeClr val="tx1"/>
                </a:solidFill>
                <a:cs typeface="2  Titr" panose="00000700000000000000" pitchFamily="2" charset="-78"/>
              </a:rPr>
              <a:t> خطرناک وضع شده است. این اعداد از </a:t>
            </a:r>
            <a:r>
              <a:rPr lang="en-US" sz="2400" dirty="0">
                <a:solidFill>
                  <a:schemeClr val="tx1"/>
                </a:solidFill>
                <a:cs typeface="2  Titr" panose="00000700000000000000" pitchFamily="2" charset="-78"/>
              </a:rPr>
              <a:t>UN0001 </a:t>
            </a:r>
            <a:r>
              <a:rPr lang="fa-IR" sz="2400" dirty="0">
                <a:solidFill>
                  <a:schemeClr val="tx1"/>
                </a:solidFill>
                <a:cs typeface="2  Titr" panose="00000700000000000000" pitchFamily="2" charset="-78"/>
              </a:rPr>
              <a:t>تا </a:t>
            </a:r>
            <a:r>
              <a:rPr lang="en-US" sz="2400" dirty="0">
                <a:solidFill>
                  <a:schemeClr val="tx1"/>
                </a:solidFill>
                <a:cs typeface="2  Titr" panose="00000700000000000000" pitchFamily="2" charset="-78"/>
              </a:rPr>
              <a:t>UN3500 </a:t>
            </a:r>
            <a:r>
              <a:rPr lang="fa-IR" sz="2400" dirty="0">
                <a:solidFill>
                  <a:schemeClr val="tx1"/>
                </a:solidFill>
                <a:cs typeface="2  Titr" panose="00000700000000000000" pitchFamily="2" charset="-78"/>
              </a:rPr>
              <a:t>بوده و از سوی </a:t>
            </a:r>
            <a:r>
              <a:rPr lang="fa-IR" sz="2400" dirty="0" err="1">
                <a:solidFill>
                  <a:schemeClr val="tx1"/>
                </a:solidFill>
                <a:cs typeface="2  Titr" panose="00000700000000000000" pitchFamily="2" charset="-78"/>
              </a:rPr>
              <a:t>كمیته</a:t>
            </a:r>
            <a:r>
              <a:rPr lang="fa-IR" sz="2400" dirty="0">
                <a:solidFill>
                  <a:schemeClr val="tx1"/>
                </a:solidFill>
                <a:cs typeface="2  Titr" panose="00000700000000000000" pitchFamily="2" charset="-78"/>
              </a:rPr>
              <a:t> تخصصی حمل و نقل </a:t>
            </a:r>
            <a:r>
              <a:rPr lang="fa-IR" sz="2400" dirty="0" err="1">
                <a:solidFill>
                  <a:schemeClr val="tx1"/>
                </a:solidFill>
                <a:cs typeface="2  Titr" panose="00000700000000000000" pitchFamily="2" charset="-78"/>
              </a:rPr>
              <a:t>كالاهای</a:t>
            </a:r>
            <a:r>
              <a:rPr lang="fa-IR" sz="2400" dirty="0">
                <a:solidFill>
                  <a:schemeClr val="tx1"/>
                </a:solidFill>
                <a:cs typeface="2  Titr" panose="00000700000000000000" pitchFamily="2" charset="-78"/>
              </a:rPr>
              <a:t> خطرناک ملل متحد مشخص شده </a:t>
            </a:r>
            <a:r>
              <a:rPr lang="fa-IR" sz="2400" dirty="0" err="1">
                <a:solidFill>
                  <a:schemeClr val="tx1"/>
                </a:solidFill>
                <a:cs typeface="2  Titr" panose="00000700000000000000" pitchFamily="2" charset="-78"/>
              </a:rPr>
              <a:t>اند</a:t>
            </a:r>
            <a:r>
              <a:rPr lang="fa-IR" sz="2400" dirty="0">
                <a:solidFill>
                  <a:schemeClr val="tx1"/>
                </a:solidFill>
                <a:cs typeface="2  Titr" panose="00000700000000000000" pitchFamily="2" charset="-78"/>
              </a:rPr>
              <a:t>. در این سیستم </a:t>
            </a:r>
            <a:r>
              <a:rPr lang="fa-IR" sz="2400" dirty="0" err="1">
                <a:solidFill>
                  <a:schemeClr val="tx1"/>
                </a:solidFill>
                <a:cs typeface="2  Titr" panose="00000700000000000000" pitchFamily="2" charset="-78"/>
              </a:rPr>
              <a:t>ممكن</a:t>
            </a:r>
            <a:r>
              <a:rPr lang="fa-IR" sz="2400" dirty="0">
                <a:solidFill>
                  <a:schemeClr val="tx1"/>
                </a:solidFill>
                <a:cs typeface="2  Titr" panose="00000700000000000000" pitchFamily="2" charset="-78"/>
              </a:rPr>
              <a:t> است یک عدد </a:t>
            </a:r>
            <a:r>
              <a:rPr lang="en-US" sz="2400" dirty="0">
                <a:solidFill>
                  <a:schemeClr val="tx1"/>
                </a:solidFill>
                <a:cs typeface="2  Titr" panose="00000700000000000000" pitchFamily="2" charset="-78"/>
              </a:rPr>
              <a:t>UN </a:t>
            </a:r>
            <a:r>
              <a:rPr lang="fa-IR" sz="2400" dirty="0" err="1">
                <a:solidFill>
                  <a:schemeClr val="tx1"/>
                </a:solidFill>
                <a:cs typeface="2  Titr" panose="00000700000000000000" pitchFamily="2" charset="-78"/>
              </a:rPr>
              <a:t>اختصاصاً</a:t>
            </a:r>
            <a:r>
              <a:rPr lang="fa-IR" sz="2400" dirty="0">
                <a:solidFill>
                  <a:schemeClr val="tx1"/>
                </a:solidFill>
                <a:cs typeface="2  Titr" panose="00000700000000000000" pitchFamily="2" charset="-78"/>
              </a:rPr>
              <a:t> مربوط به یک ماده باشد (مانند فنل با </a:t>
            </a:r>
            <a:r>
              <a:rPr lang="en-US" sz="2400" dirty="0">
                <a:solidFill>
                  <a:schemeClr val="tx1"/>
                </a:solidFill>
                <a:cs typeface="2  Titr" panose="00000700000000000000" pitchFamily="2" charset="-78"/>
              </a:rPr>
              <a:t>UN1671). </a:t>
            </a:r>
            <a:r>
              <a:rPr lang="fa-IR" sz="2400" dirty="0">
                <a:solidFill>
                  <a:schemeClr val="tx1"/>
                </a:solidFill>
                <a:cs typeface="2  Titr" panose="00000700000000000000" pitchFamily="2" charset="-78"/>
              </a:rPr>
              <a:t>گاهی نیز یک عدد </a:t>
            </a:r>
            <a:r>
              <a:rPr lang="fa-IR" sz="2400" dirty="0" err="1">
                <a:solidFill>
                  <a:schemeClr val="tx1"/>
                </a:solidFill>
                <a:cs typeface="2  Titr" panose="00000700000000000000" pitchFamily="2" charset="-78"/>
              </a:rPr>
              <a:t>ممكن</a:t>
            </a:r>
            <a:r>
              <a:rPr lang="fa-IR" sz="2400" dirty="0">
                <a:solidFill>
                  <a:schemeClr val="tx1"/>
                </a:solidFill>
                <a:cs typeface="2  Titr" panose="00000700000000000000" pitchFamily="2" charset="-78"/>
              </a:rPr>
              <a:t> است متعلق به گروهی از مواد با خطرات مشابه باشد. در </a:t>
            </a:r>
            <a:r>
              <a:rPr lang="fa-IR" sz="2400" dirty="0" err="1">
                <a:solidFill>
                  <a:schemeClr val="tx1"/>
                </a:solidFill>
                <a:cs typeface="2  Titr" panose="00000700000000000000" pitchFamily="2" charset="-78"/>
              </a:rPr>
              <a:t>مواردی</a:t>
            </a:r>
            <a:r>
              <a:rPr lang="fa-IR" sz="2400" dirty="0">
                <a:solidFill>
                  <a:schemeClr val="tx1"/>
                </a:solidFill>
                <a:cs typeface="2  Titr" panose="00000700000000000000" pitchFamily="2" charset="-78"/>
              </a:rPr>
              <a:t> چنانچه ماده ای در حالت های جامد و مایع خصوصیات متفاوتی داشته باشد </a:t>
            </a:r>
            <a:r>
              <a:rPr lang="fa-IR" sz="2400" dirty="0" err="1">
                <a:solidFill>
                  <a:schemeClr val="tx1"/>
                </a:solidFill>
                <a:cs typeface="2  Titr" panose="00000700000000000000" pitchFamily="2" charset="-78"/>
              </a:rPr>
              <a:t>ممكن</a:t>
            </a:r>
            <a:r>
              <a:rPr lang="fa-IR" sz="2400" dirty="0">
                <a:solidFill>
                  <a:schemeClr val="tx1"/>
                </a:solidFill>
                <a:cs typeface="2  Titr" panose="00000700000000000000" pitchFamily="2" charset="-78"/>
              </a:rPr>
              <a:t> است اعداد مختلفی را به خود اختصاص دهد.</a:t>
            </a:r>
          </a:p>
        </p:txBody>
      </p:sp>
      <p:sp>
        <p:nvSpPr>
          <p:cNvPr id="6" name="Title 1">
            <a:extLst>
              <a:ext uri="{FF2B5EF4-FFF2-40B4-BE49-F238E27FC236}">
                <a16:creationId xmlns:a16="http://schemas.microsoft.com/office/drawing/2014/main" xmlns="" id="{4C62F880-82CD-4EA3-90F2-3B66F9BDA462}"/>
              </a:ext>
            </a:extLst>
          </p:cNvPr>
          <p:cNvSpPr txBox="1">
            <a:spLocks/>
          </p:cNvSpPr>
          <p:nvPr/>
        </p:nvSpPr>
        <p:spPr>
          <a:xfrm>
            <a:off x="3471211" y="5742432"/>
            <a:ext cx="6766560" cy="768096"/>
          </a:xfrm>
          <a:prstGeom prst="rect">
            <a:avLst/>
          </a:prstGeom>
          <a:solidFill>
            <a:schemeClr val="accent1"/>
          </a:solidFill>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r" rtl="1"/>
            <a:r>
              <a:rPr lang="fa-IR" dirty="0">
                <a:solidFill>
                  <a:schemeClr val="tx1"/>
                </a:solidFill>
                <a:cs typeface="2  Titr" panose="00000700000000000000" pitchFamily="2" charset="-78"/>
              </a:rPr>
              <a:t>آخرین کد </a:t>
            </a:r>
            <a:r>
              <a:rPr lang="en-US" dirty="0">
                <a:solidFill>
                  <a:schemeClr val="tx1"/>
                </a:solidFill>
                <a:cs typeface="2  Titr" panose="00000700000000000000" pitchFamily="2" charset="-78"/>
              </a:rPr>
              <a:t> UN</a:t>
            </a:r>
            <a:r>
              <a:rPr lang="fa-IR" dirty="0">
                <a:solidFill>
                  <a:schemeClr val="tx1"/>
                </a:solidFill>
                <a:cs typeface="2  Titr" panose="00000700000000000000" pitchFamily="2" charset="-78"/>
              </a:rPr>
              <a:t> 3548 </a:t>
            </a:r>
            <a:endParaRPr lang="en-US" dirty="0">
              <a:solidFill>
                <a:schemeClr val="tx1"/>
              </a:solidFill>
              <a:cs typeface="2  Titr" panose="00000700000000000000" pitchFamily="2" charset="-78"/>
            </a:endParaRPr>
          </a:p>
        </p:txBody>
      </p:sp>
    </p:spTree>
    <p:extLst>
      <p:ext uri="{BB962C8B-B14F-4D97-AF65-F5344CB8AC3E}">
        <p14:creationId xmlns:p14="http://schemas.microsoft.com/office/powerpoint/2010/main" val="94818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283D5-D6B8-4A40-A72C-F6B5BE5C33F6}"/>
              </a:ext>
            </a:extLst>
          </p:cNvPr>
          <p:cNvSpPr>
            <a:spLocks noGrp="1"/>
          </p:cNvSpPr>
          <p:nvPr>
            <p:ph type="title"/>
          </p:nvPr>
        </p:nvSpPr>
        <p:spPr>
          <a:xfrm>
            <a:off x="4224528" y="1120927"/>
            <a:ext cx="7185594" cy="768096"/>
          </a:xfrm>
        </p:spPr>
        <p:txBody>
          <a:bodyPr/>
          <a:lstStyle/>
          <a:p>
            <a:pPr algn="r" rtl="1"/>
            <a:r>
              <a:rPr lang="fa-IR" dirty="0"/>
              <a:t>طبقه </a:t>
            </a:r>
            <a:r>
              <a:rPr lang="fa-IR" dirty="0" err="1"/>
              <a:t>بندی‌نه</a:t>
            </a:r>
            <a:r>
              <a:rPr lang="fa-IR" dirty="0"/>
              <a:t> گانه مواد خطرناک </a:t>
            </a:r>
            <a:endParaRPr lang="en-US" dirty="0"/>
          </a:p>
        </p:txBody>
      </p:sp>
      <p:sp>
        <p:nvSpPr>
          <p:cNvPr id="3" name="Content Placeholder 2">
            <a:extLst>
              <a:ext uri="{FF2B5EF4-FFF2-40B4-BE49-F238E27FC236}">
                <a16:creationId xmlns:a16="http://schemas.microsoft.com/office/drawing/2014/main" xmlns="" id="{E6D27A45-03CA-4855-9ACB-6A50E7EFBBF6}"/>
              </a:ext>
            </a:extLst>
          </p:cNvPr>
          <p:cNvSpPr>
            <a:spLocks noGrp="1"/>
          </p:cNvSpPr>
          <p:nvPr>
            <p:ph idx="1"/>
          </p:nvPr>
        </p:nvSpPr>
        <p:spPr>
          <a:xfrm>
            <a:off x="4434045" y="2294156"/>
            <a:ext cx="6766560" cy="1534778"/>
          </a:xfrm>
        </p:spPr>
        <p:txBody>
          <a:bodyPr/>
          <a:lstStyle/>
          <a:p>
            <a:pPr algn="r" rtl="1"/>
            <a:r>
              <a:rPr lang="fa-IR" dirty="0"/>
              <a:t>2- </a:t>
            </a:r>
            <a:r>
              <a:rPr lang="fa-IR" sz="2400" dirty="0"/>
              <a:t>طبقه دو: این طبقه مشتمل است بر گازهای تحت فشار مایع نشده و گازهای </a:t>
            </a:r>
            <a:r>
              <a:rPr lang="fa-IR" sz="2400" dirty="0" err="1"/>
              <a:t>نامحلول</a:t>
            </a:r>
            <a:r>
              <a:rPr lang="fa-IR" sz="2400" dirty="0"/>
              <a:t> تحت فشار.</a:t>
            </a:r>
            <a:endParaRPr lang="en-US" dirty="0"/>
          </a:p>
        </p:txBody>
      </p:sp>
      <p:sp>
        <p:nvSpPr>
          <p:cNvPr id="4" name="Footer Placeholder 3">
            <a:extLst>
              <a:ext uri="{FF2B5EF4-FFF2-40B4-BE49-F238E27FC236}">
                <a16:creationId xmlns:a16="http://schemas.microsoft.com/office/drawing/2014/main" xmlns="" id="{102FEFEF-EABE-4EA7-A722-4539A527F7B2}"/>
              </a:ext>
            </a:extLst>
          </p:cNvPr>
          <p:cNvSpPr>
            <a:spLocks noGrp="1"/>
          </p:cNvSpPr>
          <p:nvPr>
            <p:ph type="ftr" sz="quarter" idx="4294967295"/>
          </p:nvPr>
        </p:nvSpPr>
        <p:spPr>
          <a:xfrm>
            <a:off x="4224528" y="457200"/>
            <a:ext cx="3200400" cy="274320"/>
          </a:xfrm>
        </p:spPr>
        <p:txBody>
          <a:bodyPr/>
          <a:lstStyle/>
          <a:p>
            <a:r>
              <a:rPr lang="fa-IR" dirty="0"/>
              <a:t>فصل اول: کلیات و تعاریف</a:t>
            </a:r>
            <a:endParaRPr lang="en-US" dirty="0"/>
          </a:p>
        </p:txBody>
      </p:sp>
      <p:sp>
        <p:nvSpPr>
          <p:cNvPr id="5" name="Slide Number Placeholder 4">
            <a:extLst>
              <a:ext uri="{FF2B5EF4-FFF2-40B4-BE49-F238E27FC236}">
                <a16:creationId xmlns:a16="http://schemas.microsoft.com/office/drawing/2014/main" xmlns="" id="{CF7C5370-4BEC-4C58-9EF9-6490C3D3DF7C}"/>
              </a:ext>
            </a:extLst>
          </p:cNvPr>
          <p:cNvSpPr>
            <a:spLocks noGrp="1"/>
          </p:cNvSpPr>
          <p:nvPr>
            <p:ph type="sldNum" sz="quarter" idx="12"/>
          </p:nvPr>
        </p:nvSpPr>
        <p:spPr/>
        <p:txBody>
          <a:bodyPr/>
          <a:lstStyle/>
          <a:p>
            <a:fld id="{48F63A3B-78C7-47BE-AE5E-E10140E04643}" type="slidenum">
              <a:rPr lang="en-US" smtClean="0"/>
              <a:t>7</a:t>
            </a:fld>
            <a:endParaRPr lang="en-US" dirty="0"/>
          </a:p>
        </p:txBody>
      </p:sp>
      <p:pic>
        <p:nvPicPr>
          <p:cNvPr id="7" name="Picture 6">
            <a:extLst>
              <a:ext uri="{FF2B5EF4-FFF2-40B4-BE49-F238E27FC236}">
                <a16:creationId xmlns:a16="http://schemas.microsoft.com/office/drawing/2014/main" xmlns="" id="{62936999-DDB7-4067-BCE8-17B605E9014A}"/>
              </a:ext>
            </a:extLst>
          </p:cNvPr>
          <p:cNvPicPr>
            <a:picLocks noChangeAspect="1"/>
          </p:cNvPicPr>
          <p:nvPr/>
        </p:nvPicPr>
        <p:blipFill>
          <a:blip r:embed="rId2"/>
          <a:stretch>
            <a:fillRect/>
          </a:stretch>
        </p:blipFill>
        <p:spPr>
          <a:xfrm>
            <a:off x="737941" y="731520"/>
            <a:ext cx="1726284" cy="1726284"/>
          </a:xfrm>
          <a:prstGeom prst="rect">
            <a:avLst/>
          </a:prstGeom>
        </p:spPr>
      </p:pic>
      <p:pic>
        <p:nvPicPr>
          <p:cNvPr id="9" name="Picture 8">
            <a:extLst>
              <a:ext uri="{FF2B5EF4-FFF2-40B4-BE49-F238E27FC236}">
                <a16:creationId xmlns:a16="http://schemas.microsoft.com/office/drawing/2014/main" xmlns="" id="{98B12988-E9BC-4FCC-9073-94433BCF2B74}"/>
              </a:ext>
            </a:extLst>
          </p:cNvPr>
          <p:cNvPicPr>
            <a:picLocks noChangeAspect="1"/>
          </p:cNvPicPr>
          <p:nvPr/>
        </p:nvPicPr>
        <p:blipFill>
          <a:blip r:embed="rId3"/>
          <a:stretch>
            <a:fillRect/>
          </a:stretch>
        </p:blipFill>
        <p:spPr>
          <a:xfrm>
            <a:off x="541658" y="2572503"/>
            <a:ext cx="1938318" cy="1938318"/>
          </a:xfrm>
          <a:prstGeom prst="rect">
            <a:avLst/>
          </a:prstGeom>
        </p:spPr>
      </p:pic>
      <p:sp>
        <p:nvSpPr>
          <p:cNvPr id="10" name="Content Placeholder 2">
            <a:extLst>
              <a:ext uri="{FF2B5EF4-FFF2-40B4-BE49-F238E27FC236}">
                <a16:creationId xmlns:a16="http://schemas.microsoft.com/office/drawing/2014/main" xmlns="" id="{AC8C528A-A44F-4EAB-A13C-7A90367F8AF0}"/>
              </a:ext>
            </a:extLst>
          </p:cNvPr>
          <p:cNvSpPr txBox="1">
            <a:spLocks/>
          </p:cNvSpPr>
          <p:nvPr/>
        </p:nvSpPr>
        <p:spPr>
          <a:xfrm>
            <a:off x="4586445" y="3718764"/>
            <a:ext cx="6766560" cy="2682036"/>
          </a:xfrm>
          <a:prstGeom prst="rect">
            <a:avLst/>
          </a:prstGeom>
        </p:spPr>
        <p:txBody>
          <a:bodyPr vert="horz" lIns="91440" tIns="45720" rIns="91440" bIns="45720" rtlCol="0">
            <a:noAutofit/>
          </a:bodyPr>
          <a:lstStyle>
            <a:lvl1pPr marL="0" indent="0" algn="r" defTabSz="914400" rtl="1" eaLnBrk="1" latinLnBrk="0" hangingPunct="1">
              <a:lnSpc>
                <a:spcPct val="100000"/>
              </a:lnSpc>
              <a:spcBef>
                <a:spcPts val="360"/>
              </a:spcBef>
              <a:buFont typeface="Arial" panose="020B0604020202020204" pitchFamily="34" charset="0"/>
              <a:buNone/>
              <a:defRPr sz="2000" kern="1200">
                <a:solidFill>
                  <a:schemeClr val="tx1"/>
                </a:solidFill>
                <a:latin typeface="+mn-lt"/>
                <a:ea typeface="+mn-ea"/>
                <a:cs typeface="2  Titr" panose="00000700000000000000" pitchFamily="2" charset="-78"/>
              </a:defRPr>
            </a:lvl1pPr>
            <a:lvl2pPr marL="685800" indent="-347472" algn="r" defTabSz="914400" rtl="1" eaLnBrk="1" latinLnBrk="0" hangingPunct="1">
              <a:lnSpc>
                <a:spcPct val="100000"/>
              </a:lnSpc>
              <a:spcBef>
                <a:spcPts val="360"/>
              </a:spcBef>
              <a:buFont typeface="Arial" panose="020B0604020202020204" pitchFamily="34" charset="0"/>
              <a:buChar char="•"/>
              <a:defRPr sz="2000" kern="1200">
                <a:solidFill>
                  <a:schemeClr val="tx1"/>
                </a:solidFill>
                <a:latin typeface="+mn-lt"/>
                <a:ea typeface="+mn-ea"/>
                <a:cs typeface="2  Titr" panose="00000700000000000000" pitchFamily="2" charset="-78"/>
              </a:defRPr>
            </a:lvl2pPr>
            <a:lvl3pPr marL="1143000" indent="-347472" algn="r" defTabSz="914400" rtl="1" eaLnBrk="1" latinLnBrk="0" hangingPunct="1">
              <a:lnSpc>
                <a:spcPct val="100000"/>
              </a:lnSpc>
              <a:spcBef>
                <a:spcPts val="360"/>
              </a:spcBef>
              <a:buFont typeface="Arial" panose="020B0604020202020204" pitchFamily="34" charset="0"/>
              <a:buChar char="•"/>
              <a:defRPr sz="2000" kern="1200">
                <a:solidFill>
                  <a:schemeClr val="tx1"/>
                </a:solidFill>
                <a:latin typeface="+mn-lt"/>
                <a:ea typeface="+mn-ea"/>
                <a:cs typeface="2  Titr" panose="00000700000000000000" pitchFamily="2" charset="-78"/>
              </a:defRPr>
            </a:lvl3pPr>
            <a:lvl4pPr marL="1600200" indent="-347472" algn="r" defTabSz="914400" rtl="1" eaLnBrk="1" latinLnBrk="0" hangingPunct="1">
              <a:lnSpc>
                <a:spcPct val="100000"/>
              </a:lnSpc>
              <a:spcBef>
                <a:spcPts val="360"/>
              </a:spcBef>
              <a:buFont typeface="Arial" panose="020B0604020202020204" pitchFamily="34" charset="0"/>
              <a:buChar char="•"/>
              <a:defRPr sz="2000" kern="1200">
                <a:solidFill>
                  <a:schemeClr val="tx1"/>
                </a:solidFill>
                <a:latin typeface="+mn-lt"/>
                <a:ea typeface="+mn-ea"/>
                <a:cs typeface="2  Titr" panose="00000700000000000000" pitchFamily="2" charset="-78"/>
              </a:defRPr>
            </a:lvl4pPr>
            <a:lvl5pPr marL="2057400" indent="-347472" algn="r" defTabSz="914400" rtl="1" eaLnBrk="1" latinLnBrk="0" hangingPunct="1">
              <a:lnSpc>
                <a:spcPct val="100000"/>
              </a:lnSpc>
              <a:spcBef>
                <a:spcPts val="360"/>
              </a:spcBef>
              <a:buFont typeface="Arial" panose="020B0604020202020204" pitchFamily="34" charset="0"/>
              <a:buChar char="•"/>
              <a:defRPr sz="2000" kern="1200">
                <a:solidFill>
                  <a:schemeClr val="tx1"/>
                </a:solidFill>
                <a:latin typeface="+mn-lt"/>
                <a:ea typeface="+mn-ea"/>
                <a:cs typeface="2  Titr" panose="00000700000000000000" pitchFamily="2"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a-IR" dirty="0"/>
              <a:t>این طبقه شامل سه دسته می شوند:</a:t>
            </a:r>
          </a:p>
          <a:p>
            <a:r>
              <a:rPr lang="fa-IR" dirty="0"/>
              <a:t>2-1 – گازهای قابل اشتعال</a:t>
            </a:r>
          </a:p>
          <a:p>
            <a:r>
              <a:rPr lang="fa-IR" dirty="0"/>
              <a:t>2-2- گازهای غیر قابل اشتعال و غیر سمی</a:t>
            </a:r>
          </a:p>
          <a:p>
            <a:r>
              <a:rPr lang="fa-IR" dirty="0"/>
              <a:t>2-3- گازهای سمی</a:t>
            </a:r>
          </a:p>
          <a:p>
            <a:r>
              <a:rPr lang="fa-IR" dirty="0"/>
              <a:t>منظور از گازهای سمی </a:t>
            </a:r>
            <a:r>
              <a:rPr lang="fa-IR" dirty="0" err="1"/>
              <a:t>گازهایی</a:t>
            </a:r>
            <a:r>
              <a:rPr lang="fa-IR" dirty="0"/>
              <a:t> هستند که  استنشاق آنها موجب مرگ و میر و یا صدمات جدی به سلامت انسان می گردد.</a:t>
            </a:r>
          </a:p>
          <a:p>
            <a:r>
              <a:rPr lang="fa-IR" dirty="0"/>
              <a:t>مثال: </a:t>
            </a:r>
            <a:r>
              <a:rPr lang="en-US" dirty="0"/>
              <a:t>CO</a:t>
            </a:r>
            <a:r>
              <a:rPr lang="fa-IR" dirty="0"/>
              <a:t>، کلر و آمونیاک</a:t>
            </a:r>
            <a:endParaRPr lang="en-US" dirty="0"/>
          </a:p>
        </p:txBody>
      </p:sp>
      <p:pic>
        <p:nvPicPr>
          <p:cNvPr id="14" name="Picture 13">
            <a:extLst>
              <a:ext uri="{FF2B5EF4-FFF2-40B4-BE49-F238E27FC236}">
                <a16:creationId xmlns:a16="http://schemas.microsoft.com/office/drawing/2014/main" xmlns="" id="{A42F5C93-B685-4F9F-8F7C-23786BCBB788}"/>
              </a:ext>
            </a:extLst>
          </p:cNvPr>
          <p:cNvPicPr>
            <a:picLocks noChangeAspect="1"/>
          </p:cNvPicPr>
          <p:nvPr/>
        </p:nvPicPr>
        <p:blipFill rotWithShape="1">
          <a:blip r:embed="rId4"/>
          <a:srcRect l="15217" t="16000" r="16145" b="17669"/>
          <a:stretch/>
        </p:blipFill>
        <p:spPr>
          <a:xfrm>
            <a:off x="502903" y="4510821"/>
            <a:ext cx="1961322" cy="1889979"/>
          </a:xfrm>
          <a:prstGeom prst="rect">
            <a:avLst/>
          </a:prstGeom>
        </p:spPr>
      </p:pic>
    </p:spTree>
    <p:extLst>
      <p:ext uri="{BB962C8B-B14F-4D97-AF65-F5344CB8AC3E}">
        <p14:creationId xmlns:p14="http://schemas.microsoft.com/office/powerpoint/2010/main" val="38677858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73DFD2F9-8DB6-41D8-8CD5-C78137CB04C7}"/>
              </a:ext>
            </a:extLst>
          </p:cNvPr>
          <p:cNvGraphicFramePr>
            <a:graphicFrameLocks noGrp="1"/>
          </p:cNvGraphicFramePr>
          <p:nvPr>
            <p:ph idx="1"/>
            <p:extLst>
              <p:ext uri="{D42A27DB-BD31-4B8C-83A1-F6EECF244321}">
                <p14:modId xmlns:p14="http://schemas.microsoft.com/office/powerpoint/2010/main" val="1272791283"/>
              </p:ext>
            </p:extLst>
          </p:nvPr>
        </p:nvGraphicFramePr>
        <p:xfrm>
          <a:off x="1152939" y="99392"/>
          <a:ext cx="8719931" cy="6253813"/>
        </p:xfrm>
        <a:graphic>
          <a:graphicData uri="http://schemas.openxmlformats.org/drawingml/2006/table">
            <a:tbl>
              <a:tblPr/>
              <a:tblGrid>
                <a:gridCol w="2822893">
                  <a:extLst>
                    <a:ext uri="{9D8B030D-6E8A-4147-A177-3AD203B41FA5}">
                      <a16:colId xmlns:a16="http://schemas.microsoft.com/office/drawing/2014/main" xmlns="" val="460949575"/>
                    </a:ext>
                  </a:extLst>
                </a:gridCol>
                <a:gridCol w="5897038">
                  <a:extLst>
                    <a:ext uri="{9D8B030D-6E8A-4147-A177-3AD203B41FA5}">
                      <a16:colId xmlns:a16="http://schemas.microsoft.com/office/drawing/2014/main" xmlns="" val="1385522934"/>
                    </a:ext>
                  </a:extLst>
                </a:gridCol>
              </a:tblGrid>
              <a:tr h="532971">
                <a:tc>
                  <a:txBody>
                    <a:bodyPr/>
                    <a:lstStyle/>
                    <a:p>
                      <a:pPr algn="ctr"/>
                      <a:r>
                        <a:rPr lang="en-US" sz="4000" dirty="0"/>
                        <a:t>UN Number</a:t>
                      </a:r>
                      <a:endParaRPr lang="en-US" sz="4000" dirty="0">
                        <a:effectLst/>
                      </a:endParaRPr>
                    </a:p>
                  </a:txBody>
                  <a:tcPr marL="4721" marR="4721" marT="2360" marB="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593"/>
                    </a:solidFill>
                  </a:tcPr>
                </a:tc>
                <a:tc>
                  <a:txBody>
                    <a:bodyPr/>
                    <a:lstStyle/>
                    <a:p>
                      <a:pPr algn="ctr"/>
                      <a:r>
                        <a:rPr lang="fa-IR" sz="4000" dirty="0">
                          <a:effectLst/>
                        </a:rPr>
                        <a:t>نام ماده</a:t>
                      </a:r>
                    </a:p>
                  </a:txBody>
                  <a:tcPr marL="4721" marR="4721" marT="2360" marB="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593"/>
                    </a:solidFill>
                  </a:tcPr>
                </a:tc>
                <a:extLst>
                  <a:ext uri="{0D108BD9-81ED-4DB2-BD59-A6C34878D82A}">
                    <a16:rowId xmlns:a16="http://schemas.microsoft.com/office/drawing/2014/main" xmlns="" val="2142805400"/>
                  </a:ext>
                </a:extLst>
              </a:tr>
              <a:tr h="532971">
                <a:tc>
                  <a:txBody>
                    <a:bodyPr/>
                    <a:lstStyle/>
                    <a:p>
                      <a:pPr algn="ctr"/>
                      <a:r>
                        <a:rPr lang="en-US" sz="2800" dirty="0">
                          <a:effectLst/>
                        </a:rPr>
                        <a:t>1201</a:t>
                      </a:r>
                    </a:p>
                  </a:txBody>
                  <a:tcPr marL="4721" marR="4721" marT="2360" marB="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2400" dirty="0">
                          <a:effectLst/>
                          <a:cs typeface="2  Titr" panose="00000700000000000000" pitchFamily="2" charset="-78"/>
                        </a:rPr>
                        <a:t>نفت کوره</a:t>
                      </a:r>
                    </a:p>
                  </a:txBody>
                  <a:tcPr marL="4721" marR="4721" marT="2360" marB="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80617635"/>
                  </a:ext>
                </a:extLst>
              </a:tr>
              <a:tr h="764566">
                <a:tc>
                  <a:txBody>
                    <a:bodyPr/>
                    <a:lstStyle/>
                    <a:p>
                      <a:pPr algn="ctr"/>
                      <a:r>
                        <a:rPr lang="en-US" sz="2800">
                          <a:effectLst/>
                        </a:rPr>
                        <a:t>1202</a:t>
                      </a:r>
                    </a:p>
                  </a:txBody>
                  <a:tcPr marL="4721" marR="4721" marT="2360" marB="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2400" dirty="0">
                          <a:effectLst/>
                          <a:cs typeface="2  Titr" panose="00000700000000000000" pitchFamily="2" charset="-78"/>
                        </a:rPr>
                        <a:t>نفت گاز (</a:t>
                      </a:r>
                      <a:r>
                        <a:rPr lang="fa-IR" sz="2400" dirty="0" err="1">
                          <a:effectLst/>
                          <a:cs typeface="2  Titr" panose="00000700000000000000" pitchFamily="2" charset="-78"/>
                        </a:rPr>
                        <a:t>گازوئیل</a:t>
                      </a:r>
                      <a:r>
                        <a:rPr lang="fa-IR" sz="2400" dirty="0">
                          <a:effectLst/>
                          <a:cs typeface="2  Titr" panose="00000700000000000000" pitchFamily="2" charset="-78"/>
                        </a:rPr>
                        <a:t>)</a:t>
                      </a:r>
                    </a:p>
                  </a:txBody>
                  <a:tcPr marL="4721" marR="4721" marT="2360" marB="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11843165"/>
                  </a:ext>
                </a:extLst>
              </a:tr>
              <a:tr h="532971">
                <a:tc>
                  <a:txBody>
                    <a:bodyPr/>
                    <a:lstStyle/>
                    <a:p>
                      <a:pPr algn="ctr"/>
                      <a:r>
                        <a:rPr lang="en-US" sz="2800">
                          <a:effectLst/>
                        </a:rPr>
                        <a:t>1203</a:t>
                      </a:r>
                    </a:p>
                  </a:txBody>
                  <a:tcPr marL="4721" marR="4721" marT="2360" marB="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2400" dirty="0">
                          <a:effectLst/>
                          <a:cs typeface="2  Titr" panose="00000700000000000000" pitchFamily="2" charset="-78"/>
                        </a:rPr>
                        <a:t>بنزین</a:t>
                      </a:r>
                    </a:p>
                  </a:txBody>
                  <a:tcPr marL="4721" marR="4721" marT="2360" marB="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39434074"/>
                  </a:ext>
                </a:extLst>
              </a:tr>
              <a:tr h="532971">
                <a:tc>
                  <a:txBody>
                    <a:bodyPr/>
                    <a:lstStyle/>
                    <a:p>
                      <a:pPr algn="ctr"/>
                      <a:r>
                        <a:rPr lang="en-US" sz="2800">
                          <a:effectLst/>
                        </a:rPr>
                        <a:t>1223</a:t>
                      </a:r>
                    </a:p>
                  </a:txBody>
                  <a:tcPr marL="4721" marR="4721" marT="2360" marB="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2400">
                          <a:effectLst/>
                          <a:cs typeface="2  Titr" panose="00000700000000000000" pitchFamily="2" charset="-78"/>
                        </a:rPr>
                        <a:t>نفت سفید</a:t>
                      </a:r>
                    </a:p>
                  </a:txBody>
                  <a:tcPr marL="4721" marR="4721" marT="2360" marB="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47948661"/>
                  </a:ext>
                </a:extLst>
              </a:tr>
              <a:tr h="532971">
                <a:tc>
                  <a:txBody>
                    <a:bodyPr/>
                    <a:lstStyle/>
                    <a:p>
                      <a:pPr algn="ctr"/>
                      <a:r>
                        <a:rPr lang="en-US" sz="2800">
                          <a:effectLst/>
                        </a:rPr>
                        <a:t>1230</a:t>
                      </a:r>
                    </a:p>
                  </a:txBody>
                  <a:tcPr marL="4721" marR="4721" marT="2360" marB="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2400">
                          <a:effectLst/>
                          <a:cs typeface="2  Titr" panose="00000700000000000000" pitchFamily="2" charset="-78"/>
                        </a:rPr>
                        <a:t>متانول</a:t>
                      </a:r>
                    </a:p>
                  </a:txBody>
                  <a:tcPr marL="4721" marR="4721" marT="2360" marB="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16881233"/>
                  </a:ext>
                </a:extLst>
              </a:tr>
              <a:tr h="532971">
                <a:tc>
                  <a:txBody>
                    <a:bodyPr/>
                    <a:lstStyle/>
                    <a:p>
                      <a:pPr algn="ctr"/>
                      <a:r>
                        <a:rPr lang="en-US" sz="2800">
                          <a:effectLst/>
                        </a:rPr>
                        <a:t>1294</a:t>
                      </a:r>
                    </a:p>
                  </a:txBody>
                  <a:tcPr marL="4721" marR="4721" marT="2360" marB="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2400">
                          <a:effectLst/>
                          <a:cs typeface="2  Titr" panose="00000700000000000000" pitchFamily="2" charset="-78"/>
                        </a:rPr>
                        <a:t>تولوئن</a:t>
                      </a:r>
                    </a:p>
                  </a:txBody>
                  <a:tcPr marL="4721" marR="4721" marT="2360" marB="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64509990"/>
                  </a:ext>
                </a:extLst>
              </a:tr>
              <a:tr h="385947">
                <a:tc>
                  <a:txBody>
                    <a:bodyPr/>
                    <a:lstStyle/>
                    <a:p>
                      <a:pPr algn="ctr"/>
                      <a:r>
                        <a:rPr lang="en-US" sz="2800">
                          <a:effectLst/>
                        </a:rPr>
                        <a:t>1863</a:t>
                      </a:r>
                    </a:p>
                  </a:txBody>
                  <a:tcPr marL="4721" marR="4721" marT="2360" marB="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2400">
                          <a:effectLst/>
                          <a:cs typeface="2  Titr" panose="00000700000000000000" pitchFamily="2" charset="-78"/>
                        </a:rPr>
                        <a:t>سوخت هواپیما</a:t>
                      </a:r>
                    </a:p>
                  </a:txBody>
                  <a:tcPr marL="4721" marR="4721" marT="2360" marB="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00319290"/>
                  </a:ext>
                </a:extLst>
              </a:tr>
              <a:tr h="575257">
                <a:tc>
                  <a:txBody>
                    <a:bodyPr/>
                    <a:lstStyle/>
                    <a:p>
                      <a:pPr algn="ctr"/>
                      <a:r>
                        <a:rPr lang="en-US" sz="2800" dirty="0">
                          <a:effectLst/>
                        </a:rPr>
                        <a:t>2031</a:t>
                      </a:r>
                    </a:p>
                  </a:txBody>
                  <a:tcPr marL="4721" marR="4721" marT="2360" marB="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2400" dirty="0">
                          <a:effectLst/>
                          <a:cs typeface="2  Titr" panose="00000700000000000000" pitchFamily="2" charset="-78"/>
                        </a:rPr>
                        <a:t>اسید </a:t>
                      </a:r>
                      <a:r>
                        <a:rPr lang="fa-IR" sz="2400" dirty="0" err="1">
                          <a:effectLst/>
                          <a:cs typeface="2  Titr" panose="00000700000000000000" pitchFamily="2" charset="-78"/>
                        </a:rPr>
                        <a:t>نیتریک</a:t>
                      </a:r>
                      <a:endParaRPr lang="fa-IR" sz="2400" dirty="0">
                        <a:effectLst/>
                        <a:cs typeface="2  Titr" panose="00000700000000000000" pitchFamily="2" charset="-78"/>
                      </a:endParaRPr>
                    </a:p>
                  </a:txBody>
                  <a:tcPr marL="4721" marR="4721" marT="2360" marB="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22332739"/>
                  </a:ext>
                </a:extLst>
              </a:tr>
              <a:tr h="628118">
                <a:tc>
                  <a:txBody>
                    <a:bodyPr/>
                    <a:lstStyle/>
                    <a:p>
                      <a:pPr algn="ctr"/>
                      <a:r>
                        <a:rPr lang="en-US" sz="2800" dirty="0">
                          <a:effectLst/>
                        </a:rPr>
                        <a:t>2996</a:t>
                      </a:r>
                    </a:p>
                  </a:txBody>
                  <a:tcPr marL="4721" marR="4721" marT="2360" marB="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2400" dirty="0">
                          <a:effectLst/>
                          <a:cs typeface="2  Titr" panose="00000700000000000000" pitchFamily="2" charset="-78"/>
                        </a:rPr>
                        <a:t>حشره کش های </a:t>
                      </a:r>
                      <a:r>
                        <a:rPr lang="fa-IR" sz="2400" dirty="0" err="1">
                          <a:effectLst/>
                          <a:cs typeface="2  Titr" panose="00000700000000000000" pitchFamily="2" charset="-78"/>
                        </a:rPr>
                        <a:t>ارگانوکلره</a:t>
                      </a:r>
                      <a:r>
                        <a:rPr lang="fa-IR" sz="2400" dirty="0">
                          <a:effectLst/>
                          <a:cs typeface="2  Titr" panose="00000700000000000000" pitchFamily="2" charset="-78"/>
                        </a:rPr>
                        <a:t>، مایع</a:t>
                      </a:r>
                    </a:p>
                  </a:txBody>
                  <a:tcPr marL="4721" marR="4721" marT="2360" marB="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8987514"/>
                  </a:ext>
                </a:extLst>
              </a:tr>
              <a:tr h="575257">
                <a:tc>
                  <a:txBody>
                    <a:bodyPr/>
                    <a:lstStyle/>
                    <a:p>
                      <a:pPr algn="ctr"/>
                      <a:r>
                        <a:rPr lang="en-US" sz="2800" kern="1200" dirty="0">
                          <a:solidFill>
                            <a:schemeClr val="tx1"/>
                          </a:solidFill>
                          <a:effectLst/>
                          <a:latin typeface="+mn-lt"/>
                          <a:ea typeface="+mn-ea"/>
                          <a:cs typeface="+mn-cs"/>
                        </a:rPr>
                        <a:t>3412</a:t>
                      </a:r>
                    </a:p>
                  </a:txBody>
                  <a:tcPr marL="4721" marR="4721" marT="2360" marB="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2400" kern="1200" dirty="0">
                          <a:solidFill>
                            <a:schemeClr val="tx1"/>
                          </a:solidFill>
                          <a:effectLst/>
                          <a:latin typeface="+mn-lt"/>
                          <a:ea typeface="+mn-ea"/>
                          <a:cs typeface="2  Titr" panose="00000700000000000000" pitchFamily="2" charset="-78"/>
                        </a:rPr>
                        <a:t>اسید </a:t>
                      </a:r>
                      <a:r>
                        <a:rPr lang="fa-IR" sz="2400" kern="1200" dirty="0" err="1">
                          <a:solidFill>
                            <a:schemeClr val="tx1"/>
                          </a:solidFill>
                          <a:effectLst/>
                          <a:latin typeface="+mn-lt"/>
                          <a:ea typeface="+mn-ea"/>
                          <a:cs typeface="2  Titr" panose="00000700000000000000" pitchFamily="2" charset="-78"/>
                        </a:rPr>
                        <a:t>فورمیک</a:t>
                      </a:r>
                      <a:endParaRPr lang="fa-IR" sz="2400" kern="1200" dirty="0">
                        <a:solidFill>
                          <a:schemeClr val="tx1"/>
                        </a:solidFill>
                        <a:effectLst/>
                        <a:latin typeface="+mn-lt"/>
                        <a:ea typeface="+mn-ea"/>
                        <a:cs typeface="2  Titr" panose="00000700000000000000" pitchFamily="2" charset="-78"/>
                      </a:endParaRPr>
                    </a:p>
                  </a:txBody>
                  <a:tcPr marL="4721" marR="4721" marT="2360" marB="23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44350384"/>
                  </a:ext>
                </a:extLst>
              </a:tr>
            </a:tbl>
          </a:graphicData>
        </a:graphic>
      </p:graphicFrame>
      <p:sp>
        <p:nvSpPr>
          <p:cNvPr id="4" name="Slide Number Placeholder 3">
            <a:extLst>
              <a:ext uri="{FF2B5EF4-FFF2-40B4-BE49-F238E27FC236}">
                <a16:creationId xmlns:a16="http://schemas.microsoft.com/office/drawing/2014/main" xmlns="" id="{BF78A406-CACB-457C-9609-2774FCBFE431}"/>
              </a:ext>
            </a:extLst>
          </p:cNvPr>
          <p:cNvSpPr>
            <a:spLocks noGrp="1"/>
          </p:cNvSpPr>
          <p:nvPr>
            <p:ph type="sldNum" sz="quarter" idx="12"/>
          </p:nvPr>
        </p:nvSpPr>
        <p:spPr/>
        <p:txBody>
          <a:bodyPr/>
          <a:lstStyle/>
          <a:p>
            <a:fld id="{48F63A3B-78C7-47BE-AE5E-E10140E04643}" type="slidenum">
              <a:rPr lang="en-US" sz="2000" smtClean="0"/>
              <a:t>70</a:t>
            </a:fld>
            <a:endParaRPr lang="en-US" sz="2000" dirty="0"/>
          </a:p>
        </p:txBody>
      </p:sp>
    </p:spTree>
    <p:extLst>
      <p:ext uri="{BB962C8B-B14F-4D97-AF65-F5344CB8AC3E}">
        <p14:creationId xmlns:p14="http://schemas.microsoft.com/office/powerpoint/2010/main" val="14351796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EC1B5C-43F2-410A-BDB9-99E69034F97E}"/>
              </a:ext>
            </a:extLst>
          </p:cNvPr>
          <p:cNvSpPr>
            <a:spLocks noGrp="1"/>
          </p:cNvSpPr>
          <p:nvPr>
            <p:ph type="title"/>
          </p:nvPr>
        </p:nvSpPr>
        <p:spPr>
          <a:xfrm>
            <a:off x="3112273" y="575806"/>
            <a:ext cx="7635240" cy="768096"/>
          </a:xfrm>
          <a:solidFill>
            <a:schemeClr val="accent1"/>
          </a:solidFill>
        </p:spPr>
        <p:txBody>
          <a:bodyPr/>
          <a:lstStyle/>
          <a:p>
            <a:pPr algn="r" rtl="1"/>
            <a:r>
              <a:rPr lang="fa-IR" b="1" dirty="0"/>
              <a:t>شماره شناسایی خطر (کد </a:t>
            </a:r>
            <a:r>
              <a:rPr lang="fa-IR" b="1" dirty="0" err="1"/>
              <a:t>کملر</a:t>
            </a:r>
            <a:r>
              <a:rPr lang="fa-IR" b="1" dirty="0"/>
              <a:t>)</a:t>
            </a:r>
            <a:r>
              <a:rPr lang="fa-IR" dirty="0"/>
              <a:t/>
            </a:r>
            <a:br>
              <a:rPr lang="fa-IR" dirty="0"/>
            </a:br>
            <a:endParaRPr lang="en-US" dirty="0"/>
          </a:p>
        </p:txBody>
      </p:sp>
      <p:sp>
        <p:nvSpPr>
          <p:cNvPr id="3" name="Content Placeholder 2">
            <a:extLst>
              <a:ext uri="{FF2B5EF4-FFF2-40B4-BE49-F238E27FC236}">
                <a16:creationId xmlns:a16="http://schemas.microsoft.com/office/drawing/2014/main" xmlns="" id="{E8EED7F1-DADF-4948-BDBC-B4CCC70F7D1E}"/>
              </a:ext>
            </a:extLst>
          </p:cNvPr>
          <p:cNvSpPr>
            <a:spLocks noGrp="1"/>
          </p:cNvSpPr>
          <p:nvPr>
            <p:ph idx="1"/>
          </p:nvPr>
        </p:nvSpPr>
        <p:spPr>
          <a:xfrm>
            <a:off x="331303" y="1603513"/>
            <a:ext cx="11145079" cy="4108174"/>
          </a:xfrm>
        </p:spPr>
        <p:txBody>
          <a:bodyPr/>
          <a:lstStyle/>
          <a:p>
            <a:pPr algn="r" rtl="1">
              <a:buFont typeface="Arial" panose="020B0604020202020204" pitchFamily="34" charset="0"/>
              <a:buChar char="•"/>
            </a:pPr>
            <a:r>
              <a:rPr lang="fa-IR" sz="2800" dirty="0">
                <a:solidFill>
                  <a:schemeClr val="tx1"/>
                </a:solidFill>
                <a:cs typeface="2  Titr" panose="00000700000000000000" pitchFamily="2" charset="-78"/>
              </a:rPr>
              <a:t>ارایه: استاندارد اروپایی بر اساس </a:t>
            </a:r>
            <a:r>
              <a:rPr lang="fa-IR" sz="2800" dirty="0" err="1">
                <a:solidFill>
                  <a:schemeClr val="tx1"/>
                </a:solidFill>
                <a:cs typeface="2  Titr" panose="00000700000000000000" pitchFamily="2" charset="-78"/>
              </a:rPr>
              <a:t>معاهده</a:t>
            </a:r>
            <a:r>
              <a:rPr lang="fa-IR" sz="2800" dirty="0">
                <a:solidFill>
                  <a:schemeClr val="tx1"/>
                </a:solidFill>
                <a:cs typeface="2  Titr" panose="00000700000000000000" pitchFamily="2" charset="-78"/>
              </a:rPr>
              <a:t> </a:t>
            </a:r>
            <a:r>
              <a:rPr lang="en-US" sz="2800" dirty="0">
                <a:solidFill>
                  <a:schemeClr val="tx1"/>
                </a:solidFill>
                <a:cs typeface="2  Titr" panose="00000700000000000000" pitchFamily="2" charset="-78"/>
              </a:rPr>
              <a:t>ADR</a:t>
            </a:r>
          </a:p>
          <a:p>
            <a:pPr algn="r" rtl="1">
              <a:buFont typeface="Arial" panose="020B0604020202020204" pitchFamily="34" charset="0"/>
              <a:buChar char="•"/>
            </a:pPr>
            <a:r>
              <a:rPr lang="fa-IR" sz="2800" dirty="0">
                <a:solidFill>
                  <a:schemeClr val="tx1"/>
                </a:solidFill>
                <a:cs typeface="2  Titr" panose="00000700000000000000" pitchFamily="2" charset="-78"/>
              </a:rPr>
              <a:t>حمل و نقل کالاهای خطرناک از طریق جاده</a:t>
            </a:r>
          </a:p>
          <a:p>
            <a:pPr algn="r" rtl="1">
              <a:buFont typeface="Arial" panose="020B0604020202020204" pitchFamily="34" charset="0"/>
              <a:buChar char="•"/>
            </a:pPr>
            <a:r>
              <a:rPr lang="fa-IR" sz="2800" dirty="0">
                <a:solidFill>
                  <a:schemeClr val="tx1"/>
                </a:solidFill>
                <a:cs typeface="2  Titr" panose="00000700000000000000" pitchFamily="2" charset="-78"/>
              </a:rPr>
              <a:t>کد 2 یا 3 رقمی</a:t>
            </a:r>
          </a:p>
          <a:p>
            <a:pPr algn="r" rtl="1">
              <a:buFont typeface="Arial" panose="020B0604020202020204" pitchFamily="34" charset="0"/>
              <a:buChar char="•"/>
            </a:pPr>
            <a:r>
              <a:rPr lang="fa-IR" sz="2800" dirty="0">
                <a:solidFill>
                  <a:schemeClr val="tx1"/>
                </a:solidFill>
                <a:cs typeface="2  Titr" panose="00000700000000000000" pitchFamily="2" charset="-78"/>
              </a:rPr>
              <a:t>تکرار یک عدد در کد نشانه شدید بودن خاصیت خطرناک ماده است.</a:t>
            </a:r>
          </a:p>
          <a:p>
            <a:pPr algn="r" rtl="1">
              <a:buFont typeface="Arial" panose="020B0604020202020204" pitchFamily="34" charset="0"/>
              <a:buChar char="•"/>
            </a:pPr>
            <a:r>
              <a:rPr lang="fa-IR" sz="2800" dirty="0">
                <a:solidFill>
                  <a:schemeClr val="tx1"/>
                </a:solidFill>
                <a:cs typeface="2  Titr" panose="00000700000000000000" pitchFamily="2" charset="-78"/>
              </a:rPr>
              <a:t>وجود </a:t>
            </a:r>
            <a:r>
              <a:rPr lang="en-US" sz="2800" dirty="0">
                <a:solidFill>
                  <a:schemeClr val="tx1"/>
                </a:solidFill>
                <a:cs typeface="2  Titr" panose="00000700000000000000" pitchFamily="2" charset="-78"/>
              </a:rPr>
              <a:t>X </a:t>
            </a:r>
            <a:r>
              <a:rPr lang="fa-IR" sz="2800" dirty="0">
                <a:solidFill>
                  <a:schemeClr val="tx1"/>
                </a:solidFill>
                <a:cs typeface="2  Titr" panose="00000700000000000000" pitchFamily="2" charset="-78"/>
              </a:rPr>
              <a:t>قبل از کد به معنی واکنش پذیری آن ماده با آب است.</a:t>
            </a:r>
          </a:p>
          <a:p>
            <a:pPr algn="r" rtl="1">
              <a:buFont typeface="Arial" panose="020B0604020202020204" pitchFamily="34" charset="0"/>
              <a:buChar char="•"/>
            </a:pPr>
            <a:r>
              <a:rPr lang="fa-IR" sz="2800" dirty="0">
                <a:solidFill>
                  <a:schemeClr val="tx1"/>
                </a:solidFill>
                <a:cs typeface="2  Titr" panose="00000700000000000000" pitchFamily="2" charset="-78"/>
              </a:rPr>
              <a:t>اگر یک عدد برای نشان دادن خطر ماده کافی باشد، بعد از آن عدد یک صفر قرار داده می شود.</a:t>
            </a:r>
          </a:p>
          <a:p>
            <a:pPr algn="r" rtl="1"/>
            <a:endParaRPr lang="en-US" sz="2800" dirty="0">
              <a:solidFill>
                <a:schemeClr val="tx1"/>
              </a:solidFill>
              <a:cs typeface="2  Titr" panose="00000700000000000000" pitchFamily="2" charset="-78"/>
            </a:endParaRPr>
          </a:p>
        </p:txBody>
      </p:sp>
      <p:sp>
        <p:nvSpPr>
          <p:cNvPr id="4" name="Slide Number Placeholder 3">
            <a:extLst>
              <a:ext uri="{FF2B5EF4-FFF2-40B4-BE49-F238E27FC236}">
                <a16:creationId xmlns:a16="http://schemas.microsoft.com/office/drawing/2014/main" xmlns="" id="{C84AE019-3FA7-44CF-B824-4235AB9E622C}"/>
              </a:ext>
            </a:extLst>
          </p:cNvPr>
          <p:cNvSpPr>
            <a:spLocks noGrp="1"/>
          </p:cNvSpPr>
          <p:nvPr>
            <p:ph type="sldNum" sz="quarter" idx="12"/>
          </p:nvPr>
        </p:nvSpPr>
        <p:spPr/>
        <p:txBody>
          <a:bodyPr/>
          <a:lstStyle/>
          <a:p>
            <a:fld id="{48F63A3B-78C7-47BE-AE5E-E10140E04643}" type="slidenum">
              <a:rPr lang="en-US" smtClean="0"/>
              <a:t>71</a:t>
            </a:fld>
            <a:endParaRPr lang="en-US" dirty="0"/>
          </a:p>
        </p:txBody>
      </p:sp>
    </p:spTree>
    <p:extLst>
      <p:ext uri="{BB962C8B-B14F-4D97-AF65-F5344CB8AC3E}">
        <p14:creationId xmlns:p14="http://schemas.microsoft.com/office/powerpoint/2010/main" val="17678204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0C838E-9D1B-4C1A-A0ED-CCFB74FC44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C85EAB7-9817-42D8-8A07-EBB0C7AABBA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xmlns="" id="{D5A33C68-8D65-45ED-B9DA-AF27076E3239}"/>
              </a:ext>
            </a:extLst>
          </p:cNvPr>
          <p:cNvSpPr>
            <a:spLocks noGrp="1"/>
          </p:cNvSpPr>
          <p:nvPr>
            <p:ph type="sldNum" sz="quarter" idx="12"/>
          </p:nvPr>
        </p:nvSpPr>
        <p:spPr/>
        <p:txBody>
          <a:bodyPr/>
          <a:lstStyle/>
          <a:p>
            <a:fld id="{48F63A3B-78C7-47BE-AE5E-E10140E04643}" type="slidenum">
              <a:rPr lang="en-US" smtClean="0"/>
              <a:t>72</a:t>
            </a:fld>
            <a:endParaRPr lang="en-US" dirty="0"/>
          </a:p>
        </p:txBody>
      </p:sp>
      <p:sp>
        <p:nvSpPr>
          <p:cNvPr id="5" name="Footer Placeholder 4">
            <a:extLst>
              <a:ext uri="{FF2B5EF4-FFF2-40B4-BE49-F238E27FC236}">
                <a16:creationId xmlns:a16="http://schemas.microsoft.com/office/drawing/2014/main" xmlns="" id="{2E026B64-83AE-4DEA-B159-8C7872EFBF6A}"/>
              </a:ext>
            </a:extLst>
          </p:cNvPr>
          <p:cNvSpPr>
            <a:spLocks noGrp="1"/>
          </p:cNvSpPr>
          <p:nvPr>
            <p:ph type="ftr" sz="quarter" idx="13"/>
          </p:nvPr>
        </p:nvSpPr>
        <p:spPr/>
        <p:txBody>
          <a:bodyPr/>
          <a:lstStyle/>
          <a:p>
            <a:r>
              <a:rPr lang="en-US"/>
              <a:t>Presentation title</a:t>
            </a:r>
            <a:endParaRPr lang="en-US" dirty="0"/>
          </a:p>
        </p:txBody>
      </p:sp>
      <p:pic>
        <p:nvPicPr>
          <p:cNvPr id="7" name="Picture 6">
            <a:extLst>
              <a:ext uri="{FF2B5EF4-FFF2-40B4-BE49-F238E27FC236}">
                <a16:creationId xmlns:a16="http://schemas.microsoft.com/office/drawing/2014/main" xmlns="" id="{37B2F52A-5194-4429-9A25-F720548D9176}"/>
              </a:ext>
            </a:extLst>
          </p:cNvPr>
          <p:cNvPicPr>
            <a:picLocks noChangeAspect="1"/>
          </p:cNvPicPr>
          <p:nvPr/>
        </p:nvPicPr>
        <p:blipFill>
          <a:blip r:embed="rId2"/>
          <a:stretch>
            <a:fillRect/>
          </a:stretch>
        </p:blipFill>
        <p:spPr>
          <a:xfrm>
            <a:off x="0" y="0"/>
            <a:ext cx="12168954" cy="6858000"/>
          </a:xfrm>
          <a:prstGeom prst="rect">
            <a:avLst/>
          </a:prstGeom>
        </p:spPr>
      </p:pic>
      <p:sp>
        <p:nvSpPr>
          <p:cNvPr id="8" name="Title 1">
            <a:extLst>
              <a:ext uri="{FF2B5EF4-FFF2-40B4-BE49-F238E27FC236}">
                <a16:creationId xmlns:a16="http://schemas.microsoft.com/office/drawing/2014/main" xmlns="" id="{01785922-D698-4660-825F-6D553F22D94E}"/>
              </a:ext>
            </a:extLst>
          </p:cNvPr>
          <p:cNvSpPr txBox="1">
            <a:spLocks/>
          </p:cNvSpPr>
          <p:nvPr/>
        </p:nvSpPr>
        <p:spPr>
          <a:xfrm>
            <a:off x="5425440" y="-7951"/>
            <a:ext cx="6766560" cy="768096"/>
          </a:xfrm>
          <a:prstGeom prst="rect">
            <a:avLst/>
          </a:prstGeom>
          <a:solidFill>
            <a:schemeClr val="accent1"/>
          </a:solidFill>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r" rtl="1"/>
            <a:r>
              <a:rPr lang="fa-IR" dirty="0">
                <a:solidFill>
                  <a:schemeClr val="tx1"/>
                </a:solidFill>
                <a:cs typeface="2  Titr" panose="00000700000000000000" pitchFamily="2" charset="-78"/>
              </a:rPr>
              <a:t>طبقه بندی مواد خطرناک</a:t>
            </a:r>
            <a:endParaRPr lang="en-US" dirty="0">
              <a:solidFill>
                <a:schemeClr val="tx1"/>
              </a:solidFill>
              <a:cs typeface="2  Titr" panose="00000700000000000000" pitchFamily="2" charset="-78"/>
            </a:endParaRPr>
          </a:p>
        </p:txBody>
      </p:sp>
    </p:spTree>
    <p:extLst>
      <p:ext uri="{BB962C8B-B14F-4D97-AF65-F5344CB8AC3E}">
        <p14:creationId xmlns:p14="http://schemas.microsoft.com/office/powerpoint/2010/main" val="6399479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00D445-1147-4BF4-BA35-EEF0B6B5BC2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7D37D8A-7525-4B78-AFB9-6952CCD64BA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xmlns="" id="{1BE0D552-5B42-493C-BBAE-CFC98A6BA974}"/>
              </a:ext>
            </a:extLst>
          </p:cNvPr>
          <p:cNvSpPr>
            <a:spLocks noGrp="1"/>
          </p:cNvSpPr>
          <p:nvPr>
            <p:ph type="sldNum" sz="quarter" idx="12"/>
          </p:nvPr>
        </p:nvSpPr>
        <p:spPr/>
        <p:txBody>
          <a:bodyPr/>
          <a:lstStyle/>
          <a:p>
            <a:fld id="{48F63A3B-78C7-47BE-AE5E-E10140E04643}" type="slidenum">
              <a:rPr lang="en-US" smtClean="0"/>
              <a:t>73</a:t>
            </a:fld>
            <a:endParaRPr lang="en-US" dirty="0"/>
          </a:p>
        </p:txBody>
      </p:sp>
      <p:sp>
        <p:nvSpPr>
          <p:cNvPr id="5" name="Footer Placeholder 4">
            <a:extLst>
              <a:ext uri="{FF2B5EF4-FFF2-40B4-BE49-F238E27FC236}">
                <a16:creationId xmlns:a16="http://schemas.microsoft.com/office/drawing/2014/main" xmlns="" id="{190302BF-51BE-4991-AA1E-F704AC59757C}"/>
              </a:ext>
            </a:extLst>
          </p:cNvPr>
          <p:cNvSpPr>
            <a:spLocks noGrp="1"/>
          </p:cNvSpPr>
          <p:nvPr>
            <p:ph type="ftr" sz="quarter" idx="13"/>
          </p:nvPr>
        </p:nvSpPr>
        <p:spPr/>
        <p:txBody>
          <a:bodyPr/>
          <a:lstStyle/>
          <a:p>
            <a:r>
              <a:rPr lang="en-US"/>
              <a:t>Presentation title</a:t>
            </a:r>
            <a:endParaRPr lang="en-US" dirty="0"/>
          </a:p>
        </p:txBody>
      </p:sp>
      <p:pic>
        <p:nvPicPr>
          <p:cNvPr id="7" name="Picture 6">
            <a:extLst>
              <a:ext uri="{FF2B5EF4-FFF2-40B4-BE49-F238E27FC236}">
                <a16:creationId xmlns:a16="http://schemas.microsoft.com/office/drawing/2014/main" xmlns="" id="{3E94BE6B-3DB5-475C-89EA-55068603FA4F}"/>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4247831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250AB7-D6A1-4AB6-8DFD-3C9D2D0E57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6170E7E-7BA2-4AC8-88C9-4DE1EE6B99A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xmlns="" id="{34DA1F27-6997-4204-93E9-5E0D761C2D00}"/>
              </a:ext>
            </a:extLst>
          </p:cNvPr>
          <p:cNvSpPr>
            <a:spLocks noGrp="1"/>
          </p:cNvSpPr>
          <p:nvPr>
            <p:ph type="sldNum" sz="quarter" idx="12"/>
          </p:nvPr>
        </p:nvSpPr>
        <p:spPr/>
        <p:txBody>
          <a:bodyPr/>
          <a:lstStyle/>
          <a:p>
            <a:fld id="{48F63A3B-78C7-47BE-AE5E-E10140E04643}" type="slidenum">
              <a:rPr lang="en-US" smtClean="0"/>
              <a:t>74</a:t>
            </a:fld>
            <a:endParaRPr lang="en-US" dirty="0"/>
          </a:p>
        </p:txBody>
      </p:sp>
      <p:sp>
        <p:nvSpPr>
          <p:cNvPr id="5" name="Footer Placeholder 4">
            <a:extLst>
              <a:ext uri="{FF2B5EF4-FFF2-40B4-BE49-F238E27FC236}">
                <a16:creationId xmlns:a16="http://schemas.microsoft.com/office/drawing/2014/main" xmlns="" id="{C1735A7E-8CE3-4AC1-89F2-6E136CCBB20D}"/>
              </a:ext>
            </a:extLst>
          </p:cNvPr>
          <p:cNvSpPr>
            <a:spLocks noGrp="1"/>
          </p:cNvSpPr>
          <p:nvPr>
            <p:ph type="ftr" sz="quarter" idx="13"/>
          </p:nvPr>
        </p:nvSpPr>
        <p:spPr/>
        <p:txBody>
          <a:bodyPr/>
          <a:lstStyle/>
          <a:p>
            <a:r>
              <a:rPr lang="en-US"/>
              <a:t>Presentation title</a:t>
            </a:r>
            <a:endParaRPr lang="en-US" dirty="0"/>
          </a:p>
        </p:txBody>
      </p:sp>
      <p:pic>
        <p:nvPicPr>
          <p:cNvPr id="7" name="Picture 6">
            <a:extLst>
              <a:ext uri="{FF2B5EF4-FFF2-40B4-BE49-F238E27FC236}">
                <a16:creationId xmlns:a16="http://schemas.microsoft.com/office/drawing/2014/main" xmlns="" id="{38114FFA-99F9-4D87-8C38-C516FA15F8D1}"/>
              </a:ext>
            </a:extLst>
          </p:cNvPr>
          <p:cNvPicPr>
            <a:picLocks noChangeAspect="1"/>
          </p:cNvPicPr>
          <p:nvPr/>
        </p:nvPicPr>
        <p:blipFill>
          <a:blip r:embed="rId2"/>
          <a:stretch>
            <a:fillRect/>
          </a:stretch>
        </p:blipFill>
        <p:spPr>
          <a:xfrm>
            <a:off x="21716" y="-1"/>
            <a:ext cx="12170283" cy="6801557"/>
          </a:xfrm>
          <a:prstGeom prst="rect">
            <a:avLst/>
          </a:prstGeom>
        </p:spPr>
      </p:pic>
    </p:spTree>
    <p:extLst>
      <p:ext uri="{BB962C8B-B14F-4D97-AF65-F5344CB8AC3E}">
        <p14:creationId xmlns:p14="http://schemas.microsoft.com/office/powerpoint/2010/main" val="36012141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6B0A2B-524B-4F2B-9970-F7AF5C5119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731ABD5-ADD3-4D7B-AB8E-EB4B23F8038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xmlns="" id="{2FD4A2ED-ACD2-4BAA-828F-BFB3D7C8482F}"/>
              </a:ext>
            </a:extLst>
          </p:cNvPr>
          <p:cNvSpPr>
            <a:spLocks noGrp="1"/>
          </p:cNvSpPr>
          <p:nvPr>
            <p:ph type="sldNum" sz="quarter" idx="12"/>
          </p:nvPr>
        </p:nvSpPr>
        <p:spPr/>
        <p:txBody>
          <a:bodyPr/>
          <a:lstStyle/>
          <a:p>
            <a:fld id="{48F63A3B-78C7-47BE-AE5E-E10140E04643}" type="slidenum">
              <a:rPr lang="en-US" smtClean="0"/>
              <a:t>75</a:t>
            </a:fld>
            <a:endParaRPr lang="en-US" dirty="0"/>
          </a:p>
        </p:txBody>
      </p:sp>
      <p:graphicFrame>
        <p:nvGraphicFramePr>
          <p:cNvPr id="6" name="Table 10">
            <a:extLst>
              <a:ext uri="{FF2B5EF4-FFF2-40B4-BE49-F238E27FC236}">
                <a16:creationId xmlns:a16="http://schemas.microsoft.com/office/drawing/2014/main" xmlns="" id="{47369387-3EC5-4A6F-9C66-2C42D329E6B9}"/>
              </a:ext>
            </a:extLst>
          </p:cNvPr>
          <p:cNvGraphicFramePr>
            <a:graphicFrameLocks noGrp="1"/>
          </p:cNvGraphicFramePr>
          <p:nvPr>
            <p:extLst>
              <p:ext uri="{D42A27DB-BD31-4B8C-83A1-F6EECF244321}">
                <p14:modId xmlns:p14="http://schemas.microsoft.com/office/powerpoint/2010/main" val="3673532306"/>
              </p:ext>
            </p:extLst>
          </p:nvPr>
        </p:nvGraphicFramePr>
        <p:xfrm>
          <a:off x="9616660" y="846809"/>
          <a:ext cx="2138017" cy="5553991"/>
        </p:xfrm>
        <a:graphic>
          <a:graphicData uri="http://schemas.openxmlformats.org/drawingml/2006/table">
            <a:tbl>
              <a:tblPr firstRow="1" bandRow="1">
                <a:tableStyleId>{5C22544A-7EE6-4342-B048-85BDC9FD1C3A}</a:tableStyleId>
              </a:tblPr>
              <a:tblGrid>
                <a:gridCol w="2138017">
                  <a:extLst>
                    <a:ext uri="{9D8B030D-6E8A-4147-A177-3AD203B41FA5}">
                      <a16:colId xmlns:a16="http://schemas.microsoft.com/office/drawing/2014/main" xmlns="" val="76389359"/>
                    </a:ext>
                  </a:extLst>
                </a:gridCol>
              </a:tblGrid>
              <a:tr h="690462">
                <a:tc>
                  <a:txBody>
                    <a:bodyPr/>
                    <a:lstStyle/>
                    <a:p>
                      <a:pPr algn="ctr" rtl="1"/>
                      <a:r>
                        <a:rPr lang="fa-IR" sz="3200" dirty="0">
                          <a:solidFill>
                            <a:schemeClr val="tx1"/>
                          </a:solidFill>
                        </a:rPr>
                        <a:t>ردیف</a:t>
                      </a:r>
                      <a:endParaRPr lang="en-US" sz="3200" dirty="0">
                        <a:solidFill>
                          <a:schemeClr val="tx1"/>
                        </a:solidFill>
                      </a:endParaRPr>
                    </a:p>
                  </a:txBody>
                  <a:tcPr/>
                </a:tc>
                <a:extLst>
                  <a:ext uri="{0D108BD9-81ED-4DB2-BD59-A6C34878D82A}">
                    <a16:rowId xmlns:a16="http://schemas.microsoft.com/office/drawing/2014/main" xmlns="" val="3601266767"/>
                  </a:ext>
                </a:extLst>
              </a:tr>
              <a:tr h="442139">
                <a:tc>
                  <a:txBody>
                    <a:bodyPr/>
                    <a:lstStyle/>
                    <a:p>
                      <a:pPr algn="ctr" rtl="1"/>
                      <a:r>
                        <a:rPr lang="en-US" dirty="0"/>
                        <a:t>20</a:t>
                      </a:r>
                    </a:p>
                  </a:txBody>
                  <a:tcPr/>
                </a:tc>
                <a:extLst>
                  <a:ext uri="{0D108BD9-81ED-4DB2-BD59-A6C34878D82A}">
                    <a16:rowId xmlns:a16="http://schemas.microsoft.com/office/drawing/2014/main" xmlns="" val="2782386638"/>
                  </a:ext>
                </a:extLst>
              </a:tr>
              <a:tr h="442139">
                <a:tc>
                  <a:txBody>
                    <a:bodyPr/>
                    <a:lstStyle/>
                    <a:p>
                      <a:pPr algn="ctr" rtl="1"/>
                      <a:r>
                        <a:rPr lang="en-US" dirty="0"/>
                        <a:t>22</a:t>
                      </a:r>
                    </a:p>
                  </a:txBody>
                  <a:tcPr/>
                </a:tc>
                <a:extLst>
                  <a:ext uri="{0D108BD9-81ED-4DB2-BD59-A6C34878D82A}">
                    <a16:rowId xmlns:a16="http://schemas.microsoft.com/office/drawing/2014/main" xmlns="" val="3938841724"/>
                  </a:ext>
                </a:extLst>
              </a:tr>
              <a:tr h="442139">
                <a:tc>
                  <a:txBody>
                    <a:bodyPr/>
                    <a:lstStyle/>
                    <a:p>
                      <a:pPr algn="ctr" rtl="1"/>
                      <a:r>
                        <a:rPr lang="en-US" dirty="0"/>
                        <a:t>223</a:t>
                      </a:r>
                    </a:p>
                  </a:txBody>
                  <a:tcPr/>
                </a:tc>
                <a:extLst>
                  <a:ext uri="{0D108BD9-81ED-4DB2-BD59-A6C34878D82A}">
                    <a16:rowId xmlns:a16="http://schemas.microsoft.com/office/drawing/2014/main" xmlns="" val="1708048754"/>
                  </a:ext>
                </a:extLst>
              </a:tr>
              <a:tr h="442139">
                <a:tc>
                  <a:txBody>
                    <a:bodyPr/>
                    <a:lstStyle/>
                    <a:p>
                      <a:pPr algn="ctr" rtl="1"/>
                      <a:r>
                        <a:rPr lang="en-US" dirty="0"/>
                        <a:t>23</a:t>
                      </a:r>
                    </a:p>
                  </a:txBody>
                  <a:tcPr/>
                </a:tc>
                <a:extLst>
                  <a:ext uri="{0D108BD9-81ED-4DB2-BD59-A6C34878D82A}">
                    <a16:rowId xmlns:a16="http://schemas.microsoft.com/office/drawing/2014/main" xmlns="" val="213145837"/>
                  </a:ext>
                </a:extLst>
              </a:tr>
              <a:tr h="442139">
                <a:tc>
                  <a:txBody>
                    <a:bodyPr/>
                    <a:lstStyle/>
                    <a:p>
                      <a:pPr algn="ctr" rtl="1"/>
                      <a:r>
                        <a:rPr lang="en-US" dirty="0"/>
                        <a:t>236</a:t>
                      </a:r>
                    </a:p>
                  </a:txBody>
                  <a:tcPr/>
                </a:tc>
                <a:extLst>
                  <a:ext uri="{0D108BD9-81ED-4DB2-BD59-A6C34878D82A}">
                    <a16:rowId xmlns:a16="http://schemas.microsoft.com/office/drawing/2014/main" xmlns="" val="35832790"/>
                  </a:ext>
                </a:extLst>
              </a:tr>
              <a:tr h="442139">
                <a:tc>
                  <a:txBody>
                    <a:bodyPr/>
                    <a:lstStyle/>
                    <a:p>
                      <a:pPr algn="ctr" rtl="1"/>
                      <a:r>
                        <a:rPr lang="en-US" dirty="0"/>
                        <a:t>265</a:t>
                      </a:r>
                    </a:p>
                  </a:txBody>
                  <a:tcPr/>
                </a:tc>
                <a:extLst>
                  <a:ext uri="{0D108BD9-81ED-4DB2-BD59-A6C34878D82A}">
                    <a16:rowId xmlns:a16="http://schemas.microsoft.com/office/drawing/2014/main" xmlns="" val="1612628124"/>
                  </a:ext>
                </a:extLst>
              </a:tr>
              <a:tr h="442139">
                <a:tc>
                  <a:txBody>
                    <a:bodyPr/>
                    <a:lstStyle/>
                    <a:p>
                      <a:pPr algn="ctr" rtl="1"/>
                      <a:r>
                        <a:rPr lang="en-US" dirty="0"/>
                        <a:t>X382</a:t>
                      </a:r>
                    </a:p>
                  </a:txBody>
                  <a:tcPr/>
                </a:tc>
                <a:extLst>
                  <a:ext uri="{0D108BD9-81ED-4DB2-BD59-A6C34878D82A}">
                    <a16:rowId xmlns:a16="http://schemas.microsoft.com/office/drawing/2014/main" xmlns="" val="3952739978"/>
                  </a:ext>
                </a:extLst>
              </a:tr>
              <a:tr h="442139">
                <a:tc>
                  <a:txBody>
                    <a:bodyPr/>
                    <a:lstStyle/>
                    <a:p>
                      <a:pPr algn="ctr" rtl="1"/>
                      <a:r>
                        <a:rPr lang="en-US" dirty="0"/>
                        <a:t>X338</a:t>
                      </a:r>
                    </a:p>
                  </a:txBody>
                  <a:tcPr/>
                </a:tc>
                <a:extLst>
                  <a:ext uri="{0D108BD9-81ED-4DB2-BD59-A6C34878D82A}">
                    <a16:rowId xmlns:a16="http://schemas.microsoft.com/office/drawing/2014/main" xmlns="" val="3456817056"/>
                  </a:ext>
                </a:extLst>
              </a:tr>
              <a:tr h="442139">
                <a:tc>
                  <a:txBody>
                    <a:bodyPr/>
                    <a:lstStyle/>
                    <a:p>
                      <a:pPr algn="ctr" rtl="1"/>
                      <a:r>
                        <a:rPr lang="en-US" dirty="0"/>
                        <a:t>423</a:t>
                      </a:r>
                    </a:p>
                  </a:txBody>
                  <a:tcPr/>
                </a:tc>
                <a:extLst>
                  <a:ext uri="{0D108BD9-81ED-4DB2-BD59-A6C34878D82A}">
                    <a16:rowId xmlns:a16="http://schemas.microsoft.com/office/drawing/2014/main" xmlns="" val="1983808043"/>
                  </a:ext>
                </a:extLst>
              </a:tr>
              <a:tr h="442139">
                <a:tc>
                  <a:txBody>
                    <a:bodyPr/>
                    <a:lstStyle/>
                    <a:p>
                      <a:pPr algn="ctr" rtl="1"/>
                      <a:r>
                        <a:rPr lang="en-US" dirty="0"/>
                        <a:t>44</a:t>
                      </a:r>
                    </a:p>
                  </a:txBody>
                  <a:tcPr/>
                </a:tc>
                <a:extLst>
                  <a:ext uri="{0D108BD9-81ED-4DB2-BD59-A6C34878D82A}">
                    <a16:rowId xmlns:a16="http://schemas.microsoft.com/office/drawing/2014/main" xmlns="" val="2722556124"/>
                  </a:ext>
                </a:extLst>
              </a:tr>
              <a:tr h="442139">
                <a:tc>
                  <a:txBody>
                    <a:bodyPr/>
                    <a:lstStyle/>
                    <a:p>
                      <a:pPr algn="ctr" rtl="1"/>
                      <a:r>
                        <a:rPr lang="en-US" dirty="0"/>
                        <a:t>X426</a:t>
                      </a:r>
                    </a:p>
                  </a:txBody>
                  <a:tcPr/>
                </a:tc>
                <a:extLst>
                  <a:ext uri="{0D108BD9-81ED-4DB2-BD59-A6C34878D82A}">
                    <a16:rowId xmlns:a16="http://schemas.microsoft.com/office/drawing/2014/main" xmlns="" val="1361383207"/>
                  </a:ext>
                </a:extLst>
              </a:tr>
            </a:tbl>
          </a:graphicData>
        </a:graphic>
      </p:graphicFrame>
      <p:pic>
        <p:nvPicPr>
          <p:cNvPr id="7" name="Picture 6">
            <a:extLst>
              <a:ext uri="{FF2B5EF4-FFF2-40B4-BE49-F238E27FC236}">
                <a16:creationId xmlns:a16="http://schemas.microsoft.com/office/drawing/2014/main" xmlns="" id="{1A7D3252-3728-40F8-A207-F251166359E6}"/>
              </a:ext>
            </a:extLst>
          </p:cNvPr>
          <p:cNvPicPr>
            <a:picLocks noChangeAspect="1"/>
          </p:cNvPicPr>
          <p:nvPr/>
        </p:nvPicPr>
        <p:blipFill>
          <a:blip r:embed="rId2"/>
          <a:stretch>
            <a:fillRect/>
          </a:stretch>
        </p:blipFill>
        <p:spPr>
          <a:xfrm>
            <a:off x="0" y="924279"/>
            <a:ext cx="9413410" cy="5399049"/>
          </a:xfrm>
          <a:prstGeom prst="rect">
            <a:avLst/>
          </a:prstGeom>
        </p:spPr>
      </p:pic>
      <p:sp>
        <p:nvSpPr>
          <p:cNvPr id="8" name="Title 1">
            <a:extLst>
              <a:ext uri="{FF2B5EF4-FFF2-40B4-BE49-F238E27FC236}">
                <a16:creationId xmlns:a16="http://schemas.microsoft.com/office/drawing/2014/main" xmlns="" id="{4613FE3A-AE00-4D3E-B6E8-009BED990045}"/>
              </a:ext>
            </a:extLst>
          </p:cNvPr>
          <p:cNvSpPr txBox="1">
            <a:spLocks/>
          </p:cNvSpPr>
          <p:nvPr/>
        </p:nvSpPr>
        <p:spPr>
          <a:xfrm>
            <a:off x="4988117" y="-530"/>
            <a:ext cx="6766560" cy="768096"/>
          </a:xfrm>
          <a:prstGeom prst="rect">
            <a:avLst/>
          </a:prstGeom>
          <a:solidFill>
            <a:srgbClr val="D4D593"/>
          </a:solidFill>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r" rtl="1"/>
            <a:r>
              <a:rPr lang="fa-IR"/>
              <a:t>چند مثال از کد </a:t>
            </a:r>
            <a:r>
              <a:rPr lang="en-US"/>
              <a:t>kemler</a:t>
            </a:r>
            <a:endParaRPr lang="en-US" dirty="0"/>
          </a:p>
        </p:txBody>
      </p:sp>
    </p:spTree>
    <p:extLst>
      <p:ext uri="{BB962C8B-B14F-4D97-AF65-F5344CB8AC3E}">
        <p14:creationId xmlns:p14="http://schemas.microsoft.com/office/powerpoint/2010/main" val="180690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FDD9B7-172E-4C42-A602-FD9D8C39AC77}"/>
              </a:ext>
            </a:extLst>
          </p:cNvPr>
          <p:cNvSpPr>
            <a:spLocks noGrp="1"/>
          </p:cNvSpPr>
          <p:nvPr>
            <p:ph type="title"/>
          </p:nvPr>
        </p:nvSpPr>
        <p:spPr>
          <a:xfrm>
            <a:off x="5425440" y="0"/>
            <a:ext cx="6766560" cy="768096"/>
          </a:xfrm>
          <a:solidFill>
            <a:srgbClr val="D4D593"/>
          </a:solidFill>
        </p:spPr>
        <p:txBody>
          <a:bodyPr/>
          <a:lstStyle/>
          <a:p>
            <a:pPr algn="r" rtl="1"/>
            <a:r>
              <a:rPr lang="fa-IR" dirty="0"/>
              <a:t>چند مثال از کد </a:t>
            </a:r>
            <a:r>
              <a:rPr lang="en-US" dirty="0" err="1"/>
              <a:t>kemler</a:t>
            </a:r>
            <a:endParaRPr lang="en-US" dirty="0"/>
          </a:p>
        </p:txBody>
      </p:sp>
      <p:graphicFrame>
        <p:nvGraphicFramePr>
          <p:cNvPr id="8" name="Table 8">
            <a:extLst>
              <a:ext uri="{FF2B5EF4-FFF2-40B4-BE49-F238E27FC236}">
                <a16:creationId xmlns:a16="http://schemas.microsoft.com/office/drawing/2014/main" xmlns="" id="{70AB8DB7-22F1-463A-A417-C68AB88D43AA}"/>
              </a:ext>
            </a:extLst>
          </p:cNvPr>
          <p:cNvGraphicFramePr>
            <a:graphicFrameLocks noGrp="1"/>
          </p:cNvGraphicFramePr>
          <p:nvPr>
            <p:ph idx="1"/>
            <p:extLst>
              <p:ext uri="{D42A27DB-BD31-4B8C-83A1-F6EECF244321}">
                <p14:modId xmlns:p14="http://schemas.microsoft.com/office/powerpoint/2010/main" val="3312012858"/>
              </p:ext>
            </p:extLst>
          </p:nvPr>
        </p:nvGraphicFramePr>
        <p:xfrm>
          <a:off x="212035" y="1254760"/>
          <a:ext cx="9243384" cy="4658360"/>
        </p:xfrm>
        <a:graphic>
          <a:graphicData uri="http://schemas.openxmlformats.org/drawingml/2006/table">
            <a:tbl>
              <a:tblPr firstRow="1" bandRow="1">
                <a:tableStyleId>{5C22544A-7EE6-4342-B048-85BDC9FD1C3A}</a:tableStyleId>
              </a:tblPr>
              <a:tblGrid>
                <a:gridCol w="9243384">
                  <a:extLst>
                    <a:ext uri="{9D8B030D-6E8A-4147-A177-3AD203B41FA5}">
                      <a16:colId xmlns:a16="http://schemas.microsoft.com/office/drawing/2014/main" xmlns="" val="2076474223"/>
                    </a:ext>
                  </a:extLst>
                </a:gridCol>
              </a:tblGrid>
              <a:tr h="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3200" dirty="0">
                          <a:solidFill>
                            <a:schemeClr val="tx1"/>
                          </a:solidFill>
                        </a:rPr>
                        <a:t>توضیحات</a:t>
                      </a:r>
                      <a:endParaRPr lang="en-US" sz="3200" dirty="0">
                        <a:solidFill>
                          <a:schemeClr val="tx1"/>
                        </a:solidFill>
                      </a:endParaRPr>
                    </a:p>
                  </a:txBody>
                  <a:tcPr/>
                </a:tc>
                <a:extLst>
                  <a:ext uri="{0D108BD9-81ED-4DB2-BD59-A6C34878D82A}">
                    <a16:rowId xmlns:a16="http://schemas.microsoft.com/office/drawing/2014/main" xmlns="" val="2022578024"/>
                  </a:ext>
                </a:extLst>
              </a:tr>
              <a:tr h="370840">
                <a:tc>
                  <a:txBody>
                    <a:bodyPr/>
                    <a:lstStyle/>
                    <a:p>
                      <a:pPr algn="ctr" rtl="1"/>
                      <a:r>
                        <a:rPr lang="fa-IR" dirty="0">
                          <a:cs typeface="2  Titr" panose="00000700000000000000" pitchFamily="2" charset="-78"/>
                        </a:rPr>
                        <a:t>گاز خنثی</a:t>
                      </a:r>
                      <a:endParaRPr lang="en-US" dirty="0">
                        <a:cs typeface="2  Titr" panose="00000700000000000000" pitchFamily="2" charset="-78"/>
                      </a:endParaRPr>
                    </a:p>
                  </a:txBody>
                  <a:tcPr/>
                </a:tc>
                <a:extLst>
                  <a:ext uri="{0D108BD9-81ED-4DB2-BD59-A6C34878D82A}">
                    <a16:rowId xmlns:a16="http://schemas.microsoft.com/office/drawing/2014/main" xmlns="" val="1041513790"/>
                  </a:ext>
                </a:extLst>
              </a:tr>
              <a:tr h="370840">
                <a:tc>
                  <a:txBody>
                    <a:bodyPr/>
                    <a:lstStyle/>
                    <a:p>
                      <a:pPr algn="ctr" rtl="1"/>
                      <a:r>
                        <a:rPr lang="fa-IR" dirty="0">
                          <a:cs typeface="2  Titr" panose="00000700000000000000" pitchFamily="2" charset="-78"/>
                        </a:rPr>
                        <a:t>گاز سرد شده</a:t>
                      </a:r>
                      <a:endParaRPr lang="en-US" dirty="0">
                        <a:cs typeface="2  Titr" panose="00000700000000000000" pitchFamily="2" charset="-78"/>
                      </a:endParaRPr>
                    </a:p>
                  </a:txBody>
                  <a:tcPr/>
                </a:tc>
                <a:extLst>
                  <a:ext uri="{0D108BD9-81ED-4DB2-BD59-A6C34878D82A}">
                    <a16:rowId xmlns:a16="http://schemas.microsoft.com/office/drawing/2014/main" xmlns="" val="2271650242"/>
                  </a:ext>
                </a:extLst>
              </a:tr>
              <a:tr h="370840">
                <a:tc>
                  <a:txBody>
                    <a:bodyPr/>
                    <a:lstStyle/>
                    <a:p>
                      <a:pPr algn="ctr" rtl="1"/>
                      <a:r>
                        <a:rPr lang="fa-IR" dirty="0">
                          <a:cs typeface="2  Titr" panose="00000700000000000000" pitchFamily="2" charset="-78"/>
                        </a:rPr>
                        <a:t>گاز سرد شده، قابل اشتعال</a:t>
                      </a:r>
                      <a:endParaRPr lang="en-US" dirty="0">
                        <a:cs typeface="2  Titr" panose="00000700000000000000" pitchFamily="2" charset="-78"/>
                      </a:endParaRPr>
                    </a:p>
                  </a:txBody>
                  <a:tcPr/>
                </a:tc>
                <a:extLst>
                  <a:ext uri="{0D108BD9-81ED-4DB2-BD59-A6C34878D82A}">
                    <a16:rowId xmlns:a16="http://schemas.microsoft.com/office/drawing/2014/main" xmlns="" val="714091211"/>
                  </a:ext>
                </a:extLst>
              </a:tr>
              <a:tr h="370840">
                <a:tc>
                  <a:txBody>
                    <a:bodyPr/>
                    <a:lstStyle/>
                    <a:p>
                      <a:pPr algn="ctr" rtl="1"/>
                      <a:r>
                        <a:rPr lang="fa-IR" dirty="0">
                          <a:cs typeface="2  Titr" panose="00000700000000000000" pitchFamily="2" charset="-78"/>
                        </a:rPr>
                        <a:t>گاز قابل اشتعال</a:t>
                      </a:r>
                      <a:endParaRPr lang="en-US" dirty="0">
                        <a:cs typeface="2  Titr" panose="00000700000000000000" pitchFamily="2" charset="-78"/>
                      </a:endParaRPr>
                    </a:p>
                  </a:txBody>
                  <a:tcPr/>
                </a:tc>
                <a:extLst>
                  <a:ext uri="{0D108BD9-81ED-4DB2-BD59-A6C34878D82A}">
                    <a16:rowId xmlns:a16="http://schemas.microsoft.com/office/drawing/2014/main" xmlns="" val="2099898902"/>
                  </a:ext>
                </a:extLst>
              </a:tr>
              <a:tr h="370840">
                <a:tc>
                  <a:txBody>
                    <a:bodyPr/>
                    <a:lstStyle/>
                    <a:p>
                      <a:pPr algn="ctr" rtl="1"/>
                      <a:r>
                        <a:rPr lang="fa-IR" dirty="0">
                          <a:cs typeface="2  Titr" panose="00000700000000000000" pitchFamily="2" charset="-78"/>
                        </a:rPr>
                        <a:t>گاز قابل اشتعال سمی</a:t>
                      </a:r>
                      <a:endParaRPr lang="en-US" dirty="0">
                        <a:cs typeface="2  Titr" panose="00000700000000000000" pitchFamily="2" charset="-78"/>
                      </a:endParaRPr>
                    </a:p>
                  </a:txBody>
                  <a:tcPr/>
                </a:tc>
                <a:extLst>
                  <a:ext uri="{0D108BD9-81ED-4DB2-BD59-A6C34878D82A}">
                    <a16:rowId xmlns:a16="http://schemas.microsoft.com/office/drawing/2014/main" xmlns="" val="3735644229"/>
                  </a:ext>
                </a:extLst>
              </a:tr>
              <a:tr h="370840">
                <a:tc>
                  <a:txBody>
                    <a:bodyPr/>
                    <a:lstStyle/>
                    <a:p>
                      <a:pPr algn="ctr" rtl="1"/>
                      <a:r>
                        <a:rPr lang="fa-IR" dirty="0">
                          <a:cs typeface="2  Titr" panose="00000700000000000000" pitchFamily="2" charset="-78"/>
                        </a:rPr>
                        <a:t>گاز سمی اکسید کننده</a:t>
                      </a:r>
                      <a:endParaRPr lang="en-US" dirty="0">
                        <a:cs typeface="2  Titr" panose="00000700000000000000" pitchFamily="2" charset="-78"/>
                      </a:endParaRPr>
                    </a:p>
                  </a:txBody>
                  <a:tcPr/>
                </a:tc>
                <a:extLst>
                  <a:ext uri="{0D108BD9-81ED-4DB2-BD59-A6C34878D82A}">
                    <a16:rowId xmlns:a16="http://schemas.microsoft.com/office/drawing/2014/main" xmlns="" val="298188831"/>
                  </a:ext>
                </a:extLst>
              </a:tr>
              <a:tr h="370840">
                <a:tc>
                  <a:txBody>
                    <a:bodyPr/>
                    <a:lstStyle/>
                    <a:p>
                      <a:pPr algn="ctr" rtl="1"/>
                      <a:r>
                        <a:rPr lang="fa-IR" dirty="0">
                          <a:cs typeface="2  Titr" panose="00000700000000000000" pitchFamily="2" charset="-78"/>
                        </a:rPr>
                        <a:t>مایع قابل اشتعال و </a:t>
                      </a:r>
                      <a:r>
                        <a:rPr lang="fa-IR" dirty="0" err="1">
                          <a:cs typeface="2  Titr" panose="00000700000000000000" pitchFamily="2" charset="-78"/>
                        </a:rPr>
                        <a:t>خورنده</a:t>
                      </a:r>
                      <a:r>
                        <a:rPr lang="fa-IR" dirty="0">
                          <a:cs typeface="2  Titr" panose="00000700000000000000" pitchFamily="2" charset="-78"/>
                        </a:rPr>
                        <a:t> که با آب واکنش می دهد و گاز تولید میکند.</a:t>
                      </a:r>
                      <a:endParaRPr lang="en-US" dirty="0">
                        <a:cs typeface="2  Titr" panose="00000700000000000000" pitchFamily="2" charset="-78"/>
                      </a:endParaRPr>
                    </a:p>
                  </a:txBody>
                  <a:tcPr/>
                </a:tc>
                <a:extLst>
                  <a:ext uri="{0D108BD9-81ED-4DB2-BD59-A6C34878D82A}">
                    <a16:rowId xmlns:a16="http://schemas.microsoft.com/office/drawing/2014/main" xmlns="" val="2117131789"/>
                  </a:ext>
                </a:extLst>
              </a:tr>
              <a:tr h="370840">
                <a:tc>
                  <a:txBody>
                    <a:bodyPr/>
                    <a:lstStyle/>
                    <a:p>
                      <a:pPr algn="ctr" rtl="1"/>
                      <a:r>
                        <a:rPr lang="fa-IR" dirty="0" err="1">
                          <a:cs typeface="2  Titr" panose="00000700000000000000" pitchFamily="2" charset="-78"/>
                        </a:rPr>
                        <a:t>میعات</a:t>
                      </a:r>
                      <a:r>
                        <a:rPr lang="fa-IR" dirty="0">
                          <a:cs typeface="2  Titr" panose="00000700000000000000" pitchFamily="2" charset="-78"/>
                        </a:rPr>
                        <a:t> با قابلیت اشتعال بسیار بالا و </a:t>
                      </a:r>
                      <a:r>
                        <a:rPr lang="fa-IR" dirty="0" err="1">
                          <a:cs typeface="2  Titr" panose="00000700000000000000" pitchFamily="2" charset="-78"/>
                        </a:rPr>
                        <a:t>خورنده</a:t>
                      </a:r>
                      <a:r>
                        <a:rPr lang="fa-IR" dirty="0">
                          <a:cs typeface="2  Titr" panose="00000700000000000000" pitchFamily="2" charset="-78"/>
                        </a:rPr>
                        <a:t> که با آب واکنش خطرناک می دهد</a:t>
                      </a:r>
                      <a:endParaRPr lang="en-US" dirty="0">
                        <a:cs typeface="2  Titr" panose="00000700000000000000" pitchFamily="2" charset="-78"/>
                      </a:endParaRPr>
                    </a:p>
                  </a:txBody>
                  <a:tcPr/>
                </a:tc>
                <a:extLst>
                  <a:ext uri="{0D108BD9-81ED-4DB2-BD59-A6C34878D82A}">
                    <a16:rowId xmlns:a16="http://schemas.microsoft.com/office/drawing/2014/main" xmlns="" val="84584097"/>
                  </a:ext>
                </a:extLst>
              </a:tr>
              <a:tr h="370840">
                <a:tc>
                  <a:txBody>
                    <a:bodyPr/>
                    <a:lstStyle/>
                    <a:p>
                      <a:pPr algn="ctr" rtl="1"/>
                      <a:r>
                        <a:rPr lang="fa-IR" dirty="0">
                          <a:cs typeface="2  Titr" panose="00000700000000000000" pitchFamily="2" charset="-78"/>
                        </a:rPr>
                        <a:t>ماده </a:t>
                      </a:r>
                      <a:r>
                        <a:rPr lang="fa-IR" dirty="0" err="1">
                          <a:cs typeface="2  Titr" panose="00000700000000000000" pitchFamily="2" charset="-78"/>
                        </a:rPr>
                        <a:t>جامدی</a:t>
                      </a:r>
                      <a:r>
                        <a:rPr lang="fa-IR" dirty="0">
                          <a:cs typeface="2  Titr" panose="00000700000000000000" pitchFamily="2" charset="-78"/>
                        </a:rPr>
                        <a:t> که گاز قابل اشتعال تولید می کند</a:t>
                      </a:r>
                      <a:endParaRPr lang="en-US" dirty="0">
                        <a:cs typeface="2  Titr" panose="00000700000000000000" pitchFamily="2" charset="-78"/>
                      </a:endParaRPr>
                    </a:p>
                  </a:txBody>
                  <a:tcPr/>
                </a:tc>
                <a:extLst>
                  <a:ext uri="{0D108BD9-81ED-4DB2-BD59-A6C34878D82A}">
                    <a16:rowId xmlns:a16="http://schemas.microsoft.com/office/drawing/2014/main" xmlns="" val="3566242571"/>
                  </a:ext>
                </a:extLst>
              </a:tr>
              <a:tr h="370840">
                <a:tc>
                  <a:txBody>
                    <a:bodyPr/>
                    <a:lstStyle/>
                    <a:p>
                      <a:pPr algn="ctr" rtl="1"/>
                      <a:r>
                        <a:rPr lang="fa-IR" dirty="0">
                          <a:cs typeface="2  Titr" panose="00000700000000000000" pitchFamily="2" charset="-78"/>
                        </a:rPr>
                        <a:t>جامد قابل اشتعال در حالت مذاب و در درجه حرارت بسیار بالا </a:t>
                      </a:r>
                      <a:endParaRPr lang="en-US" dirty="0">
                        <a:cs typeface="2  Titr" panose="00000700000000000000" pitchFamily="2" charset="-78"/>
                      </a:endParaRPr>
                    </a:p>
                  </a:txBody>
                  <a:tcPr/>
                </a:tc>
                <a:extLst>
                  <a:ext uri="{0D108BD9-81ED-4DB2-BD59-A6C34878D82A}">
                    <a16:rowId xmlns:a16="http://schemas.microsoft.com/office/drawing/2014/main" xmlns="" val="3082995429"/>
                  </a:ext>
                </a:extLst>
              </a:tr>
              <a:tr h="370840">
                <a:tc>
                  <a:txBody>
                    <a:bodyPr/>
                    <a:lstStyle/>
                    <a:p>
                      <a:pPr algn="ctr" rtl="1"/>
                      <a:r>
                        <a:rPr lang="fa-IR" dirty="0">
                          <a:cs typeface="2  Titr" panose="00000700000000000000" pitchFamily="2" charset="-78"/>
                        </a:rPr>
                        <a:t>جامد قابل اشتعال که با آب واکنش داده و گاز سمی منتشر می کند</a:t>
                      </a:r>
                      <a:endParaRPr lang="en-US" dirty="0">
                        <a:cs typeface="2  Titr" panose="00000700000000000000" pitchFamily="2" charset="-78"/>
                      </a:endParaRPr>
                    </a:p>
                  </a:txBody>
                  <a:tcPr/>
                </a:tc>
                <a:extLst>
                  <a:ext uri="{0D108BD9-81ED-4DB2-BD59-A6C34878D82A}">
                    <a16:rowId xmlns:a16="http://schemas.microsoft.com/office/drawing/2014/main" xmlns="" val="2794778594"/>
                  </a:ext>
                </a:extLst>
              </a:tr>
            </a:tbl>
          </a:graphicData>
        </a:graphic>
      </p:graphicFrame>
      <p:sp>
        <p:nvSpPr>
          <p:cNvPr id="4" name="Slide Number Placeholder 3">
            <a:extLst>
              <a:ext uri="{FF2B5EF4-FFF2-40B4-BE49-F238E27FC236}">
                <a16:creationId xmlns:a16="http://schemas.microsoft.com/office/drawing/2014/main" xmlns="" id="{797F13E6-1180-4723-BA07-A5FF2D919183}"/>
              </a:ext>
            </a:extLst>
          </p:cNvPr>
          <p:cNvSpPr>
            <a:spLocks noGrp="1"/>
          </p:cNvSpPr>
          <p:nvPr>
            <p:ph type="sldNum" sz="quarter" idx="12"/>
          </p:nvPr>
        </p:nvSpPr>
        <p:spPr/>
        <p:txBody>
          <a:bodyPr/>
          <a:lstStyle/>
          <a:p>
            <a:fld id="{48F63A3B-78C7-47BE-AE5E-E10140E04643}" type="slidenum">
              <a:rPr lang="en-US" smtClean="0"/>
              <a:t>76</a:t>
            </a:fld>
            <a:endParaRPr lang="en-US" dirty="0"/>
          </a:p>
        </p:txBody>
      </p:sp>
      <p:graphicFrame>
        <p:nvGraphicFramePr>
          <p:cNvPr id="10" name="Table 10">
            <a:extLst>
              <a:ext uri="{FF2B5EF4-FFF2-40B4-BE49-F238E27FC236}">
                <a16:creationId xmlns:a16="http://schemas.microsoft.com/office/drawing/2014/main" xmlns="" id="{7A89FDA0-71FF-47D4-B8DF-21974A9D6488}"/>
              </a:ext>
            </a:extLst>
          </p:cNvPr>
          <p:cNvGraphicFramePr>
            <a:graphicFrameLocks noGrp="1"/>
          </p:cNvGraphicFramePr>
          <p:nvPr>
            <p:extLst>
              <p:ext uri="{D42A27DB-BD31-4B8C-83A1-F6EECF244321}">
                <p14:modId xmlns:p14="http://schemas.microsoft.com/office/powerpoint/2010/main" val="3927566923"/>
              </p:ext>
            </p:extLst>
          </p:nvPr>
        </p:nvGraphicFramePr>
        <p:xfrm>
          <a:off x="9616661" y="1254760"/>
          <a:ext cx="1652104" cy="4658360"/>
        </p:xfrm>
        <a:graphic>
          <a:graphicData uri="http://schemas.openxmlformats.org/drawingml/2006/table">
            <a:tbl>
              <a:tblPr firstRow="1" bandRow="1">
                <a:tableStyleId>{5C22544A-7EE6-4342-B048-85BDC9FD1C3A}</a:tableStyleId>
              </a:tblPr>
              <a:tblGrid>
                <a:gridCol w="1652104">
                  <a:extLst>
                    <a:ext uri="{9D8B030D-6E8A-4147-A177-3AD203B41FA5}">
                      <a16:colId xmlns:a16="http://schemas.microsoft.com/office/drawing/2014/main" xmlns="" val="76389359"/>
                    </a:ext>
                  </a:extLst>
                </a:gridCol>
              </a:tblGrid>
              <a:tr h="370840">
                <a:tc>
                  <a:txBody>
                    <a:bodyPr/>
                    <a:lstStyle/>
                    <a:p>
                      <a:pPr algn="ctr" rtl="1"/>
                      <a:r>
                        <a:rPr lang="fa-IR" sz="3200" dirty="0">
                          <a:solidFill>
                            <a:schemeClr val="tx1"/>
                          </a:solidFill>
                        </a:rPr>
                        <a:t>ردیف</a:t>
                      </a:r>
                      <a:endParaRPr lang="en-US" sz="3200" dirty="0">
                        <a:solidFill>
                          <a:schemeClr val="tx1"/>
                        </a:solidFill>
                      </a:endParaRPr>
                    </a:p>
                  </a:txBody>
                  <a:tcPr/>
                </a:tc>
                <a:extLst>
                  <a:ext uri="{0D108BD9-81ED-4DB2-BD59-A6C34878D82A}">
                    <a16:rowId xmlns:a16="http://schemas.microsoft.com/office/drawing/2014/main" xmlns="" val="3601266767"/>
                  </a:ext>
                </a:extLst>
              </a:tr>
              <a:tr h="370840">
                <a:tc>
                  <a:txBody>
                    <a:bodyPr/>
                    <a:lstStyle/>
                    <a:p>
                      <a:pPr algn="ctr" rtl="1"/>
                      <a:r>
                        <a:rPr lang="en-US" dirty="0"/>
                        <a:t>20</a:t>
                      </a:r>
                    </a:p>
                  </a:txBody>
                  <a:tcPr/>
                </a:tc>
                <a:extLst>
                  <a:ext uri="{0D108BD9-81ED-4DB2-BD59-A6C34878D82A}">
                    <a16:rowId xmlns:a16="http://schemas.microsoft.com/office/drawing/2014/main" xmlns="" val="2782386638"/>
                  </a:ext>
                </a:extLst>
              </a:tr>
              <a:tr h="370840">
                <a:tc>
                  <a:txBody>
                    <a:bodyPr/>
                    <a:lstStyle/>
                    <a:p>
                      <a:pPr algn="ctr" rtl="1"/>
                      <a:r>
                        <a:rPr lang="en-US" dirty="0"/>
                        <a:t>22</a:t>
                      </a:r>
                    </a:p>
                  </a:txBody>
                  <a:tcPr/>
                </a:tc>
                <a:extLst>
                  <a:ext uri="{0D108BD9-81ED-4DB2-BD59-A6C34878D82A}">
                    <a16:rowId xmlns:a16="http://schemas.microsoft.com/office/drawing/2014/main" xmlns="" val="3938841724"/>
                  </a:ext>
                </a:extLst>
              </a:tr>
              <a:tr h="370840">
                <a:tc>
                  <a:txBody>
                    <a:bodyPr/>
                    <a:lstStyle/>
                    <a:p>
                      <a:pPr algn="ctr" rtl="1"/>
                      <a:r>
                        <a:rPr lang="en-US" dirty="0"/>
                        <a:t>223</a:t>
                      </a:r>
                    </a:p>
                  </a:txBody>
                  <a:tcPr/>
                </a:tc>
                <a:extLst>
                  <a:ext uri="{0D108BD9-81ED-4DB2-BD59-A6C34878D82A}">
                    <a16:rowId xmlns:a16="http://schemas.microsoft.com/office/drawing/2014/main" xmlns="" val="1708048754"/>
                  </a:ext>
                </a:extLst>
              </a:tr>
              <a:tr h="370840">
                <a:tc>
                  <a:txBody>
                    <a:bodyPr/>
                    <a:lstStyle/>
                    <a:p>
                      <a:pPr algn="ctr" rtl="1"/>
                      <a:r>
                        <a:rPr lang="en-US" dirty="0"/>
                        <a:t>23</a:t>
                      </a:r>
                    </a:p>
                  </a:txBody>
                  <a:tcPr/>
                </a:tc>
                <a:extLst>
                  <a:ext uri="{0D108BD9-81ED-4DB2-BD59-A6C34878D82A}">
                    <a16:rowId xmlns:a16="http://schemas.microsoft.com/office/drawing/2014/main" xmlns="" val="213145837"/>
                  </a:ext>
                </a:extLst>
              </a:tr>
              <a:tr h="370840">
                <a:tc>
                  <a:txBody>
                    <a:bodyPr/>
                    <a:lstStyle/>
                    <a:p>
                      <a:pPr algn="ctr" rtl="1"/>
                      <a:r>
                        <a:rPr lang="en-US" dirty="0"/>
                        <a:t>236</a:t>
                      </a:r>
                    </a:p>
                  </a:txBody>
                  <a:tcPr/>
                </a:tc>
                <a:extLst>
                  <a:ext uri="{0D108BD9-81ED-4DB2-BD59-A6C34878D82A}">
                    <a16:rowId xmlns:a16="http://schemas.microsoft.com/office/drawing/2014/main" xmlns="" val="35832790"/>
                  </a:ext>
                </a:extLst>
              </a:tr>
              <a:tr h="370840">
                <a:tc>
                  <a:txBody>
                    <a:bodyPr/>
                    <a:lstStyle/>
                    <a:p>
                      <a:pPr algn="ctr" rtl="1"/>
                      <a:r>
                        <a:rPr lang="en-US" dirty="0"/>
                        <a:t>265</a:t>
                      </a:r>
                    </a:p>
                  </a:txBody>
                  <a:tcPr/>
                </a:tc>
                <a:extLst>
                  <a:ext uri="{0D108BD9-81ED-4DB2-BD59-A6C34878D82A}">
                    <a16:rowId xmlns:a16="http://schemas.microsoft.com/office/drawing/2014/main" xmlns="" val="1612628124"/>
                  </a:ext>
                </a:extLst>
              </a:tr>
              <a:tr h="370840">
                <a:tc>
                  <a:txBody>
                    <a:bodyPr/>
                    <a:lstStyle/>
                    <a:p>
                      <a:pPr algn="ctr" rtl="1"/>
                      <a:r>
                        <a:rPr lang="en-US" dirty="0"/>
                        <a:t>X382</a:t>
                      </a:r>
                    </a:p>
                  </a:txBody>
                  <a:tcPr/>
                </a:tc>
                <a:extLst>
                  <a:ext uri="{0D108BD9-81ED-4DB2-BD59-A6C34878D82A}">
                    <a16:rowId xmlns:a16="http://schemas.microsoft.com/office/drawing/2014/main" xmlns="" val="3952739978"/>
                  </a:ext>
                </a:extLst>
              </a:tr>
              <a:tr h="370840">
                <a:tc>
                  <a:txBody>
                    <a:bodyPr/>
                    <a:lstStyle/>
                    <a:p>
                      <a:pPr algn="ctr" rtl="1"/>
                      <a:r>
                        <a:rPr lang="en-US" dirty="0"/>
                        <a:t>X338</a:t>
                      </a:r>
                    </a:p>
                  </a:txBody>
                  <a:tcPr/>
                </a:tc>
                <a:extLst>
                  <a:ext uri="{0D108BD9-81ED-4DB2-BD59-A6C34878D82A}">
                    <a16:rowId xmlns:a16="http://schemas.microsoft.com/office/drawing/2014/main" xmlns="" val="3456817056"/>
                  </a:ext>
                </a:extLst>
              </a:tr>
              <a:tr h="370840">
                <a:tc>
                  <a:txBody>
                    <a:bodyPr/>
                    <a:lstStyle/>
                    <a:p>
                      <a:pPr algn="ctr" rtl="1"/>
                      <a:r>
                        <a:rPr lang="en-US" dirty="0"/>
                        <a:t>423</a:t>
                      </a:r>
                    </a:p>
                  </a:txBody>
                  <a:tcPr/>
                </a:tc>
                <a:extLst>
                  <a:ext uri="{0D108BD9-81ED-4DB2-BD59-A6C34878D82A}">
                    <a16:rowId xmlns:a16="http://schemas.microsoft.com/office/drawing/2014/main" xmlns="" val="1983808043"/>
                  </a:ext>
                </a:extLst>
              </a:tr>
              <a:tr h="370840">
                <a:tc>
                  <a:txBody>
                    <a:bodyPr/>
                    <a:lstStyle/>
                    <a:p>
                      <a:pPr algn="ctr" rtl="1"/>
                      <a:r>
                        <a:rPr lang="en-US" dirty="0"/>
                        <a:t>44</a:t>
                      </a:r>
                    </a:p>
                  </a:txBody>
                  <a:tcPr/>
                </a:tc>
                <a:extLst>
                  <a:ext uri="{0D108BD9-81ED-4DB2-BD59-A6C34878D82A}">
                    <a16:rowId xmlns:a16="http://schemas.microsoft.com/office/drawing/2014/main" xmlns="" val="2722556124"/>
                  </a:ext>
                </a:extLst>
              </a:tr>
              <a:tr h="370840">
                <a:tc>
                  <a:txBody>
                    <a:bodyPr/>
                    <a:lstStyle/>
                    <a:p>
                      <a:pPr algn="ctr" rtl="1"/>
                      <a:r>
                        <a:rPr lang="en-US" dirty="0"/>
                        <a:t>X426</a:t>
                      </a:r>
                    </a:p>
                  </a:txBody>
                  <a:tcPr/>
                </a:tc>
                <a:extLst>
                  <a:ext uri="{0D108BD9-81ED-4DB2-BD59-A6C34878D82A}">
                    <a16:rowId xmlns:a16="http://schemas.microsoft.com/office/drawing/2014/main" xmlns="" val="1361383207"/>
                  </a:ext>
                </a:extLst>
              </a:tr>
            </a:tbl>
          </a:graphicData>
        </a:graphic>
      </p:graphicFrame>
    </p:spTree>
    <p:extLst>
      <p:ext uri="{BB962C8B-B14F-4D97-AF65-F5344CB8AC3E}">
        <p14:creationId xmlns:p14="http://schemas.microsoft.com/office/powerpoint/2010/main" val="369205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E49104-3A1F-4A0C-A6BF-25108A04CEFF}"/>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xmlns="" id="{6E183594-FC2D-4D18-8523-E91AE15F1B15}"/>
              </a:ext>
            </a:extLst>
          </p:cNvPr>
          <p:cNvSpPr>
            <a:spLocks noGrp="1"/>
          </p:cNvSpPr>
          <p:nvPr>
            <p:ph type="sldNum" sz="quarter" idx="12"/>
          </p:nvPr>
        </p:nvSpPr>
        <p:spPr/>
        <p:txBody>
          <a:bodyPr/>
          <a:lstStyle/>
          <a:p>
            <a:fld id="{48F63A3B-78C7-47BE-AE5E-E10140E04643}" type="slidenum">
              <a:rPr lang="en-US" smtClean="0"/>
              <a:t>77</a:t>
            </a:fld>
            <a:endParaRPr lang="en-US" dirty="0"/>
          </a:p>
        </p:txBody>
      </p:sp>
      <p:sp>
        <p:nvSpPr>
          <p:cNvPr id="5" name="Footer Placeholder 4">
            <a:extLst>
              <a:ext uri="{FF2B5EF4-FFF2-40B4-BE49-F238E27FC236}">
                <a16:creationId xmlns:a16="http://schemas.microsoft.com/office/drawing/2014/main" xmlns="" id="{A148EFE6-272C-4B60-860D-3BDB93B7DDE6}"/>
              </a:ext>
            </a:extLst>
          </p:cNvPr>
          <p:cNvSpPr>
            <a:spLocks noGrp="1"/>
          </p:cNvSpPr>
          <p:nvPr>
            <p:ph type="ftr" sz="quarter" idx="13"/>
          </p:nvPr>
        </p:nvSpPr>
        <p:spPr/>
        <p:txBody>
          <a:bodyPr/>
          <a:lstStyle/>
          <a:p>
            <a:r>
              <a:rPr lang="en-US"/>
              <a:t>Presentation title</a:t>
            </a:r>
            <a:endParaRPr lang="en-US" dirty="0"/>
          </a:p>
        </p:txBody>
      </p:sp>
      <p:sp>
        <p:nvSpPr>
          <p:cNvPr id="9" name="Content Placeholder 8">
            <a:extLst>
              <a:ext uri="{FF2B5EF4-FFF2-40B4-BE49-F238E27FC236}">
                <a16:creationId xmlns:a16="http://schemas.microsoft.com/office/drawing/2014/main" xmlns="" id="{8200AFB3-D2D7-411B-917C-AD7161520135}"/>
              </a:ext>
            </a:extLst>
          </p:cNvPr>
          <p:cNvSpPr>
            <a:spLocks noGrp="1"/>
          </p:cNvSpPr>
          <p:nvPr>
            <p:ph idx="1"/>
          </p:nvPr>
        </p:nvSpPr>
        <p:spPr/>
        <p:txBody>
          <a:bodyPr/>
          <a:lstStyle/>
          <a:p>
            <a:endParaRPr lang="en-US"/>
          </a:p>
        </p:txBody>
      </p:sp>
      <p:pic>
        <p:nvPicPr>
          <p:cNvPr id="11" name="Picture 10">
            <a:extLst>
              <a:ext uri="{FF2B5EF4-FFF2-40B4-BE49-F238E27FC236}">
                <a16:creationId xmlns:a16="http://schemas.microsoft.com/office/drawing/2014/main" xmlns="" id="{7ED193BD-61C4-4398-A4A3-CAADC53382D4}"/>
              </a:ext>
            </a:extLst>
          </p:cNvPr>
          <p:cNvPicPr>
            <a:picLocks noChangeAspect="1"/>
          </p:cNvPicPr>
          <p:nvPr/>
        </p:nvPicPr>
        <p:blipFill>
          <a:blip r:embed="rId2"/>
          <a:stretch>
            <a:fillRect/>
          </a:stretch>
        </p:blipFill>
        <p:spPr>
          <a:xfrm>
            <a:off x="0" y="101047"/>
            <a:ext cx="12059478" cy="6891130"/>
          </a:xfrm>
          <a:prstGeom prst="rect">
            <a:avLst/>
          </a:prstGeom>
        </p:spPr>
      </p:pic>
    </p:spTree>
    <p:extLst>
      <p:ext uri="{BB962C8B-B14F-4D97-AF65-F5344CB8AC3E}">
        <p14:creationId xmlns:p14="http://schemas.microsoft.com/office/powerpoint/2010/main" val="37057582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9A4523-19CE-409A-A5C3-037F5C8CAAEB}"/>
              </a:ext>
            </a:extLst>
          </p:cNvPr>
          <p:cNvSpPr>
            <a:spLocks noGrp="1"/>
          </p:cNvSpPr>
          <p:nvPr>
            <p:ph type="title"/>
          </p:nvPr>
        </p:nvSpPr>
        <p:spPr>
          <a:xfrm>
            <a:off x="3801386" y="2660904"/>
            <a:ext cx="6766560" cy="768096"/>
          </a:xfrm>
          <a:solidFill>
            <a:schemeClr val="accent4"/>
          </a:solidFill>
        </p:spPr>
        <p:txBody>
          <a:bodyPr/>
          <a:lstStyle/>
          <a:p>
            <a:pPr algn="ctr" rtl="1"/>
            <a:r>
              <a:rPr lang="fa-IR" dirty="0"/>
              <a:t>بند س </a:t>
            </a:r>
            <a:endParaRPr lang="en-US" dirty="0"/>
          </a:p>
        </p:txBody>
      </p:sp>
      <p:sp>
        <p:nvSpPr>
          <p:cNvPr id="3" name="Content Placeholder 2">
            <a:extLst>
              <a:ext uri="{FF2B5EF4-FFF2-40B4-BE49-F238E27FC236}">
                <a16:creationId xmlns:a16="http://schemas.microsoft.com/office/drawing/2014/main" xmlns="" id="{ABE3CF22-1DF4-4462-94A0-634F4C1FC019}"/>
              </a:ext>
            </a:extLst>
          </p:cNvPr>
          <p:cNvSpPr>
            <a:spLocks noGrp="1"/>
          </p:cNvSpPr>
          <p:nvPr>
            <p:ph idx="1"/>
          </p:nvPr>
        </p:nvSpPr>
        <p:spPr>
          <a:xfrm>
            <a:off x="437322" y="3738836"/>
            <a:ext cx="8415129" cy="2700528"/>
          </a:xfrm>
        </p:spPr>
        <p:txBody>
          <a:bodyPr/>
          <a:lstStyle/>
          <a:p>
            <a:pPr algn="just" rtl="1"/>
            <a:r>
              <a:rPr lang="fa-IR" sz="2800" dirty="0">
                <a:solidFill>
                  <a:schemeClr val="tx1"/>
                </a:solidFill>
                <a:cs typeface="2  Titr" panose="00000700000000000000" pitchFamily="2" charset="-78"/>
              </a:rPr>
              <a:t>وزارتخانه </a:t>
            </a:r>
            <a:r>
              <a:rPr lang="fa-IR" sz="2800" dirty="0" err="1">
                <a:solidFill>
                  <a:schemeClr val="tx1"/>
                </a:solidFill>
                <a:cs typeface="2  Titr" panose="00000700000000000000" pitchFamily="2" charset="-78"/>
              </a:rPr>
              <a:t>هاي</a:t>
            </a:r>
            <a:r>
              <a:rPr lang="fa-IR" sz="2800" dirty="0">
                <a:solidFill>
                  <a:schemeClr val="tx1"/>
                </a:solidFill>
                <a:cs typeface="2  Titr" panose="00000700000000000000" pitchFamily="2" charset="-78"/>
              </a:rPr>
              <a:t> نفت، </a:t>
            </a:r>
            <a:r>
              <a:rPr lang="fa-IR" sz="2800" dirty="0" err="1">
                <a:solidFill>
                  <a:schemeClr val="tx1"/>
                </a:solidFill>
                <a:cs typeface="2  Titr" panose="00000700000000000000" pitchFamily="2" charset="-78"/>
              </a:rPr>
              <a:t>نيرو</a:t>
            </a:r>
            <a:r>
              <a:rPr lang="fa-IR" sz="2800" dirty="0">
                <a:solidFill>
                  <a:schemeClr val="tx1"/>
                </a:solidFill>
                <a:cs typeface="2  Titr" panose="00000700000000000000" pitchFamily="2" charset="-78"/>
              </a:rPr>
              <a:t>، صنعت، معدن و تجارت، جهاد </a:t>
            </a:r>
            <a:r>
              <a:rPr lang="fa-IR" sz="2800" dirty="0" err="1">
                <a:solidFill>
                  <a:schemeClr val="tx1"/>
                </a:solidFill>
                <a:cs typeface="2  Titr" panose="00000700000000000000" pitchFamily="2" charset="-78"/>
              </a:rPr>
              <a:t>كشاورزي</a:t>
            </a:r>
            <a:r>
              <a:rPr lang="fa-IR" sz="2800" dirty="0">
                <a:solidFill>
                  <a:schemeClr val="tx1"/>
                </a:solidFill>
                <a:cs typeface="2  Titr" panose="00000700000000000000" pitchFamily="2" charset="-78"/>
              </a:rPr>
              <a:t>، بهداشت، درمان و آموزش </a:t>
            </a:r>
            <a:r>
              <a:rPr lang="fa-IR" sz="2800" dirty="0" err="1">
                <a:solidFill>
                  <a:schemeClr val="tx1"/>
                </a:solidFill>
                <a:cs typeface="2  Titr" panose="00000700000000000000" pitchFamily="2" charset="-78"/>
              </a:rPr>
              <a:t>پزشكي</a:t>
            </a:r>
            <a:r>
              <a:rPr lang="fa-IR" sz="2800" dirty="0">
                <a:solidFill>
                  <a:schemeClr val="tx1"/>
                </a:solidFill>
                <a:cs typeface="2  Titr" panose="00000700000000000000" pitchFamily="2" charset="-78"/>
              </a:rPr>
              <a:t>، دفاع و </a:t>
            </a:r>
            <a:r>
              <a:rPr lang="fa-IR" sz="2800" dirty="0" err="1">
                <a:solidFill>
                  <a:schemeClr val="tx1"/>
                </a:solidFill>
                <a:cs typeface="2  Titr" panose="00000700000000000000" pitchFamily="2" charset="-78"/>
              </a:rPr>
              <a:t>پشتيباني</a:t>
            </a:r>
            <a:r>
              <a:rPr lang="fa-IR" sz="2800" dirty="0">
                <a:solidFill>
                  <a:schemeClr val="tx1"/>
                </a:solidFill>
                <a:cs typeface="2  Titr" panose="00000700000000000000" pitchFamily="2" charset="-78"/>
              </a:rPr>
              <a:t> </a:t>
            </a:r>
            <a:r>
              <a:rPr lang="fa-IR" sz="2800" dirty="0" err="1">
                <a:solidFill>
                  <a:schemeClr val="tx1"/>
                </a:solidFill>
                <a:cs typeface="2  Titr" panose="00000700000000000000" pitchFamily="2" charset="-78"/>
              </a:rPr>
              <a:t>نيروهاي</a:t>
            </a:r>
            <a:r>
              <a:rPr lang="fa-IR" sz="2800" dirty="0">
                <a:solidFill>
                  <a:schemeClr val="tx1"/>
                </a:solidFill>
                <a:cs typeface="2  Titr" panose="00000700000000000000" pitchFamily="2" charset="-78"/>
              </a:rPr>
              <a:t> مسلح و سازمان </a:t>
            </a:r>
            <a:r>
              <a:rPr lang="fa-IR" sz="2800" dirty="0" err="1">
                <a:solidFill>
                  <a:schemeClr val="tx1"/>
                </a:solidFill>
                <a:cs typeface="2  Titr" panose="00000700000000000000" pitchFamily="2" charset="-78"/>
              </a:rPr>
              <a:t>انرژي</a:t>
            </a:r>
            <a:r>
              <a:rPr lang="fa-IR" sz="2800" dirty="0">
                <a:solidFill>
                  <a:schemeClr val="tx1"/>
                </a:solidFill>
                <a:cs typeface="2  Titr" panose="00000700000000000000" pitchFamily="2" charset="-78"/>
              </a:rPr>
              <a:t> </a:t>
            </a:r>
            <a:r>
              <a:rPr lang="fa-IR" sz="2800" dirty="0" err="1">
                <a:solidFill>
                  <a:schemeClr val="tx1"/>
                </a:solidFill>
                <a:cs typeface="2  Titr" panose="00000700000000000000" pitchFamily="2" charset="-78"/>
              </a:rPr>
              <a:t>اتمي</a:t>
            </a:r>
            <a:r>
              <a:rPr lang="fa-IR" sz="2800" dirty="0">
                <a:solidFill>
                  <a:schemeClr val="tx1"/>
                </a:solidFill>
                <a:cs typeface="2  Titr" panose="00000700000000000000" pitchFamily="2" charset="-78"/>
              </a:rPr>
              <a:t> </a:t>
            </a:r>
            <a:r>
              <a:rPr lang="fa-IR" sz="2800" dirty="0" err="1">
                <a:solidFill>
                  <a:schemeClr val="tx1"/>
                </a:solidFill>
                <a:cs typeface="2  Titr" panose="00000700000000000000" pitchFamily="2" charset="-78"/>
              </a:rPr>
              <a:t>مسؤوليت</a:t>
            </a:r>
            <a:r>
              <a:rPr lang="fa-IR" sz="2800" dirty="0">
                <a:solidFill>
                  <a:schemeClr val="tx1"/>
                </a:solidFill>
                <a:cs typeface="2  Titr" panose="00000700000000000000" pitchFamily="2" charset="-78"/>
              </a:rPr>
              <a:t> </a:t>
            </a:r>
            <a:r>
              <a:rPr lang="fa-IR" sz="2800" dirty="0" err="1">
                <a:solidFill>
                  <a:schemeClr val="tx1"/>
                </a:solidFill>
                <a:cs typeface="2  Titr" panose="00000700000000000000" pitchFamily="2" charset="-78"/>
              </a:rPr>
              <a:t>رعايت</a:t>
            </a:r>
            <a:r>
              <a:rPr lang="fa-IR" sz="2800" dirty="0">
                <a:solidFill>
                  <a:schemeClr val="tx1"/>
                </a:solidFill>
                <a:cs typeface="2  Titr" panose="00000700000000000000" pitchFamily="2" charset="-78"/>
              </a:rPr>
              <a:t> </a:t>
            </a:r>
            <a:r>
              <a:rPr lang="fa-IR" sz="2800" dirty="0" err="1">
                <a:solidFill>
                  <a:schemeClr val="tx1"/>
                </a:solidFill>
                <a:cs typeface="2  Titr" panose="00000700000000000000" pitchFamily="2" charset="-78"/>
              </a:rPr>
              <a:t>ايمني</a:t>
            </a:r>
            <a:r>
              <a:rPr lang="fa-IR" sz="2800" dirty="0">
                <a:solidFill>
                  <a:schemeClr val="tx1"/>
                </a:solidFill>
                <a:cs typeface="2  Titr" panose="00000700000000000000" pitchFamily="2" charset="-78"/>
              </a:rPr>
              <a:t> در </a:t>
            </a:r>
            <a:r>
              <a:rPr lang="fa-IR" sz="2800" dirty="0" err="1">
                <a:solidFill>
                  <a:schemeClr val="tx1"/>
                </a:solidFill>
                <a:cs typeface="2  Titr" panose="00000700000000000000" pitchFamily="2" charset="-78"/>
              </a:rPr>
              <a:t>نگهداري</a:t>
            </a:r>
            <a:r>
              <a:rPr lang="fa-IR" sz="2800" dirty="0">
                <a:solidFill>
                  <a:schemeClr val="tx1"/>
                </a:solidFill>
                <a:cs typeface="2  Titr" panose="00000700000000000000" pitchFamily="2" charset="-78"/>
              </a:rPr>
              <a:t>، حمل و مصرف مواد </a:t>
            </a:r>
            <a:r>
              <a:rPr lang="fa-IR" sz="2800" dirty="0" err="1">
                <a:solidFill>
                  <a:schemeClr val="tx1"/>
                </a:solidFill>
                <a:cs typeface="2  Titr" panose="00000700000000000000" pitchFamily="2" charset="-78"/>
              </a:rPr>
              <a:t>خطرناك</a:t>
            </a:r>
            <a:r>
              <a:rPr lang="fa-IR" sz="2800" dirty="0">
                <a:solidFill>
                  <a:schemeClr val="tx1"/>
                </a:solidFill>
                <a:cs typeface="2  Titr" panose="00000700000000000000" pitchFamily="2" charset="-78"/>
              </a:rPr>
              <a:t> در حوزه </a:t>
            </a:r>
            <a:r>
              <a:rPr lang="fa-IR" sz="2800" dirty="0" err="1">
                <a:solidFill>
                  <a:schemeClr val="tx1"/>
                </a:solidFill>
                <a:cs typeface="2  Titr" panose="00000700000000000000" pitchFamily="2" charset="-78"/>
              </a:rPr>
              <a:t>وظايف</a:t>
            </a:r>
            <a:r>
              <a:rPr lang="fa-IR" sz="2800" dirty="0">
                <a:solidFill>
                  <a:schemeClr val="tx1"/>
                </a:solidFill>
                <a:cs typeface="2  Titr" panose="00000700000000000000" pitchFamily="2" charset="-78"/>
              </a:rPr>
              <a:t> دستگاه متبوع خود را بر عهده دارند. </a:t>
            </a:r>
            <a:endParaRPr lang="en-US" sz="2800" dirty="0">
              <a:solidFill>
                <a:schemeClr val="tx1"/>
              </a:solidFill>
              <a:cs typeface="2  Titr" panose="00000700000000000000" pitchFamily="2" charset="-78"/>
            </a:endParaRPr>
          </a:p>
        </p:txBody>
      </p:sp>
      <p:sp>
        <p:nvSpPr>
          <p:cNvPr id="4" name="Slide Number Placeholder 3">
            <a:extLst>
              <a:ext uri="{FF2B5EF4-FFF2-40B4-BE49-F238E27FC236}">
                <a16:creationId xmlns:a16="http://schemas.microsoft.com/office/drawing/2014/main" xmlns="" id="{73FFC414-A7F1-4D1D-B457-30007A6B1B66}"/>
              </a:ext>
            </a:extLst>
          </p:cNvPr>
          <p:cNvSpPr>
            <a:spLocks noGrp="1"/>
          </p:cNvSpPr>
          <p:nvPr>
            <p:ph type="sldNum" sz="quarter" idx="12"/>
          </p:nvPr>
        </p:nvSpPr>
        <p:spPr/>
        <p:txBody>
          <a:bodyPr/>
          <a:lstStyle/>
          <a:p>
            <a:fld id="{48F63A3B-78C7-47BE-AE5E-E10140E04643}" type="slidenum">
              <a:rPr lang="en-US" smtClean="0"/>
              <a:t>78</a:t>
            </a:fld>
            <a:endParaRPr lang="en-US" dirty="0"/>
          </a:p>
        </p:txBody>
      </p:sp>
      <p:sp>
        <p:nvSpPr>
          <p:cNvPr id="6" name="Title 1">
            <a:extLst>
              <a:ext uri="{FF2B5EF4-FFF2-40B4-BE49-F238E27FC236}">
                <a16:creationId xmlns:a16="http://schemas.microsoft.com/office/drawing/2014/main" xmlns="" id="{DF5388F1-CBE3-40FD-BCB1-88C16F6597A2}"/>
              </a:ext>
            </a:extLst>
          </p:cNvPr>
          <p:cNvSpPr txBox="1">
            <a:spLocks/>
          </p:cNvSpPr>
          <p:nvPr/>
        </p:nvSpPr>
        <p:spPr>
          <a:xfrm>
            <a:off x="344557" y="159688"/>
            <a:ext cx="11317355" cy="2191380"/>
          </a:xfrm>
          <a:prstGeom prst="rect">
            <a:avLst/>
          </a:prstGeom>
          <a:solidFill>
            <a:schemeClr val="accent1"/>
          </a:solidFill>
        </p:spPr>
        <p:txBody>
          <a:bodyPr vert="horz" lIns="91440" tIns="45720" rIns="91440" bIns="45720" rtlCol="0" anchor="t">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r" rtl="1"/>
            <a:r>
              <a:rPr lang="fa-IR" dirty="0"/>
              <a:t>ماده ١۴قانون مدیریت بحران کشور:  </a:t>
            </a:r>
          </a:p>
          <a:p>
            <a:pPr algn="r" rtl="1"/>
            <a:r>
              <a:rPr lang="fa-IR" dirty="0" err="1">
                <a:solidFill>
                  <a:schemeClr val="tx1"/>
                </a:solidFill>
              </a:rPr>
              <a:t>وظايف</a:t>
            </a:r>
            <a:r>
              <a:rPr lang="fa-IR" dirty="0">
                <a:solidFill>
                  <a:schemeClr val="tx1"/>
                </a:solidFill>
              </a:rPr>
              <a:t> </a:t>
            </a:r>
            <a:r>
              <a:rPr lang="fa-IR" dirty="0" err="1">
                <a:solidFill>
                  <a:schemeClr val="tx1"/>
                </a:solidFill>
              </a:rPr>
              <a:t>دستگاھھا</a:t>
            </a:r>
            <a:r>
              <a:rPr lang="fa-IR" dirty="0">
                <a:solidFill>
                  <a:schemeClr val="tx1"/>
                </a:solidFill>
              </a:rPr>
              <a:t> و </a:t>
            </a:r>
            <a:r>
              <a:rPr lang="fa-IR" dirty="0" err="1">
                <a:solidFill>
                  <a:schemeClr val="tx1"/>
                </a:solidFill>
              </a:rPr>
              <a:t>نھادھاي</a:t>
            </a:r>
            <a:r>
              <a:rPr lang="fa-IR" dirty="0">
                <a:solidFill>
                  <a:schemeClr val="tx1"/>
                </a:solidFill>
              </a:rPr>
              <a:t> مسؤول در </a:t>
            </a:r>
            <a:r>
              <a:rPr lang="fa-IR" dirty="0" err="1">
                <a:solidFill>
                  <a:schemeClr val="tx1"/>
                </a:solidFill>
              </a:rPr>
              <a:t>مديريت</a:t>
            </a:r>
            <a:r>
              <a:rPr lang="fa-IR" dirty="0">
                <a:solidFill>
                  <a:schemeClr val="tx1"/>
                </a:solidFill>
              </a:rPr>
              <a:t> بحران عبارت است از: </a:t>
            </a:r>
            <a:endParaRPr lang="en-US" dirty="0">
              <a:solidFill>
                <a:schemeClr val="tx1"/>
              </a:solidFill>
            </a:endParaRPr>
          </a:p>
        </p:txBody>
      </p:sp>
    </p:spTree>
    <p:extLst>
      <p:ext uri="{BB962C8B-B14F-4D97-AF65-F5344CB8AC3E}">
        <p14:creationId xmlns:p14="http://schemas.microsoft.com/office/powerpoint/2010/main" val="22495410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497D46-668A-4335-B1CE-882907EA02F3}"/>
              </a:ext>
            </a:extLst>
          </p:cNvPr>
          <p:cNvSpPr>
            <a:spLocks noGrp="1"/>
          </p:cNvSpPr>
          <p:nvPr>
            <p:ph type="title"/>
          </p:nvPr>
        </p:nvSpPr>
        <p:spPr>
          <a:xfrm>
            <a:off x="609600" y="5185575"/>
            <a:ext cx="11323320" cy="1484243"/>
          </a:xfrm>
        </p:spPr>
        <p:txBody>
          <a:bodyPr/>
          <a:lstStyle/>
          <a:p>
            <a:pPr algn="just" rtl="1"/>
            <a:r>
              <a:rPr lang="fa-IR" sz="2800" dirty="0" err="1">
                <a:solidFill>
                  <a:schemeClr val="tx1"/>
                </a:solidFill>
              </a:rPr>
              <a:t>تصویبنامه</a:t>
            </a:r>
            <a:r>
              <a:rPr lang="fa-IR" sz="2800" dirty="0">
                <a:solidFill>
                  <a:schemeClr val="tx1"/>
                </a:solidFill>
              </a:rPr>
              <a:t> مصوب جلسه مورخ ۱۴۰۰/۰۹/۲۴ هیات وزیران </a:t>
            </a:r>
            <a:r>
              <a:rPr lang="fa-IR" sz="2800" dirty="0" err="1">
                <a:solidFill>
                  <a:schemeClr val="tx1"/>
                </a:solidFill>
              </a:rPr>
              <a:t>درخصوص</a:t>
            </a:r>
            <a:r>
              <a:rPr lang="fa-IR" sz="2800" dirty="0">
                <a:solidFill>
                  <a:schemeClr val="tx1"/>
                </a:solidFill>
              </a:rPr>
              <a:t> "آیین نامه اجرایی بند س ماده ۱۴ قانون مدیریت بحران کشور" طی نامه شماره ۱۱۶۳۲۷ مورخ ۱۴۰۰/۰۹/۲۹ توسط معاون اول رییس جمهور ابلاغ شد.</a:t>
            </a:r>
            <a:endParaRPr lang="en-US" sz="2800" dirty="0">
              <a:solidFill>
                <a:schemeClr val="tx1"/>
              </a:solidFill>
            </a:endParaRPr>
          </a:p>
        </p:txBody>
      </p:sp>
      <p:sp>
        <p:nvSpPr>
          <p:cNvPr id="5" name="Slide Number Placeholder 4">
            <a:extLst>
              <a:ext uri="{FF2B5EF4-FFF2-40B4-BE49-F238E27FC236}">
                <a16:creationId xmlns:a16="http://schemas.microsoft.com/office/drawing/2014/main" xmlns="" id="{A024D831-DA67-4F89-9CA4-D019B2151FAD}"/>
              </a:ext>
            </a:extLst>
          </p:cNvPr>
          <p:cNvSpPr>
            <a:spLocks noGrp="1"/>
          </p:cNvSpPr>
          <p:nvPr>
            <p:ph type="sldNum" sz="quarter" idx="12"/>
          </p:nvPr>
        </p:nvSpPr>
        <p:spPr/>
        <p:txBody>
          <a:bodyPr/>
          <a:lstStyle/>
          <a:p>
            <a:fld id="{48F63A3B-78C7-47BE-AE5E-E10140E04643}" type="slidenum">
              <a:rPr lang="en-US" smtClean="0"/>
              <a:t>79</a:t>
            </a:fld>
            <a:endParaRPr lang="en-US" dirty="0"/>
          </a:p>
        </p:txBody>
      </p:sp>
      <p:pic>
        <p:nvPicPr>
          <p:cNvPr id="7" name="Picture 6">
            <a:extLst>
              <a:ext uri="{FF2B5EF4-FFF2-40B4-BE49-F238E27FC236}">
                <a16:creationId xmlns:a16="http://schemas.microsoft.com/office/drawing/2014/main" xmlns="" id="{96AE283D-998C-4D72-A11C-3E89676085E1}"/>
              </a:ext>
            </a:extLst>
          </p:cNvPr>
          <p:cNvPicPr>
            <a:picLocks noChangeAspect="1"/>
          </p:cNvPicPr>
          <p:nvPr/>
        </p:nvPicPr>
        <p:blipFill>
          <a:blip r:embed="rId2"/>
          <a:stretch>
            <a:fillRect/>
          </a:stretch>
        </p:blipFill>
        <p:spPr>
          <a:xfrm>
            <a:off x="3279292" y="-1"/>
            <a:ext cx="5652673" cy="5133009"/>
          </a:xfrm>
          <a:prstGeom prst="rect">
            <a:avLst/>
          </a:prstGeom>
        </p:spPr>
      </p:pic>
    </p:spTree>
    <p:extLst>
      <p:ext uri="{BB962C8B-B14F-4D97-AF65-F5344CB8AC3E}">
        <p14:creationId xmlns:p14="http://schemas.microsoft.com/office/powerpoint/2010/main" val="3337208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A283D5-D6B8-4A40-A72C-F6B5BE5C33F6}"/>
              </a:ext>
            </a:extLst>
          </p:cNvPr>
          <p:cNvSpPr>
            <a:spLocks noGrp="1"/>
          </p:cNvSpPr>
          <p:nvPr>
            <p:ph type="title"/>
          </p:nvPr>
        </p:nvSpPr>
        <p:spPr>
          <a:xfrm>
            <a:off x="4224528" y="1508760"/>
            <a:ext cx="7185594" cy="768096"/>
          </a:xfrm>
        </p:spPr>
        <p:txBody>
          <a:bodyPr/>
          <a:lstStyle/>
          <a:p>
            <a:pPr algn="r" rtl="1"/>
            <a:r>
              <a:rPr lang="fa-IR" dirty="0"/>
              <a:t>طبقه </a:t>
            </a:r>
            <a:r>
              <a:rPr lang="fa-IR" dirty="0" err="1"/>
              <a:t>بندی‌نه</a:t>
            </a:r>
            <a:r>
              <a:rPr lang="fa-IR" dirty="0"/>
              <a:t> گانه مواد خطرناک </a:t>
            </a:r>
            <a:endParaRPr lang="en-US" dirty="0"/>
          </a:p>
        </p:txBody>
      </p:sp>
      <p:sp>
        <p:nvSpPr>
          <p:cNvPr id="3" name="Content Placeholder 2">
            <a:extLst>
              <a:ext uri="{FF2B5EF4-FFF2-40B4-BE49-F238E27FC236}">
                <a16:creationId xmlns:a16="http://schemas.microsoft.com/office/drawing/2014/main" xmlns="" id="{E6D27A45-03CA-4855-9ACB-6A50E7EFBBF6}"/>
              </a:ext>
            </a:extLst>
          </p:cNvPr>
          <p:cNvSpPr>
            <a:spLocks noGrp="1"/>
          </p:cNvSpPr>
          <p:nvPr>
            <p:ph idx="1"/>
          </p:nvPr>
        </p:nvSpPr>
        <p:spPr/>
        <p:txBody>
          <a:bodyPr/>
          <a:lstStyle/>
          <a:p>
            <a:pPr algn="r" rtl="1"/>
            <a:r>
              <a:rPr lang="fa-IR" sz="2400" dirty="0"/>
              <a:t/>
            </a:r>
            <a:br>
              <a:rPr lang="fa-IR" sz="2400" dirty="0"/>
            </a:br>
            <a:r>
              <a:rPr lang="fa-IR" sz="2400" dirty="0"/>
              <a:t>3- طبقه سه: این طبقه مشتمل است بر مایعات قابل اشتغال.</a:t>
            </a:r>
            <a:endParaRPr lang="en-US" sz="2400" dirty="0"/>
          </a:p>
        </p:txBody>
      </p:sp>
      <p:sp>
        <p:nvSpPr>
          <p:cNvPr id="4" name="Footer Placeholder 3">
            <a:extLst>
              <a:ext uri="{FF2B5EF4-FFF2-40B4-BE49-F238E27FC236}">
                <a16:creationId xmlns:a16="http://schemas.microsoft.com/office/drawing/2014/main" xmlns="" id="{102FEFEF-EABE-4EA7-A722-4539A527F7B2}"/>
              </a:ext>
            </a:extLst>
          </p:cNvPr>
          <p:cNvSpPr>
            <a:spLocks noGrp="1"/>
          </p:cNvSpPr>
          <p:nvPr>
            <p:ph type="ftr" sz="quarter" idx="4294967295"/>
          </p:nvPr>
        </p:nvSpPr>
        <p:spPr>
          <a:xfrm>
            <a:off x="4224528" y="457200"/>
            <a:ext cx="3200400" cy="274320"/>
          </a:xfrm>
        </p:spPr>
        <p:txBody>
          <a:bodyPr/>
          <a:lstStyle/>
          <a:p>
            <a:r>
              <a:rPr lang="fa-IR" dirty="0"/>
              <a:t>فصل اول: کلیات و تعاریف</a:t>
            </a:r>
            <a:endParaRPr lang="en-US" dirty="0"/>
          </a:p>
        </p:txBody>
      </p:sp>
      <p:sp>
        <p:nvSpPr>
          <p:cNvPr id="5" name="Slide Number Placeholder 4">
            <a:extLst>
              <a:ext uri="{FF2B5EF4-FFF2-40B4-BE49-F238E27FC236}">
                <a16:creationId xmlns:a16="http://schemas.microsoft.com/office/drawing/2014/main" xmlns="" id="{CF7C5370-4BEC-4C58-9EF9-6490C3D3DF7C}"/>
              </a:ext>
            </a:extLst>
          </p:cNvPr>
          <p:cNvSpPr>
            <a:spLocks noGrp="1"/>
          </p:cNvSpPr>
          <p:nvPr>
            <p:ph type="sldNum" sz="quarter" idx="12"/>
          </p:nvPr>
        </p:nvSpPr>
        <p:spPr/>
        <p:txBody>
          <a:bodyPr/>
          <a:lstStyle/>
          <a:p>
            <a:fld id="{48F63A3B-78C7-47BE-AE5E-E10140E04643}" type="slidenum">
              <a:rPr lang="en-US" smtClean="0"/>
              <a:t>8</a:t>
            </a:fld>
            <a:endParaRPr lang="en-US" dirty="0"/>
          </a:p>
        </p:txBody>
      </p:sp>
      <p:pic>
        <p:nvPicPr>
          <p:cNvPr id="7" name="Picture 6">
            <a:extLst>
              <a:ext uri="{FF2B5EF4-FFF2-40B4-BE49-F238E27FC236}">
                <a16:creationId xmlns:a16="http://schemas.microsoft.com/office/drawing/2014/main" xmlns="" id="{B3828093-195B-487F-827A-3BE2508337B6}"/>
              </a:ext>
            </a:extLst>
          </p:cNvPr>
          <p:cNvPicPr>
            <a:picLocks noChangeAspect="1"/>
          </p:cNvPicPr>
          <p:nvPr/>
        </p:nvPicPr>
        <p:blipFill>
          <a:blip r:embed="rId2"/>
          <a:stretch>
            <a:fillRect/>
          </a:stretch>
        </p:blipFill>
        <p:spPr>
          <a:xfrm>
            <a:off x="548863" y="2153392"/>
            <a:ext cx="2419624" cy="2419624"/>
          </a:xfrm>
          <a:prstGeom prst="rect">
            <a:avLst/>
          </a:prstGeom>
        </p:spPr>
      </p:pic>
    </p:spTree>
    <p:extLst>
      <p:ext uri="{BB962C8B-B14F-4D97-AF65-F5344CB8AC3E}">
        <p14:creationId xmlns:p14="http://schemas.microsoft.com/office/powerpoint/2010/main" val="178446952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FA7319-CEA1-49D0-B35C-1E6D4848C593}"/>
              </a:ext>
            </a:extLst>
          </p:cNvPr>
          <p:cNvSpPr>
            <a:spLocks noGrp="1"/>
          </p:cNvSpPr>
          <p:nvPr>
            <p:ph type="title"/>
          </p:nvPr>
        </p:nvSpPr>
        <p:spPr>
          <a:xfrm>
            <a:off x="2511950" y="2322443"/>
            <a:ext cx="8433418" cy="2213114"/>
          </a:xfrm>
          <a:solidFill>
            <a:schemeClr val="accent2">
              <a:lumMod val="40000"/>
              <a:lumOff val="60000"/>
            </a:schemeClr>
          </a:solidFill>
        </p:spPr>
        <p:txBody>
          <a:bodyPr/>
          <a:lstStyle/>
          <a:p>
            <a:pPr algn="ctr" rtl="1"/>
            <a:r>
              <a:rPr lang="fa-IR" sz="5400" b="1" dirty="0" err="1">
                <a:cs typeface="2  Titr" panose="00000700000000000000" pitchFamily="2" charset="-78"/>
              </a:rPr>
              <a:t>آیین‌نامه</a:t>
            </a:r>
            <a:r>
              <a:rPr lang="fa-IR" sz="5400" b="1" dirty="0">
                <a:cs typeface="2  Titr" panose="00000700000000000000" pitchFamily="2" charset="-78"/>
              </a:rPr>
              <a:t> اجرایی بند (س) ماده (۱۴) قانون مدیریت بحران کشور</a:t>
            </a:r>
            <a:endParaRPr lang="en-US" sz="5400" dirty="0">
              <a:cs typeface="2  Titr" panose="00000700000000000000" pitchFamily="2" charset="-78"/>
            </a:endParaRPr>
          </a:p>
        </p:txBody>
      </p:sp>
      <p:sp>
        <p:nvSpPr>
          <p:cNvPr id="5" name="Slide Number Placeholder 4">
            <a:extLst>
              <a:ext uri="{FF2B5EF4-FFF2-40B4-BE49-F238E27FC236}">
                <a16:creationId xmlns:a16="http://schemas.microsoft.com/office/drawing/2014/main" xmlns="" id="{BB86666A-D2DA-4396-827B-F047D6DDAD88}"/>
              </a:ext>
            </a:extLst>
          </p:cNvPr>
          <p:cNvSpPr>
            <a:spLocks noGrp="1"/>
          </p:cNvSpPr>
          <p:nvPr>
            <p:ph type="sldNum" sz="quarter" idx="12"/>
          </p:nvPr>
        </p:nvSpPr>
        <p:spPr/>
        <p:txBody>
          <a:bodyPr/>
          <a:lstStyle/>
          <a:p>
            <a:fld id="{48F63A3B-78C7-47BE-AE5E-E10140E04643}" type="slidenum">
              <a:rPr lang="en-US" smtClean="0"/>
              <a:t>80</a:t>
            </a:fld>
            <a:endParaRPr lang="en-US" dirty="0"/>
          </a:p>
        </p:txBody>
      </p:sp>
    </p:spTree>
    <p:extLst>
      <p:ext uri="{BB962C8B-B14F-4D97-AF65-F5344CB8AC3E}">
        <p14:creationId xmlns:p14="http://schemas.microsoft.com/office/powerpoint/2010/main" val="21000245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32BD62-0E19-4611-B94F-12505CDB82A5}"/>
              </a:ext>
            </a:extLst>
          </p:cNvPr>
          <p:cNvSpPr>
            <a:spLocks noGrp="1"/>
          </p:cNvSpPr>
          <p:nvPr>
            <p:ph type="title"/>
          </p:nvPr>
        </p:nvSpPr>
        <p:spPr>
          <a:xfrm>
            <a:off x="4178808" y="2213245"/>
            <a:ext cx="6766560" cy="768096"/>
          </a:xfrm>
          <a:solidFill>
            <a:schemeClr val="accent2">
              <a:lumMod val="20000"/>
              <a:lumOff val="80000"/>
            </a:schemeClr>
          </a:solidFill>
        </p:spPr>
        <p:txBody>
          <a:bodyPr/>
          <a:lstStyle/>
          <a:p>
            <a:r>
              <a:rPr lang="fa-IR" dirty="0"/>
              <a:t>۱</a:t>
            </a:r>
            <a:endParaRPr lang="en-US" dirty="0"/>
          </a:p>
        </p:txBody>
      </p:sp>
      <p:sp>
        <p:nvSpPr>
          <p:cNvPr id="3" name="Content Placeholder 2">
            <a:extLst>
              <a:ext uri="{FF2B5EF4-FFF2-40B4-BE49-F238E27FC236}">
                <a16:creationId xmlns:a16="http://schemas.microsoft.com/office/drawing/2014/main" xmlns="" id="{E5E0ABFB-9831-4D7B-931C-5C4D7CF52E92}"/>
              </a:ext>
            </a:extLst>
          </p:cNvPr>
          <p:cNvSpPr>
            <a:spLocks noGrp="1"/>
          </p:cNvSpPr>
          <p:nvPr>
            <p:ph idx="1"/>
          </p:nvPr>
        </p:nvSpPr>
        <p:spPr/>
        <p:txBody>
          <a:bodyPr/>
          <a:lstStyle/>
          <a:p>
            <a:r>
              <a:rPr lang="fa-IR" sz="3200" b="1" dirty="0"/>
              <a:t>سازمان: </a:t>
            </a:r>
            <a:r>
              <a:rPr lang="fa-IR" dirty="0"/>
              <a:t>سازمان </a:t>
            </a:r>
            <a:r>
              <a:rPr lang="fa-IR" dirty="0" err="1"/>
              <a:t>مديريت</a:t>
            </a:r>
            <a:r>
              <a:rPr lang="fa-IR" dirty="0"/>
              <a:t> بحران </a:t>
            </a:r>
            <a:r>
              <a:rPr lang="fa-IR" dirty="0" err="1"/>
              <a:t>كشور</a:t>
            </a:r>
            <a:r>
              <a:rPr lang="fa-IR" dirty="0"/>
              <a:t>.</a:t>
            </a:r>
          </a:p>
          <a:p>
            <a:endParaRPr lang="en-US" dirty="0"/>
          </a:p>
        </p:txBody>
      </p:sp>
      <p:sp>
        <p:nvSpPr>
          <p:cNvPr id="4" name="Footer Placeholder 3">
            <a:extLst>
              <a:ext uri="{FF2B5EF4-FFF2-40B4-BE49-F238E27FC236}">
                <a16:creationId xmlns:a16="http://schemas.microsoft.com/office/drawing/2014/main" xmlns="" id="{E9105BD3-E2B8-41C2-B7B4-539497B1743D}"/>
              </a:ext>
            </a:extLst>
          </p:cNvPr>
          <p:cNvSpPr>
            <a:spLocks noGrp="1"/>
          </p:cNvSpPr>
          <p:nvPr>
            <p:ph type="ftr" sz="quarter" idx="4294967295"/>
          </p:nvPr>
        </p:nvSpPr>
        <p:spPr>
          <a:xfrm>
            <a:off x="259080" y="443948"/>
            <a:ext cx="10885071" cy="727766"/>
          </a:xfrm>
          <a:solidFill>
            <a:srgbClr val="FFC000"/>
          </a:solidFill>
        </p:spPr>
        <p:txBody>
          <a:bodyPr/>
          <a:lstStyle/>
          <a:p>
            <a:pPr algn="just" rtl="1"/>
            <a:r>
              <a:rPr lang="fa-IR" sz="2800" b="1" dirty="0">
                <a:cs typeface="B Titr" panose="00000700000000000000" pitchFamily="2" charset="-78"/>
              </a:rPr>
              <a:t>ماده ۱- </a:t>
            </a:r>
            <a:r>
              <a:rPr lang="fa-IR" sz="2800" dirty="0">
                <a:cs typeface="B Titr" panose="00000700000000000000" pitchFamily="2" charset="-78"/>
              </a:rPr>
              <a:t>در این </a:t>
            </a:r>
            <a:r>
              <a:rPr lang="fa-IR" sz="2800" dirty="0" err="1">
                <a:cs typeface="B Titr" panose="00000700000000000000" pitchFamily="2" charset="-78"/>
              </a:rPr>
              <a:t>آیین‌نامه</a:t>
            </a:r>
            <a:r>
              <a:rPr lang="fa-IR" sz="2800" dirty="0">
                <a:cs typeface="B Titr" panose="00000700000000000000" pitchFamily="2" charset="-78"/>
              </a:rPr>
              <a:t> اصطلاحات زیر در معانی مشروح مربوط به کار </a:t>
            </a:r>
            <a:r>
              <a:rPr lang="fa-IR" sz="2800" dirty="0" err="1">
                <a:cs typeface="B Titr" panose="00000700000000000000" pitchFamily="2" charset="-78"/>
              </a:rPr>
              <a:t>می‌روند</a:t>
            </a:r>
            <a:r>
              <a:rPr lang="fa-IR" sz="2800" dirty="0">
                <a:cs typeface="B Titr" panose="00000700000000000000" pitchFamily="2" charset="-78"/>
              </a:rPr>
              <a:t>:</a:t>
            </a:r>
            <a:endParaRPr lang="en-US" sz="2800" dirty="0">
              <a:cs typeface="B Titr" panose="00000700000000000000" pitchFamily="2" charset="-78"/>
            </a:endParaRPr>
          </a:p>
        </p:txBody>
      </p:sp>
      <p:sp>
        <p:nvSpPr>
          <p:cNvPr id="5" name="Slide Number Placeholder 4">
            <a:extLst>
              <a:ext uri="{FF2B5EF4-FFF2-40B4-BE49-F238E27FC236}">
                <a16:creationId xmlns:a16="http://schemas.microsoft.com/office/drawing/2014/main" xmlns="" id="{03303A29-ED7A-410B-8A48-5750CD3C3733}"/>
              </a:ext>
            </a:extLst>
          </p:cNvPr>
          <p:cNvSpPr>
            <a:spLocks noGrp="1"/>
          </p:cNvSpPr>
          <p:nvPr>
            <p:ph type="sldNum" sz="quarter" idx="12"/>
          </p:nvPr>
        </p:nvSpPr>
        <p:spPr/>
        <p:txBody>
          <a:bodyPr/>
          <a:lstStyle/>
          <a:p>
            <a:fld id="{48F63A3B-78C7-47BE-AE5E-E10140E04643}" type="slidenum">
              <a:rPr lang="en-US" smtClean="0"/>
              <a:t>81</a:t>
            </a:fld>
            <a:endParaRPr lang="en-US" dirty="0"/>
          </a:p>
        </p:txBody>
      </p:sp>
    </p:spTree>
    <p:extLst>
      <p:ext uri="{BB962C8B-B14F-4D97-AF65-F5344CB8AC3E}">
        <p14:creationId xmlns:p14="http://schemas.microsoft.com/office/powerpoint/2010/main" val="29763759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390A8-7C9B-4D8E-BDA9-F6FA6936728D}"/>
              </a:ext>
            </a:extLst>
          </p:cNvPr>
          <p:cNvSpPr>
            <a:spLocks noGrp="1"/>
          </p:cNvSpPr>
          <p:nvPr>
            <p:ph type="title"/>
          </p:nvPr>
        </p:nvSpPr>
        <p:spPr>
          <a:solidFill>
            <a:schemeClr val="accent2">
              <a:lumMod val="20000"/>
              <a:lumOff val="80000"/>
            </a:schemeClr>
          </a:solidFill>
        </p:spPr>
        <p:txBody>
          <a:bodyPr/>
          <a:lstStyle/>
          <a:p>
            <a:r>
              <a:rPr lang="fa-IR" dirty="0"/>
              <a:t>۲</a:t>
            </a:r>
            <a:endParaRPr lang="en-US" dirty="0"/>
          </a:p>
        </p:txBody>
      </p:sp>
      <p:sp>
        <p:nvSpPr>
          <p:cNvPr id="3" name="Content Placeholder 2">
            <a:extLst>
              <a:ext uri="{FF2B5EF4-FFF2-40B4-BE49-F238E27FC236}">
                <a16:creationId xmlns:a16="http://schemas.microsoft.com/office/drawing/2014/main" xmlns="" id="{FA81C5C8-A8B2-476E-902F-C813610E347E}"/>
              </a:ext>
            </a:extLst>
          </p:cNvPr>
          <p:cNvSpPr>
            <a:spLocks noGrp="1"/>
          </p:cNvSpPr>
          <p:nvPr>
            <p:ph idx="1"/>
          </p:nvPr>
        </p:nvSpPr>
        <p:spPr/>
        <p:txBody>
          <a:bodyPr/>
          <a:lstStyle/>
          <a:p>
            <a:r>
              <a:rPr lang="fa-IR" sz="3200" b="1" dirty="0"/>
              <a:t>قانون: </a:t>
            </a:r>
            <a:r>
              <a:rPr lang="fa-IR" dirty="0"/>
              <a:t>قانون </a:t>
            </a:r>
            <a:r>
              <a:rPr lang="fa-IR" dirty="0" err="1"/>
              <a:t>مديريت</a:t>
            </a:r>
            <a:r>
              <a:rPr lang="fa-IR" dirty="0"/>
              <a:t> بحران </a:t>
            </a:r>
            <a:r>
              <a:rPr lang="fa-IR" dirty="0" err="1"/>
              <a:t>كشور</a:t>
            </a:r>
            <a:r>
              <a:rPr lang="fa-IR" dirty="0"/>
              <a:t> – مصوب ۱۳۹۸-.</a:t>
            </a:r>
          </a:p>
          <a:p>
            <a:endParaRPr lang="en-US" dirty="0"/>
          </a:p>
        </p:txBody>
      </p:sp>
      <p:sp>
        <p:nvSpPr>
          <p:cNvPr id="4" name="Footer Placeholder 3">
            <a:extLst>
              <a:ext uri="{FF2B5EF4-FFF2-40B4-BE49-F238E27FC236}">
                <a16:creationId xmlns:a16="http://schemas.microsoft.com/office/drawing/2014/main" xmlns="" id="{AB5A9991-862C-4641-8C11-4DFB1D38A6F1}"/>
              </a:ext>
            </a:extLst>
          </p:cNvPr>
          <p:cNvSpPr>
            <a:spLocks noGrp="1"/>
          </p:cNvSpPr>
          <p:nvPr>
            <p:ph type="ftr" sz="quarter" idx="4294967295"/>
          </p:nvPr>
        </p:nvSpPr>
        <p:spPr>
          <a:xfrm>
            <a:off x="4224528" y="457200"/>
            <a:ext cx="3200400" cy="274320"/>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5C0F3CAF-103A-499F-ACDA-5405563A2A6F}"/>
              </a:ext>
            </a:extLst>
          </p:cNvPr>
          <p:cNvSpPr>
            <a:spLocks noGrp="1"/>
          </p:cNvSpPr>
          <p:nvPr>
            <p:ph type="sldNum" sz="quarter" idx="12"/>
          </p:nvPr>
        </p:nvSpPr>
        <p:spPr/>
        <p:txBody>
          <a:bodyPr/>
          <a:lstStyle/>
          <a:p>
            <a:fld id="{48F63A3B-78C7-47BE-AE5E-E10140E04643}" type="slidenum">
              <a:rPr lang="en-US" smtClean="0"/>
              <a:t>82</a:t>
            </a:fld>
            <a:endParaRPr lang="en-US" dirty="0"/>
          </a:p>
        </p:txBody>
      </p:sp>
      <p:sp>
        <p:nvSpPr>
          <p:cNvPr id="6" name="Footer Placeholder 3">
            <a:extLst>
              <a:ext uri="{FF2B5EF4-FFF2-40B4-BE49-F238E27FC236}">
                <a16:creationId xmlns:a16="http://schemas.microsoft.com/office/drawing/2014/main" xmlns="" id="{E3EC0B56-6035-45EE-858A-86C5DF15DCDD}"/>
              </a:ext>
            </a:extLst>
          </p:cNvPr>
          <p:cNvSpPr txBox="1">
            <a:spLocks/>
          </p:cNvSpPr>
          <p:nvPr/>
        </p:nvSpPr>
        <p:spPr>
          <a:xfrm>
            <a:off x="259080" y="443948"/>
            <a:ext cx="10885071" cy="727766"/>
          </a:xfrm>
          <a:prstGeom prst="rect">
            <a:avLst/>
          </a:prstGeom>
          <a:solidFill>
            <a:srgbClr val="FFC000"/>
          </a:solidFill>
        </p:spPr>
        <p:txBody>
          <a:bodyPr vert="horz" lIns="91440" tIns="45720" rIns="91440" bIns="45720" rtlCol="0" anchor="ctr">
            <a:noAutofit/>
          </a:bodyPr>
          <a:lstStyle>
            <a:defPPr>
              <a:defRPr lang="en-US"/>
            </a:defPPr>
            <a:lvl1pPr marL="0" algn="l" defTabSz="4572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rtl="1"/>
            <a:r>
              <a:rPr lang="fa-IR" sz="2800" b="1">
                <a:cs typeface="B Titr" panose="00000700000000000000" pitchFamily="2" charset="-78"/>
              </a:rPr>
              <a:t>ماده ۱- </a:t>
            </a:r>
            <a:r>
              <a:rPr lang="fa-IR" sz="2800">
                <a:cs typeface="B Titr" panose="00000700000000000000" pitchFamily="2" charset="-78"/>
              </a:rPr>
              <a:t>در این آیین‌نامه اصطلاحات زیر در معانی مشروح مربوط به کار می‌روند:</a:t>
            </a:r>
            <a:endParaRPr lang="en-US" sz="2800" dirty="0">
              <a:cs typeface="B Titr" panose="00000700000000000000" pitchFamily="2" charset="-78"/>
            </a:endParaRPr>
          </a:p>
        </p:txBody>
      </p:sp>
    </p:spTree>
    <p:extLst>
      <p:ext uri="{BB962C8B-B14F-4D97-AF65-F5344CB8AC3E}">
        <p14:creationId xmlns:p14="http://schemas.microsoft.com/office/powerpoint/2010/main" val="13754778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EE8F12-4C6A-475F-839F-1C0FC71AF641}"/>
              </a:ext>
            </a:extLst>
          </p:cNvPr>
          <p:cNvSpPr>
            <a:spLocks noGrp="1"/>
          </p:cNvSpPr>
          <p:nvPr>
            <p:ph type="title"/>
          </p:nvPr>
        </p:nvSpPr>
        <p:spPr>
          <a:solidFill>
            <a:schemeClr val="accent2">
              <a:lumMod val="20000"/>
              <a:lumOff val="80000"/>
            </a:schemeClr>
          </a:solidFill>
        </p:spPr>
        <p:txBody>
          <a:bodyPr/>
          <a:lstStyle/>
          <a:p>
            <a:r>
              <a:rPr lang="fa-IR" dirty="0"/>
              <a:t>۳</a:t>
            </a:r>
            <a:endParaRPr lang="en-US" dirty="0"/>
          </a:p>
        </p:txBody>
      </p:sp>
      <p:sp>
        <p:nvSpPr>
          <p:cNvPr id="3" name="Content Placeholder 2">
            <a:extLst>
              <a:ext uri="{FF2B5EF4-FFF2-40B4-BE49-F238E27FC236}">
                <a16:creationId xmlns:a16="http://schemas.microsoft.com/office/drawing/2014/main" xmlns="" id="{D6E6B23E-C6F6-4175-8F71-C6279A238E0A}"/>
              </a:ext>
            </a:extLst>
          </p:cNvPr>
          <p:cNvSpPr>
            <a:spLocks noGrp="1"/>
          </p:cNvSpPr>
          <p:nvPr>
            <p:ph idx="1"/>
          </p:nvPr>
        </p:nvSpPr>
        <p:spPr/>
        <p:txBody>
          <a:bodyPr/>
          <a:lstStyle/>
          <a:p>
            <a:r>
              <a:rPr lang="fa-IR" sz="3200" b="1" dirty="0" err="1"/>
              <a:t>دستگاه‌های</a:t>
            </a:r>
            <a:r>
              <a:rPr lang="fa-IR" sz="3200" b="1" dirty="0"/>
              <a:t> اجرایی: </a:t>
            </a:r>
            <a:r>
              <a:rPr lang="fa-IR" dirty="0" err="1"/>
              <a:t>دستگاه‌های</a:t>
            </a:r>
            <a:r>
              <a:rPr lang="fa-IR" dirty="0"/>
              <a:t> موضوع ماده (۲) قانون.</a:t>
            </a:r>
          </a:p>
          <a:p>
            <a:endParaRPr lang="en-US" dirty="0"/>
          </a:p>
        </p:txBody>
      </p:sp>
      <p:sp>
        <p:nvSpPr>
          <p:cNvPr id="4" name="Footer Placeholder 3">
            <a:extLst>
              <a:ext uri="{FF2B5EF4-FFF2-40B4-BE49-F238E27FC236}">
                <a16:creationId xmlns:a16="http://schemas.microsoft.com/office/drawing/2014/main" xmlns="" id="{75D67981-DCD9-4A4C-AD27-F9104861259D}"/>
              </a:ext>
            </a:extLst>
          </p:cNvPr>
          <p:cNvSpPr>
            <a:spLocks noGrp="1"/>
          </p:cNvSpPr>
          <p:nvPr>
            <p:ph type="ftr" sz="quarter" idx="4294967295"/>
          </p:nvPr>
        </p:nvSpPr>
        <p:spPr>
          <a:xfrm>
            <a:off x="4224528" y="457200"/>
            <a:ext cx="3200400" cy="274320"/>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DB4205CF-32DA-43C0-AA1A-863D954AE524}"/>
              </a:ext>
            </a:extLst>
          </p:cNvPr>
          <p:cNvSpPr>
            <a:spLocks noGrp="1"/>
          </p:cNvSpPr>
          <p:nvPr>
            <p:ph type="sldNum" sz="quarter" idx="12"/>
          </p:nvPr>
        </p:nvSpPr>
        <p:spPr/>
        <p:txBody>
          <a:bodyPr/>
          <a:lstStyle/>
          <a:p>
            <a:fld id="{48F63A3B-78C7-47BE-AE5E-E10140E04643}" type="slidenum">
              <a:rPr lang="en-US" smtClean="0"/>
              <a:t>83</a:t>
            </a:fld>
            <a:endParaRPr lang="en-US" dirty="0"/>
          </a:p>
        </p:txBody>
      </p:sp>
      <p:sp>
        <p:nvSpPr>
          <p:cNvPr id="6" name="Footer Placeholder 3">
            <a:extLst>
              <a:ext uri="{FF2B5EF4-FFF2-40B4-BE49-F238E27FC236}">
                <a16:creationId xmlns:a16="http://schemas.microsoft.com/office/drawing/2014/main" xmlns="" id="{0BFD2E7C-C392-4A26-8FF7-A90464482591}"/>
              </a:ext>
            </a:extLst>
          </p:cNvPr>
          <p:cNvSpPr txBox="1">
            <a:spLocks/>
          </p:cNvSpPr>
          <p:nvPr/>
        </p:nvSpPr>
        <p:spPr>
          <a:xfrm>
            <a:off x="259080" y="443948"/>
            <a:ext cx="10885071" cy="727766"/>
          </a:xfrm>
          <a:prstGeom prst="rect">
            <a:avLst/>
          </a:prstGeom>
          <a:solidFill>
            <a:srgbClr val="FFC000"/>
          </a:solidFill>
        </p:spPr>
        <p:txBody>
          <a:bodyPr vert="horz" lIns="91440" tIns="45720" rIns="91440" bIns="45720" rtlCol="0" anchor="ctr">
            <a:noAutofit/>
          </a:bodyPr>
          <a:lstStyle>
            <a:defPPr>
              <a:defRPr lang="en-US"/>
            </a:defPPr>
            <a:lvl1pPr marL="0" algn="l" defTabSz="4572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rtl="1"/>
            <a:r>
              <a:rPr lang="fa-IR" sz="2800" b="1">
                <a:cs typeface="B Titr" panose="00000700000000000000" pitchFamily="2" charset="-78"/>
              </a:rPr>
              <a:t>ماده ۱- </a:t>
            </a:r>
            <a:r>
              <a:rPr lang="fa-IR" sz="2800">
                <a:cs typeface="B Titr" panose="00000700000000000000" pitchFamily="2" charset="-78"/>
              </a:rPr>
              <a:t>در این آیین‌نامه اصطلاحات زیر در معانی مشروح مربوط به کار می‌روند:</a:t>
            </a:r>
            <a:endParaRPr lang="en-US" sz="2800" dirty="0">
              <a:cs typeface="B Titr" panose="00000700000000000000" pitchFamily="2" charset="-78"/>
            </a:endParaRPr>
          </a:p>
        </p:txBody>
      </p:sp>
    </p:spTree>
    <p:extLst>
      <p:ext uri="{BB962C8B-B14F-4D97-AF65-F5344CB8AC3E}">
        <p14:creationId xmlns:p14="http://schemas.microsoft.com/office/powerpoint/2010/main" val="358179935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72690F-F230-4018-8BF3-3FA4B013EA7E}"/>
              </a:ext>
            </a:extLst>
          </p:cNvPr>
          <p:cNvSpPr>
            <a:spLocks noGrp="1"/>
          </p:cNvSpPr>
          <p:nvPr>
            <p:ph type="title"/>
          </p:nvPr>
        </p:nvSpPr>
        <p:spPr>
          <a:xfrm>
            <a:off x="4317294" y="605094"/>
            <a:ext cx="6766560" cy="768096"/>
          </a:xfrm>
        </p:spPr>
        <p:txBody>
          <a:bodyPr/>
          <a:lstStyle/>
          <a:p>
            <a:r>
              <a:rPr lang="fa-IR" dirty="0"/>
              <a:t>ماده ۲ قانون مدیریت بحران کشور </a:t>
            </a:r>
            <a:br>
              <a:rPr lang="fa-IR" dirty="0"/>
            </a:br>
            <a:endParaRPr lang="en-US" dirty="0"/>
          </a:p>
        </p:txBody>
      </p:sp>
      <p:sp>
        <p:nvSpPr>
          <p:cNvPr id="3" name="Content Placeholder 2">
            <a:extLst>
              <a:ext uri="{FF2B5EF4-FFF2-40B4-BE49-F238E27FC236}">
                <a16:creationId xmlns:a16="http://schemas.microsoft.com/office/drawing/2014/main" xmlns="" id="{BE5DEC44-08D2-4C29-BB5B-565916173034}"/>
              </a:ext>
            </a:extLst>
          </p:cNvPr>
          <p:cNvSpPr>
            <a:spLocks noGrp="1"/>
          </p:cNvSpPr>
          <p:nvPr>
            <p:ph idx="1"/>
          </p:nvPr>
        </p:nvSpPr>
        <p:spPr>
          <a:xfrm>
            <a:off x="3392557" y="1977047"/>
            <a:ext cx="7691297" cy="2700528"/>
          </a:xfrm>
        </p:spPr>
        <p:txBody>
          <a:bodyPr/>
          <a:lstStyle/>
          <a:p>
            <a:pPr algn="just"/>
            <a:r>
              <a:rPr lang="fa-IR" sz="2800" dirty="0"/>
              <a:t>قوای </a:t>
            </a:r>
            <a:r>
              <a:rPr lang="fa-IR" sz="2800" dirty="0" err="1"/>
              <a:t>سه‌گانه</a:t>
            </a:r>
            <a:r>
              <a:rPr lang="fa-IR" sz="2800" dirty="0"/>
              <a:t> جمهوری اسلامی ایران اعم از </a:t>
            </a:r>
            <a:r>
              <a:rPr lang="fa-IR" sz="2800" dirty="0" err="1"/>
              <a:t>وزارتخانه‌ها</a:t>
            </a:r>
            <a:r>
              <a:rPr lang="fa-IR" sz="2800" dirty="0"/>
              <a:t>، </a:t>
            </a:r>
            <a:r>
              <a:rPr lang="fa-IR" sz="2800" dirty="0" err="1"/>
              <a:t>سازمان‌ها</a:t>
            </a:r>
            <a:r>
              <a:rPr lang="fa-IR" sz="2800" dirty="0"/>
              <a:t>، موسسات و شرکتهای دولتی، موسسات انتفاعی وابسته به دولت، بانکها و موسسات اعتباری دولتی، شرکتهای بیمه دولتی و همچنین موسسات و نهادهای عمومی غیردولتی، موسسات عمومی، بنیادها و نهادهای انقلاب اسلامی، نیروهای نظامی، امنیتی و انتظامی، کلیه نهادها و واحدهای زیر نظر مقام معظم رهبری با اذن </a:t>
            </a:r>
            <a:r>
              <a:rPr lang="fa-IR" sz="2800" dirty="0" err="1"/>
              <a:t>معظمٌ‌له</a:t>
            </a:r>
            <a:r>
              <a:rPr lang="fa-IR" sz="2800" dirty="0"/>
              <a:t> و دستگاهها و </a:t>
            </a:r>
            <a:r>
              <a:rPr lang="fa-IR" sz="2800" dirty="0" err="1"/>
              <a:t>واحدهایی</a:t>
            </a:r>
            <a:r>
              <a:rPr lang="fa-IR" sz="2800" dirty="0"/>
              <a:t> که شمول قانون بر آنها مستلزم ذکر یا تصریح نام است، اعم از اینکه قانون خاص خود را داشته یا از قوانین و مقررات عام تبعیت کنند و موسسات و شرکتهای وابسته یا تابعه آنها مشمول این قانون </a:t>
            </a:r>
            <a:r>
              <a:rPr lang="fa-IR" sz="2800" dirty="0" err="1"/>
              <a:t>می‌باشند</a:t>
            </a:r>
            <a:r>
              <a:rPr lang="fa-IR" sz="2800" dirty="0"/>
              <a:t>.</a:t>
            </a:r>
          </a:p>
          <a:p>
            <a:pPr algn="just"/>
            <a:endParaRPr lang="en-US" dirty="0"/>
          </a:p>
        </p:txBody>
      </p:sp>
      <p:sp>
        <p:nvSpPr>
          <p:cNvPr id="4" name="Slide Number Placeholder 3">
            <a:extLst>
              <a:ext uri="{FF2B5EF4-FFF2-40B4-BE49-F238E27FC236}">
                <a16:creationId xmlns:a16="http://schemas.microsoft.com/office/drawing/2014/main" xmlns="" id="{C8A4AE62-5CC0-426F-A834-B24B5C59048D}"/>
              </a:ext>
            </a:extLst>
          </p:cNvPr>
          <p:cNvSpPr>
            <a:spLocks noGrp="1"/>
          </p:cNvSpPr>
          <p:nvPr>
            <p:ph type="sldNum" sz="quarter" idx="12"/>
          </p:nvPr>
        </p:nvSpPr>
        <p:spPr/>
        <p:txBody>
          <a:bodyPr/>
          <a:lstStyle/>
          <a:p>
            <a:fld id="{48F63A3B-78C7-47BE-AE5E-E10140E04643}" type="slidenum">
              <a:rPr lang="en-US" smtClean="0"/>
              <a:t>84</a:t>
            </a:fld>
            <a:endParaRPr lang="en-US" dirty="0"/>
          </a:p>
        </p:txBody>
      </p:sp>
    </p:spTree>
    <p:extLst>
      <p:ext uri="{BB962C8B-B14F-4D97-AF65-F5344CB8AC3E}">
        <p14:creationId xmlns:p14="http://schemas.microsoft.com/office/powerpoint/2010/main" val="41856431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13EDF8-943D-4F2F-8985-9135739A2760}"/>
              </a:ext>
            </a:extLst>
          </p:cNvPr>
          <p:cNvSpPr>
            <a:spLocks noGrp="1"/>
          </p:cNvSpPr>
          <p:nvPr>
            <p:ph type="title"/>
          </p:nvPr>
        </p:nvSpPr>
        <p:spPr>
          <a:solidFill>
            <a:schemeClr val="accent2">
              <a:lumMod val="20000"/>
              <a:lumOff val="80000"/>
            </a:schemeClr>
          </a:solidFill>
        </p:spPr>
        <p:txBody>
          <a:bodyPr/>
          <a:lstStyle/>
          <a:p>
            <a:r>
              <a:rPr lang="fa-IR" dirty="0"/>
              <a:t>۴</a:t>
            </a:r>
            <a:endParaRPr lang="en-US" dirty="0"/>
          </a:p>
        </p:txBody>
      </p:sp>
      <p:sp>
        <p:nvSpPr>
          <p:cNvPr id="3" name="Content Placeholder 2">
            <a:extLst>
              <a:ext uri="{FF2B5EF4-FFF2-40B4-BE49-F238E27FC236}">
                <a16:creationId xmlns:a16="http://schemas.microsoft.com/office/drawing/2014/main" xmlns="" id="{BC63F59E-25CA-414C-8527-419FEA7CD593}"/>
              </a:ext>
            </a:extLst>
          </p:cNvPr>
          <p:cNvSpPr>
            <a:spLocks noGrp="1"/>
          </p:cNvSpPr>
          <p:nvPr>
            <p:ph idx="1"/>
          </p:nvPr>
        </p:nvSpPr>
        <p:spPr>
          <a:xfrm>
            <a:off x="3392557" y="3222752"/>
            <a:ext cx="7598531" cy="2700528"/>
          </a:xfrm>
        </p:spPr>
        <p:txBody>
          <a:bodyPr/>
          <a:lstStyle/>
          <a:p>
            <a:pPr algn="just"/>
            <a:r>
              <a:rPr lang="fa-IR" sz="3200" b="1" dirty="0"/>
              <a:t>دستگاه مسئول: </a:t>
            </a:r>
            <a:r>
              <a:rPr lang="fa-IR" dirty="0"/>
              <a:t>دستگاهی که در ارتباط با فعالیت مورد نظر دارای وظایف قانونی است.</a:t>
            </a:r>
          </a:p>
          <a:p>
            <a:endParaRPr lang="en-US" dirty="0"/>
          </a:p>
        </p:txBody>
      </p:sp>
      <p:sp>
        <p:nvSpPr>
          <p:cNvPr id="4" name="Footer Placeholder 3">
            <a:extLst>
              <a:ext uri="{FF2B5EF4-FFF2-40B4-BE49-F238E27FC236}">
                <a16:creationId xmlns:a16="http://schemas.microsoft.com/office/drawing/2014/main" xmlns="" id="{C7DBBA9E-1461-484F-996D-F39342B98A2B}"/>
              </a:ext>
            </a:extLst>
          </p:cNvPr>
          <p:cNvSpPr>
            <a:spLocks noGrp="1"/>
          </p:cNvSpPr>
          <p:nvPr>
            <p:ph type="ftr" sz="quarter" idx="4294967295"/>
          </p:nvPr>
        </p:nvSpPr>
        <p:spPr>
          <a:xfrm>
            <a:off x="4224528" y="457200"/>
            <a:ext cx="3200400" cy="274320"/>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58D4D260-68E5-4EC2-A9F4-F765C252485D}"/>
              </a:ext>
            </a:extLst>
          </p:cNvPr>
          <p:cNvSpPr>
            <a:spLocks noGrp="1"/>
          </p:cNvSpPr>
          <p:nvPr>
            <p:ph type="sldNum" sz="quarter" idx="12"/>
          </p:nvPr>
        </p:nvSpPr>
        <p:spPr/>
        <p:txBody>
          <a:bodyPr/>
          <a:lstStyle/>
          <a:p>
            <a:fld id="{48F63A3B-78C7-47BE-AE5E-E10140E04643}" type="slidenum">
              <a:rPr lang="en-US" smtClean="0"/>
              <a:t>85</a:t>
            </a:fld>
            <a:endParaRPr lang="en-US" dirty="0"/>
          </a:p>
        </p:txBody>
      </p:sp>
      <p:sp>
        <p:nvSpPr>
          <p:cNvPr id="6" name="Footer Placeholder 3">
            <a:extLst>
              <a:ext uri="{FF2B5EF4-FFF2-40B4-BE49-F238E27FC236}">
                <a16:creationId xmlns:a16="http://schemas.microsoft.com/office/drawing/2014/main" xmlns="" id="{B774B02C-89E2-497F-8ECD-949CED464F82}"/>
              </a:ext>
            </a:extLst>
          </p:cNvPr>
          <p:cNvSpPr txBox="1">
            <a:spLocks/>
          </p:cNvSpPr>
          <p:nvPr/>
        </p:nvSpPr>
        <p:spPr>
          <a:xfrm>
            <a:off x="259080" y="443948"/>
            <a:ext cx="10885071" cy="727766"/>
          </a:xfrm>
          <a:prstGeom prst="rect">
            <a:avLst/>
          </a:prstGeom>
          <a:solidFill>
            <a:srgbClr val="FFC000"/>
          </a:solidFill>
        </p:spPr>
        <p:txBody>
          <a:bodyPr vert="horz" lIns="91440" tIns="45720" rIns="91440" bIns="45720" rtlCol="0" anchor="ctr">
            <a:noAutofit/>
          </a:bodyPr>
          <a:lstStyle>
            <a:defPPr>
              <a:defRPr lang="en-US"/>
            </a:defPPr>
            <a:lvl1pPr marL="0" algn="l" defTabSz="4572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rtl="1"/>
            <a:r>
              <a:rPr lang="fa-IR" sz="2800" b="1">
                <a:cs typeface="B Titr" panose="00000700000000000000" pitchFamily="2" charset="-78"/>
              </a:rPr>
              <a:t>ماده ۱- </a:t>
            </a:r>
            <a:r>
              <a:rPr lang="fa-IR" sz="2800">
                <a:cs typeface="B Titr" panose="00000700000000000000" pitchFamily="2" charset="-78"/>
              </a:rPr>
              <a:t>در این آیین‌نامه اصطلاحات زیر در معانی مشروح مربوط به کار می‌روند:</a:t>
            </a:r>
            <a:endParaRPr lang="en-US" sz="2800" dirty="0">
              <a:cs typeface="B Titr" panose="00000700000000000000" pitchFamily="2" charset="-78"/>
            </a:endParaRPr>
          </a:p>
        </p:txBody>
      </p:sp>
    </p:spTree>
    <p:extLst>
      <p:ext uri="{BB962C8B-B14F-4D97-AF65-F5344CB8AC3E}">
        <p14:creationId xmlns:p14="http://schemas.microsoft.com/office/powerpoint/2010/main" val="31368411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BBA3FE-2562-4753-883E-0A33F6654968}"/>
              </a:ext>
            </a:extLst>
          </p:cNvPr>
          <p:cNvSpPr>
            <a:spLocks noGrp="1"/>
          </p:cNvSpPr>
          <p:nvPr>
            <p:ph type="title"/>
          </p:nvPr>
        </p:nvSpPr>
        <p:spPr>
          <a:solidFill>
            <a:schemeClr val="accent2">
              <a:lumMod val="20000"/>
              <a:lumOff val="80000"/>
            </a:schemeClr>
          </a:solidFill>
        </p:spPr>
        <p:txBody>
          <a:bodyPr/>
          <a:lstStyle/>
          <a:p>
            <a:r>
              <a:rPr lang="fa-IR" dirty="0"/>
              <a:t>۵</a:t>
            </a:r>
            <a:endParaRPr lang="en-US" dirty="0"/>
          </a:p>
        </p:txBody>
      </p:sp>
      <p:sp>
        <p:nvSpPr>
          <p:cNvPr id="3" name="Content Placeholder 2">
            <a:extLst>
              <a:ext uri="{FF2B5EF4-FFF2-40B4-BE49-F238E27FC236}">
                <a16:creationId xmlns:a16="http://schemas.microsoft.com/office/drawing/2014/main" xmlns="" id="{9461C3AE-4F1F-457E-B697-2F5EB62B220C}"/>
              </a:ext>
            </a:extLst>
          </p:cNvPr>
          <p:cNvSpPr>
            <a:spLocks noGrp="1"/>
          </p:cNvSpPr>
          <p:nvPr>
            <p:ph idx="1"/>
          </p:nvPr>
        </p:nvSpPr>
        <p:spPr>
          <a:xfrm>
            <a:off x="3458817" y="3222752"/>
            <a:ext cx="7532271" cy="2700528"/>
          </a:xfrm>
        </p:spPr>
        <p:txBody>
          <a:bodyPr/>
          <a:lstStyle/>
          <a:p>
            <a:pPr algn="just"/>
            <a:r>
              <a:rPr lang="fa-IR" sz="3200" b="1" dirty="0"/>
              <a:t>دستگاه همکار: </a:t>
            </a:r>
            <a:r>
              <a:rPr lang="fa-IR" dirty="0"/>
              <a:t>دستگاهی که در چهارچوب اختیارات قانونی خود و با توجه به ظرفیت­های اجرایی با هماهنگی دستگاه مسئول، </a:t>
            </a:r>
            <a:r>
              <a:rPr lang="fa-IR" dirty="0" err="1"/>
              <a:t>عهده‌دار</a:t>
            </a:r>
            <a:r>
              <a:rPr lang="fa-IR" dirty="0"/>
              <a:t> بخشی از وظایف و پاسخگوی مسئولیت </a:t>
            </a:r>
            <a:r>
              <a:rPr lang="fa-IR" dirty="0" err="1"/>
              <a:t>محول‌شده</a:t>
            </a:r>
            <a:r>
              <a:rPr lang="fa-IR" dirty="0"/>
              <a:t> می­باشد. </a:t>
            </a:r>
            <a:r>
              <a:rPr lang="fa-IR" dirty="0" err="1"/>
              <a:t>سازوکار</a:t>
            </a:r>
            <a:r>
              <a:rPr lang="fa-IR" dirty="0"/>
              <a:t> همکاری بر اساس توافق میان دستگاه مسئول و همکار تعیین </a:t>
            </a:r>
            <a:r>
              <a:rPr lang="fa-IR" dirty="0" err="1"/>
              <a:t>می‎گردد</a:t>
            </a:r>
            <a:r>
              <a:rPr lang="fa-IR" dirty="0"/>
              <a:t>.</a:t>
            </a:r>
          </a:p>
          <a:p>
            <a:endParaRPr lang="en-US" dirty="0"/>
          </a:p>
        </p:txBody>
      </p:sp>
      <p:sp>
        <p:nvSpPr>
          <p:cNvPr id="4" name="Footer Placeholder 3">
            <a:extLst>
              <a:ext uri="{FF2B5EF4-FFF2-40B4-BE49-F238E27FC236}">
                <a16:creationId xmlns:a16="http://schemas.microsoft.com/office/drawing/2014/main" xmlns="" id="{5C504B82-C780-4A54-A79A-35C15465A3DF}"/>
              </a:ext>
            </a:extLst>
          </p:cNvPr>
          <p:cNvSpPr>
            <a:spLocks noGrp="1"/>
          </p:cNvSpPr>
          <p:nvPr>
            <p:ph type="ftr" sz="quarter" idx="4294967295"/>
          </p:nvPr>
        </p:nvSpPr>
        <p:spPr>
          <a:xfrm>
            <a:off x="4224528" y="457200"/>
            <a:ext cx="3200400" cy="274320"/>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198EDE52-D302-47BE-A9AF-E7DE229BE5F7}"/>
              </a:ext>
            </a:extLst>
          </p:cNvPr>
          <p:cNvSpPr>
            <a:spLocks noGrp="1"/>
          </p:cNvSpPr>
          <p:nvPr>
            <p:ph type="sldNum" sz="quarter" idx="12"/>
          </p:nvPr>
        </p:nvSpPr>
        <p:spPr/>
        <p:txBody>
          <a:bodyPr/>
          <a:lstStyle/>
          <a:p>
            <a:fld id="{48F63A3B-78C7-47BE-AE5E-E10140E04643}" type="slidenum">
              <a:rPr lang="en-US" smtClean="0"/>
              <a:t>86</a:t>
            </a:fld>
            <a:endParaRPr lang="en-US" dirty="0"/>
          </a:p>
        </p:txBody>
      </p:sp>
      <p:sp>
        <p:nvSpPr>
          <p:cNvPr id="6" name="Footer Placeholder 3">
            <a:extLst>
              <a:ext uri="{FF2B5EF4-FFF2-40B4-BE49-F238E27FC236}">
                <a16:creationId xmlns:a16="http://schemas.microsoft.com/office/drawing/2014/main" xmlns="" id="{D9D30E02-8F5D-4B1E-823E-173381F5D835}"/>
              </a:ext>
            </a:extLst>
          </p:cNvPr>
          <p:cNvSpPr txBox="1">
            <a:spLocks/>
          </p:cNvSpPr>
          <p:nvPr/>
        </p:nvSpPr>
        <p:spPr>
          <a:xfrm>
            <a:off x="259080" y="443948"/>
            <a:ext cx="10885071" cy="727766"/>
          </a:xfrm>
          <a:prstGeom prst="rect">
            <a:avLst/>
          </a:prstGeom>
          <a:solidFill>
            <a:srgbClr val="FFC000"/>
          </a:solidFill>
        </p:spPr>
        <p:txBody>
          <a:bodyPr vert="horz" lIns="91440" tIns="45720" rIns="91440" bIns="45720" rtlCol="0" anchor="ctr">
            <a:noAutofit/>
          </a:bodyPr>
          <a:lstStyle>
            <a:defPPr>
              <a:defRPr lang="en-US"/>
            </a:defPPr>
            <a:lvl1pPr marL="0" algn="l" defTabSz="4572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rtl="1"/>
            <a:r>
              <a:rPr lang="fa-IR" sz="2800" b="1">
                <a:cs typeface="B Titr" panose="00000700000000000000" pitchFamily="2" charset="-78"/>
              </a:rPr>
              <a:t>ماده ۱- </a:t>
            </a:r>
            <a:r>
              <a:rPr lang="fa-IR" sz="2800">
                <a:cs typeface="B Titr" panose="00000700000000000000" pitchFamily="2" charset="-78"/>
              </a:rPr>
              <a:t>در این آیین‌نامه اصطلاحات زیر در معانی مشروح مربوط به کار می‌روند:</a:t>
            </a:r>
            <a:endParaRPr lang="en-US" sz="2800" dirty="0">
              <a:cs typeface="B Titr" panose="00000700000000000000" pitchFamily="2" charset="-78"/>
            </a:endParaRPr>
          </a:p>
        </p:txBody>
      </p:sp>
    </p:spTree>
    <p:extLst>
      <p:ext uri="{BB962C8B-B14F-4D97-AF65-F5344CB8AC3E}">
        <p14:creationId xmlns:p14="http://schemas.microsoft.com/office/powerpoint/2010/main" val="354365893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596FB2-B23C-48A5-B044-C071D8E84B45}"/>
              </a:ext>
            </a:extLst>
          </p:cNvPr>
          <p:cNvSpPr>
            <a:spLocks noGrp="1"/>
          </p:cNvSpPr>
          <p:nvPr>
            <p:ph type="title"/>
          </p:nvPr>
        </p:nvSpPr>
        <p:spPr>
          <a:solidFill>
            <a:schemeClr val="accent2">
              <a:lumMod val="20000"/>
              <a:lumOff val="80000"/>
            </a:schemeClr>
          </a:solidFill>
        </p:spPr>
        <p:txBody>
          <a:bodyPr/>
          <a:lstStyle/>
          <a:p>
            <a:r>
              <a:rPr lang="fa-IR" dirty="0"/>
              <a:t>۶</a:t>
            </a:r>
            <a:endParaRPr lang="en-US" dirty="0"/>
          </a:p>
        </p:txBody>
      </p:sp>
      <p:sp>
        <p:nvSpPr>
          <p:cNvPr id="3" name="Content Placeholder 2">
            <a:extLst>
              <a:ext uri="{FF2B5EF4-FFF2-40B4-BE49-F238E27FC236}">
                <a16:creationId xmlns:a16="http://schemas.microsoft.com/office/drawing/2014/main" xmlns="" id="{BD2E54FA-79EE-48C6-BFFD-D50F0BFC0CC1}"/>
              </a:ext>
            </a:extLst>
          </p:cNvPr>
          <p:cNvSpPr>
            <a:spLocks noGrp="1"/>
          </p:cNvSpPr>
          <p:nvPr>
            <p:ph idx="1"/>
          </p:nvPr>
        </p:nvSpPr>
        <p:spPr>
          <a:xfrm>
            <a:off x="3419061" y="3222752"/>
            <a:ext cx="7572027" cy="2700528"/>
          </a:xfrm>
        </p:spPr>
        <p:txBody>
          <a:bodyPr/>
          <a:lstStyle/>
          <a:p>
            <a:pPr algn="just"/>
            <a:r>
              <a:rPr lang="fa-IR" sz="3200" b="1" dirty="0"/>
              <a:t>مواد خطرناک: </a:t>
            </a:r>
            <a:r>
              <a:rPr lang="fa-IR" dirty="0"/>
              <a:t>کلیه مواد با </a:t>
            </a:r>
            <a:r>
              <a:rPr lang="fa-IR" dirty="0" err="1"/>
              <a:t>ماهيت</a:t>
            </a:r>
            <a:r>
              <a:rPr lang="fa-IR" dirty="0"/>
              <a:t> </a:t>
            </a:r>
            <a:r>
              <a:rPr lang="fa-IR" dirty="0" err="1"/>
              <a:t>شيميايي</a:t>
            </a:r>
            <a:r>
              <a:rPr lang="fa-IR" dirty="0"/>
              <a:t>، زیستی (بیولوژیک)، </a:t>
            </a:r>
            <a:r>
              <a:rPr lang="fa-IR" dirty="0" err="1"/>
              <a:t>پرتوزا</a:t>
            </a:r>
            <a:r>
              <a:rPr lang="fa-IR" dirty="0"/>
              <a:t> و انفجاری و با منشأ </a:t>
            </a:r>
            <a:r>
              <a:rPr lang="fa-IR" dirty="0" err="1"/>
              <a:t>طبيعي</a:t>
            </a:r>
            <a:r>
              <a:rPr lang="fa-IR" dirty="0"/>
              <a:t> </a:t>
            </a:r>
            <a:r>
              <a:rPr lang="fa-IR" dirty="0" err="1"/>
              <a:t>يا</a:t>
            </a:r>
            <a:r>
              <a:rPr lang="fa-IR" dirty="0"/>
              <a:t> </a:t>
            </a:r>
            <a:r>
              <a:rPr lang="fa-IR" dirty="0" err="1"/>
              <a:t>مصنوعي</a:t>
            </a:r>
            <a:r>
              <a:rPr lang="fa-IR" dirty="0"/>
              <a:t> </a:t>
            </a:r>
            <a:r>
              <a:rPr lang="fa-IR" dirty="0" err="1"/>
              <a:t>كه</a:t>
            </a:r>
            <a:r>
              <a:rPr lang="fa-IR" dirty="0"/>
              <a:t> به ‌صورت </a:t>
            </a:r>
            <a:r>
              <a:rPr lang="fa-IR" dirty="0" err="1"/>
              <a:t>مايع</a:t>
            </a:r>
            <a:r>
              <a:rPr lang="fa-IR" dirty="0"/>
              <a:t>، جامد و گاز در </a:t>
            </a:r>
            <a:r>
              <a:rPr lang="fa-IR" dirty="0" err="1"/>
              <a:t>محيط</a:t>
            </a:r>
            <a:r>
              <a:rPr lang="fa-IR" dirty="0"/>
              <a:t> وجود دارند و در صورت عدم مدیریت صحیح و عدم رعایت ایمنی در زمان تولید، حمل ‌و نقل، بارگیری، نگهداری، </a:t>
            </a:r>
            <a:r>
              <a:rPr lang="fa-IR" dirty="0" err="1"/>
              <a:t>تخليه</a:t>
            </a:r>
            <a:r>
              <a:rPr lang="fa-IR" dirty="0"/>
              <a:t> و مصرف یا </a:t>
            </a:r>
            <a:r>
              <a:rPr lang="fa-IR" dirty="0" err="1"/>
              <a:t>امحا</a:t>
            </a:r>
            <a:r>
              <a:rPr lang="fa-IR" dirty="0"/>
              <a:t> </a:t>
            </a:r>
            <a:r>
              <a:rPr lang="fa-IR" dirty="0" err="1"/>
              <a:t>می‌توانند</a:t>
            </a:r>
            <a:r>
              <a:rPr lang="fa-IR" dirty="0"/>
              <a:t> باعث انفجار، </a:t>
            </a:r>
            <a:r>
              <a:rPr lang="fa-IR" dirty="0" err="1"/>
              <a:t>آتش‌سوزی</a:t>
            </a:r>
            <a:r>
              <a:rPr lang="fa-IR" dirty="0"/>
              <a:t>، خرابی تجهیزات، مسمومیت، سوختگی، دریافت تشعشع، بیماری و مرگ انسان یا حیوان و اثرات </a:t>
            </a:r>
            <a:r>
              <a:rPr lang="fa-IR" dirty="0" err="1"/>
              <a:t>زيان‌بار</a:t>
            </a:r>
            <a:r>
              <a:rPr lang="fa-IR" dirty="0"/>
              <a:t> بر روی گیاهان و </a:t>
            </a:r>
            <a:r>
              <a:rPr lang="fa-IR" dirty="0" err="1"/>
              <a:t>محیط‌زیست</a:t>
            </a:r>
            <a:r>
              <a:rPr lang="fa-IR" dirty="0"/>
              <a:t> گردند.</a:t>
            </a:r>
            <a:endParaRPr lang="en-US" dirty="0"/>
          </a:p>
        </p:txBody>
      </p:sp>
      <p:sp>
        <p:nvSpPr>
          <p:cNvPr id="4" name="Footer Placeholder 3">
            <a:extLst>
              <a:ext uri="{FF2B5EF4-FFF2-40B4-BE49-F238E27FC236}">
                <a16:creationId xmlns:a16="http://schemas.microsoft.com/office/drawing/2014/main" xmlns="" id="{9352EAD0-CB95-4214-9846-284B60DE0B0E}"/>
              </a:ext>
            </a:extLst>
          </p:cNvPr>
          <p:cNvSpPr>
            <a:spLocks noGrp="1"/>
          </p:cNvSpPr>
          <p:nvPr>
            <p:ph type="ftr" sz="quarter" idx="4294967295"/>
          </p:nvPr>
        </p:nvSpPr>
        <p:spPr>
          <a:xfrm>
            <a:off x="4224528" y="457200"/>
            <a:ext cx="3200400" cy="274320"/>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EB132C92-E5A7-4341-86AA-95BD16CB54BB}"/>
              </a:ext>
            </a:extLst>
          </p:cNvPr>
          <p:cNvSpPr>
            <a:spLocks noGrp="1"/>
          </p:cNvSpPr>
          <p:nvPr>
            <p:ph type="sldNum" sz="quarter" idx="12"/>
          </p:nvPr>
        </p:nvSpPr>
        <p:spPr/>
        <p:txBody>
          <a:bodyPr/>
          <a:lstStyle/>
          <a:p>
            <a:fld id="{48F63A3B-78C7-47BE-AE5E-E10140E04643}" type="slidenum">
              <a:rPr lang="en-US" smtClean="0"/>
              <a:t>87</a:t>
            </a:fld>
            <a:endParaRPr lang="en-US" dirty="0"/>
          </a:p>
        </p:txBody>
      </p:sp>
      <p:sp>
        <p:nvSpPr>
          <p:cNvPr id="6" name="Footer Placeholder 3">
            <a:extLst>
              <a:ext uri="{FF2B5EF4-FFF2-40B4-BE49-F238E27FC236}">
                <a16:creationId xmlns:a16="http://schemas.microsoft.com/office/drawing/2014/main" xmlns="" id="{814C2089-BB84-439A-A943-6480BEB44DF0}"/>
              </a:ext>
            </a:extLst>
          </p:cNvPr>
          <p:cNvSpPr txBox="1">
            <a:spLocks/>
          </p:cNvSpPr>
          <p:nvPr/>
        </p:nvSpPr>
        <p:spPr>
          <a:xfrm>
            <a:off x="259080" y="443948"/>
            <a:ext cx="10885071" cy="727766"/>
          </a:xfrm>
          <a:prstGeom prst="rect">
            <a:avLst/>
          </a:prstGeom>
          <a:solidFill>
            <a:srgbClr val="FFC000"/>
          </a:solidFill>
        </p:spPr>
        <p:txBody>
          <a:bodyPr vert="horz" lIns="91440" tIns="45720" rIns="91440" bIns="45720" rtlCol="0" anchor="ctr">
            <a:noAutofit/>
          </a:bodyPr>
          <a:lstStyle>
            <a:defPPr>
              <a:defRPr lang="en-US"/>
            </a:defPPr>
            <a:lvl1pPr marL="0" algn="l" defTabSz="4572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rtl="1"/>
            <a:r>
              <a:rPr lang="fa-IR" sz="2800" b="1">
                <a:cs typeface="B Titr" panose="00000700000000000000" pitchFamily="2" charset="-78"/>
              </a:rPr>
              <a:t>ماده ۱- </a:t>
            </a:r>
            <a:r>
              <a:rPr lang="fa-IR" sz="2800">
                <a:cs typeface="B Titr" panose="00000700000000000000" pitchFamily="2" charset="-78"/>
              </a:rPr>
              <a:t>در این آیین‌نامه اصطلاحات زیر در معانی مشروح مربوط به کار می‌روند:</a:t>
            </a:r>
            <a:endParaRPr lang="en-US" sz="2800" dirty="0">
              <a:cs typeface="B Titr" panose="00000700000000000000" pitchFamily="2" charset="-78"/>
            </a:endParaRPr>
          </a:p>
        </p:txBody>
      </p:sp>
    </p:spTree>
    <p:extLst>
      <p:ext uri="{BB962C8B-B14F-4D97-AF65-F5344CB8AC3E}">
        <p14:creationId xmlns:p14="http://schemas.microsoft.com/office/powerpoint/2010/main" val="150199951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C7B707-6B3B-4293-88B1-DA74DB921FFF}"/>
              </a:ext>
            </a:extLst>
          </p:cNvPr>
          <p:cNvSpPr>
            <a:spLocks noGrp="1"/>
          </p:cNvSpPr>
          <p:nvPr>
            <p:ph type="title"/>
          </p:nvPr>
        </p:nvSpPr>
        <p:spPr>
          <a:xfrm>
            <a:off x="1563757" y="1508229"/>
            <a:ext cx="10217426" cy="625370"/>
          </a:xfrm>
          <a:solidFill>
            <a:schemeClr val="accent1"/>
          </a:solidFill>
        </p:spPr>
        <p:txBody>
          <a:bodyPr/>
          <a:lstStyle/>
          <a:p>
            <a:pPr algn="r" rtl="1"/>
            <a:r>
              <a:rPr lang="fa-IR" sz="2800" dirty="0">
                <a:hlinkClick r:id="rId2"/>
              </a:rPr>
              <a:t>مواد خطرناک</a:t>
            </a:r>
            <a:r>
              <a:rPr lang="fa-IR" sz="2800" dirty="0"/>
              <a:t> بر اساس </a:t>
            </a:r>
            <a:r>
              <a:rPr lang="fa-IR" sz="2800" dirty="0" err="1"/>
              <a:t>خصوصيات</a:t>
            </a:r>
            <a:r>
              <a:rPr lang="fa-IR" sz="2800" dirty="0"/>
              <a:t> خود در نه گروه به شرح زیر </a:t>
            </a:r>
            <a:r>
              <a:rPr lang="fa-IR" sz="2800" dirty="0" err="1"/>
              <a:t>طبقه‌بندی</a:t>
            </a:r>
            <a:r>
              <a:rPr lang="fa-IR" sz="2800" dirty="0"/>
              <a:t> </a:t>
            </a:r>
            <a:r>
              <a:rPr lang="fa-IR" sz="2800" dirty="0" err="1"/>
              <a:t>می‌شوند</a:t>
            </a:r>
            <a:r>
              <a:rPr lang="fa-IR" sz="2800" dirty="0"/>
              <a:t>:</a:t>
            </a:r>
            <a:br>
              <a:rPr lang="fa-IR" sz="2800" dirty="0"/>
            </a:br>
            <a:endParaRPr lang="en-US" sz="2800" dirty="0"/>
          </a:p>
        </p:txBody>
      </p:sp>
      <p:sp>
        <p:nvSpPr>
          <p:cNvPr id="3" name="Content Placeholder 2">
            <a:extLst>
              <a:ext uri="{FF2B5EF4-FFF2-40B4-BE49-F238E27FC236}">
                <a16:creationId xmlns:a16="http://schemas.microsoft.com/office/drawing/2014/main" xmlns="" id="{02D430FA-3235-4F14-89C0-9F5141593DAF}"/>
              </a:ext>
            </a:extLst>
          </p:cNvPr>
          <p:cNvSpPr>
            <a:spLocks noGrp="1"/>
          </p:cNvSpPr>
          <p:nvPr>
            <p:ph idx="1"/>
          </p:nvPr>
        </p:nvSpPr>
        <p:spPr>
          <a:xfrm>
            <a:off x="4224528" y="2520387"/>
            <a:ext cx="6766560" cy="3522604"/>
          </a:xfrm>
        </p:spPr>
        <p:txBody>
          <a:bodyPr/>
          <a:lstStyle/>
          <a:p>
            <a:pPr rtl="1"/>
            <a:r>
              <a:rPr lang="fa-IR" dirty="0"/>
              <a:t>الف- گروه اول: مواد منفجره.</a:t>
            </a:r>
          </a:p>
          <a:p>
            <a:pPr rtl="1"/>
            <a:r>
              <a:rPr lang="fa-IR" dirty="0"/>
              <a:t>ب- گروه دوم: گازها.</a:t>
            </a:r>
          </a:p>
          <a:p>
            <a:pPr rtl="1"/>
            <a:r>
              <a:rPr lang="fa-IR" dirty="0"/>
              <a:t>پ- گروه سوم: </a:t>
            </a:r>
            <a:r>
              <a:rPr lang="fa-IR" dirty="0" err="1"/>
              <a:t>مايعات</a:t>
            </a:r>
            <a:r>
              <a:rPr lang="fa-IR" dirty="0"/>
              <a:t> قابل اشتعال.</a:t>
            </a:r>
          </a:p>
          <a:p>
            <a:pPr rtl="1"/>
            <a:r>
              <a:rPr lang="fa-IR" dirty="0"/>
              <a:t>ت- گروه چهارم: جامدات قابل اشتعال.</a:t>
            </a:r>
          </a:p>
          <a:p>
            <a:pPr rtl="1"/>
            <a:r>
              <a:rPr lang="fa-IR" dirty="0"/>
              <a:t>ث- گروه پنجم: </a:t>
            </a:r>
            <a:r>
              <a:rPr lang="fa-IR" dirty="0" err="1"/>
              <a:t>اكسيدكننده‌ها</a:t>
            </a:r>
            <a:r>
              <a:rPr lang="fa-IR" dirty="0"/>
              <a:t> و </a:t>
            </a:r>
            <a:r>
              <a:rPr lang="fa-IR" dirty="0" err="1"/>
              <a:t>پراکسیدهای</a:t>
            </a:r>
            <a:r>
              <a:rPr lang="fa-IR" dirty="0"/>
              <a:t> آلی.</a:t>
            </a:r>
          </a:p>
          <a:p>
            <a:pPr rtl="1"/>
            <a:r>
              <a:rPr lang="fa-IR" dirty="0"/>
              <a:t>ج- گروه ششم: مواد </a:t>
            </a:r>
            <a:r>
              <a:rPr lang="fa-IR" dirty="0" err="1"/>
              <a:t>سمي</a:t>
            </a:r>
            <a:r>
              <a:rPr lang="fa-IR" dirty="0"/>
              <a:t> و عفونت زا.</a:t>
            </a:r>
          </a:p>
          <a:p>
            <a:pPr rtl="1"/>
            <a:r>
              <a:rPr lang="fa-IR" dirty="0"/>
              <a:t>چ-گروه هفتم: مواد </a:t>
            </a:r>
            <a:r>
              <a:rPr lang="fa-IR" dirty="0" err="1"/>
              <a:t>پرتوزا</a:t>
            </a:r>
            <a:r>
              <a:rPr lang="fa-IR" dirty="0"/>
              <a:t>.</a:t>
            </a:r>
          </a:p>
          <a:p>
            <a:pPr rtl="1"/>
            <a:r>
              <a:rPr lang="fa-IR" dirty="0"/>
              <a:t>ح- گروه هشتم: مواد </a:t>
            </a:r>
            <a:r>
              <a:rPr lang="fa-IR" dirty="0" err="1"/>
              <a:t>خورنده</a:t>
            </a:r>
            <a:r>
              <a:rPr lang="fa-IR" dirty="0"/>
              <a:t>.</a:t>
            </a:r>
          </a:p>
          <a:p>
            <a:pPr rtl="1"/>
            <a:r>
              <a:rPr lang="fa-IR" dirty="0"/>
              <a:t>خ- گروه نهم: سایر مواد خطرناک.</a:t>
            </a:r>
          </a:p>
          <a:p>
            <a:endParaRPr lang="en-US" dirty="0"/>
          </a:p>
        </p:txBody>
      </p:sp>
      <p:sp>
        <p:nvSpPr>
          <p:cNvPr id="4" name="Footer Placeholder 3">
            <a:extLst>
              <a:ext uri="{FF2B5EF4-FFF2-40B4-BE49-F238E27FC236}">
                <a16:creationId xmlns:a16="http://schemas.microsoft.com/office/drawing/2014/main" xmlns="" id="{8987ADF3-882E-4FAC-94E3-9D148F15D12B}"/>
              </a:ext>
            </a:extLst>
          </p:cNvPr>
          <p:cNvSpPr>
            <a:spLocks noGrp="1"/>
          </p:cNvSpPr>
          <p:nvPr>
            <p:ph type="ftr" sz="quarter" idx="4294967295"/>
          </p:nvPr>
        </p:nvSpPr>
        <p:spPr>
          <a:xfrm>
            <a:off x="4224528" y="457200"/>
            <a:ext cx="3200400" cy="274320"/>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BD42C60C-007D-4298-AF1A-F0EEE29C4573}"/>
              </a:ext>
            </a:extLst>
          </p:cNvPr>
          <p:cNvSpPr>
            <a:spLocks noGrp="1"/>
          </p:cNvSpPr>
          <p:nvPr>
            <p:ph type="sldNum" sz="quarter" idx="12"/>
          </p:nvPr>
        </p:nvSpPr>
        <p:spPr/>
        <p:txBody>
          <a:bodyPr/>
          <a:lstStyle/>
          <a:p>
            <a:fld id="{48F63A3B-78C7-47BE-AE5E-E10140E04643}" type="slidenum">
              <a:rPr lang="en-US" smtClean="0"/>
              <a:t>88</a:t>
            </a:fld>
            <a:endParaRPr lang="en-US" dirty="0"/>
          </a:p>
        </p:txBody>
      </p:sp>
      <p:sp>
        <p:nvSpPr>
          <p:cNvPr id="6" name="Footer Placeholder 3">
            <a:extLst>
              <a:ext uri="{FF2B5EF4-FFF2-40B4-BE49-F238E27FC236}">
                <a16:creationId xmlns:a16="http://schemas.microsoft.com/office/drawing/2014/main" xmlns="" id="{3624DA9C-B67B-4677-B024-286063D010BA}"/>
              </a:ext>
            </a:extLst>
          </p:cNvPr>
          <p:cNvSpPr txBox="1">
            <a:spLocks/>
          </p:cNvSpPr>
          <p:nvPr/>
        </p:nvSpPr>
        <p:spPr>
          <a:xfrm>
            <a:off x="259080" y="443948"/>
            <a:ext cx="10885071" cy="727766"/>
          </a:xfrm>
          <a:prstGeom prst="rect">
            <a:avLst/>
          </a:prstGeom>
          <a:solidFill>
            <a:srgbClr val="FFC000"/>
          </a:solidFill>
        </p:spPr>
        <p:txBody>
          <a:bodyPr vert="horz" lIns="91440" tIns="45720" rIns="91440" bIns="45720" rtlCol="0" anchor="ctr">
            <a:noAutofit/>
          </a:bodyPr>
          <a:lstStyle>
            <a:defPPr>
              <a:defRPr lang="en-US"/>
            </a:defPPr>
            <a:lvl1pPr marL="0" algn="l" defTabSz="4572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rtl="1"/>
            <a:r>
              <a:rPr lang="fa-IR" sz="2800" b="1">
                <a:cs typeface="B Titr" panose="00000700000000000000" pitchFamily="2" charset="-78"/>
              </a:rPr>
              <a:t>ماده ۱- </a:t>
            </a:r>
            <a:r>
              <a:rPr lang="fa-IR" sz="2800">
                <a:cs typeface="B Titr" panose="00000700000000000000" pitchFamily="2" charset="-78"/>
              </a:rPr>
              <a:t>در این آیین‌نامه اصطلاحات زیر در معانی مشروح مربوط به کار می‌روند:</a:t>
            </a:r>
            <a:endParaRPr lang="en-US" sz="2800" dirty="0">
              <a:cs typeface="B Titr" panose="00000700000000000000" pitchFamily="2" charset="-78"/>
            </a:endParaRPr>
          </a:p>
        </p:txBody>
      </p:sp>
    </p:spTree>
    <p:extLst>
      <p:ext uri="{BB962C8B-B14F-4D97-AF65-F5344CB8AC3E}">
        <p14:creationId xmlns:p14="http://schemas.microsoft.com/office/powerpoint/2010/main" val="29858530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E38FC7-1185-406D-815C-FD58C4A8D3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71DE149-BC86-42F1-B8AC-E7080E5DD92C}"/>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xmlns="" id="{A3EA1273-03F5-475F-89C8-9760F330E690}"/>
              </a:ext>
            </a:extLst>
          </p:cNvPr>
          <p:cNvSpPr>
            <a:spLocks noGrp="1"/>
          </p:cNvSpPr>
          <p:nvPr>
            <p:ph type="sldNum" sz="quarter" idx="12"/>
          </p:nvPr>
        </p:nvSpPr>
        <p:spPr/>
        <p:txBody>
          <a:bodyPr/>
          <a:lstStyle/>
          <a:p>
            <a:fld id="{48F63A3B-78C7-47BE-AE5E-E10140E04643}" type="slidenum">
              <a:rPr lang="en-US" smtClean="0"/>
              <a:t>89</a:t>
            </a:fld>
            <a:endParaRPr lang="en-US" dirty="0"/>
          </a:p>
        </p:txBody>
      </p:sp>
      <p:pic>
        <p:nvPicPr>
          <p:cNvPr id="10" name="Picture 9">
            <a:extLst>
              <a:ext uri="{FF2B5EF4-FFF2-40B4-BE49-F238E27FC236}">
                <a16:creationId xmlns:a16="http://schemas.microsoft.com/office/drawing/2014/main" xmlns="" id="{A7F1AB60-BDCA-436D-9F98-7412DBE6B557}"/>
              </a:ext>
            </a:extLst>
          </p:cNvPr>
          <p:cNvPicPr>
            <a:picLocks noChangeAspect="1"/>
          </p:cNvPicPr>
          <p:nvPr/>
        </p:nvPicPr>
        <p:blipFill>
          <a:blip r:embed="rId2"/>
          <a:stretch>
            <a:fillRect/>
          </a:stretch>
        </p:blipFill>
        <p:spPr>
          <a:xfrm>
            <a:off x="0" y="0"/>
            <a:ext cx="12248866" cy="6858000"/>
          </a:xfrm>
          <a:prstGeom prst="rect">
            <a:avLst/>
          </a:prstGeom>
        </p:spPr>
      </p:pic>
    </p:spTree>
    <p:extLst>
      <p:ext uri="{BB962C8B-B14F-4D97-AF65-F5344CB8AC3E}">
        <p14:creationId xmlns:p14="http://schemas.microsoft.com/office/powerpoint/2010/main" val="1939002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3DBBEA-699A-4EF2-86A4-57ED81EEDA29}"/>
              </a:ext>
            </a:extLst>
          </p:cNvPr>
          <p:cNvSpPr>
            <a:spLocks noGrp="1"/>
          </p:cNvSpPr>
          <p:nvPr>
            <p:ph type="title"/>
          </p:nvPr>
        </p:nvSpPr>
        <p:spPr>
          <a:xfrm>
            <a:off x="3617844" y="1355543"/>
            <a:ext cx="7505766" cy="585614"/>
          </a:xfrm>
        </p:spPr>
        <p:txBody>
          <a:bodyPr/>
          <a:lstStyle/>
          <a:p>
            <a:r>
              <a:rPr lang="fa-IR" sz="2800" dirty="0"/>
              <a:t>3- طبقه سه: این طبقه مشتمل است بر مایعات قابل اشتغال.</a:t>
            </a:r>
            <a:endParaRPr lang="en-US" sz="2800" dirty="0"/>
          </a:p>
        </p:txBody>
      </p:sp>
      <p:sp>
        <p:nvSpPr>
          <p:cNvPr id="3" name="Content Placeholder 2">
            <a:extLst>
              <a:ext uri="{FF2B5EF4-FFF2-40B4-BE49-F238E27FC236}">
                <a16:creationId xmlns:a16="http://schemas.microsoft.com/office/drawing/2014/main" xmlns="" id="{B35B9833-187E-4129-8160-959CCFC72145}"/>
              </a:ext>
            </a:extLst>
          </p:cNvPr>
          <p:cNvSpPr>
            <a:spLocks noGrp="1"/>
          </p:cNvSpPr>
          <p:nvPr>
            <p:ph idx="1"/>
          </p:nvPr>
        </p:nvSpPr>
        <p:spPr>
          <a:xfrm>
            <a:off x="2228884" y="2945738"/>
            <a:ext cx="8745507" cy="3338311"/>
          </a:xfrm>
        </p:spPr>
        <p:txBody>
          <a:bodyPr/>
          <a:lstStyle/>
          <a:p>
            <a:r>
              <a:rPr lang="fa-IR" dirty="0"/>
              <a:t>طبقه 3-</a:t>
            </a:r>
            <a:r>
              <a:rPr lang="en-US" dirty="0"/>
              <a:t>PGI</a:t>
            </a:r>
            <a:r>
              <a:rPr lang="fa-IR" dirty="0"/>
              <a:t> مایعات با قابلیت اشتعال زیاد با نقطه جوش اولیه کمتر از 35 درجه سانتی </a:t>
            </a:r>
            <a:r>
              <a:rPr lang="fa-IR" dirty="0" err="1"/>
              <a:t>گراد</a:t>
            </a:r>
            <a:endParaRPr lang="fa-IR" dirty="0"/>
          </a:p>
          <a:p>
            <a:r>
              <a:rPr lang="fa-IR" dirty="0"/>
              <a:t>مثال: دی </a:t>
            </a:r>
            <a:r>
              <a:rPr lang="fa-IR" dirty="0" err="1"/>
              <a:t>اتیل</a:t>
            </a:r>
            <a:r>
              <a:rPr lang="fa-IR" dirty="0"/>
              <a:t> اتر، دی </a:t>
            </a:r>
            <a:r>
              <a:rPr lang="fa-IR" dirty="0" err="1"/>
              <a:t>سولفید</a:t>
            </a:r>
            <a:r>
              <a:rPr lang="fa-IR" dirty="0"/>
              <a:t> کربن</a:t>
            </a:r>
          </a:p>
          <a:p>
            <a:r>
              <a:rPr lang="fa-IR" dirty="0"/>
              <a:t>طبقه 3- </a:t>
            </a:r>
            <a:r>
              <a:rPr lang="en-US" dirty="0"/>
              <a:t>PGII</a:t>
            </a:r>
            <a:r>
              <a:rPr lang="fa-IR" dirty="0"/>
              <a:t> مایعات با قابلیت اشتعال بسیار زیاد با نقطه جوش اولیه بیشتر از 35 درجه سانتی </a:t>
            </a:r>
            <a:r>
              <a:rPr lang="fa-IR" dirty="0" err="1"/>
              <a:t>گراد</a:t>
            </a:r>
            <a:r>
              <a:rPr lang="fa-IR" dirty="0"/>
              <a:t> و نقطه فلاش کمتر از 23 درجه سانتی </a:t>
            </a:r>
            <a:r>
              <a:rPr lang="fa-IR" dirty="0" err="1"/>
              <a:t>گراد</a:t>
            </a:r>
            <a:endParaRPr lang="fa-IR" dirty="0"/>
          </a:p>
          <a:p>
            <a:r>
              <a:rPr lang="fa-IR" dirty="0"/>
              <a:t>مثال: بنزین، استن</a:t>
            </a:r>
          </a:p>
          <a:p>
            <a:r>
              <a:rPr lang="fa-IR" dirty="0"/>
              <a:t>گروه های بسته بندی </a:t>
            </a:r>
            <a:r>
              <a:rPr lang="en-US" dirty="0"/>
              <a:t>I</a:t>
            </a:r>
            <a:r>
              <a:rPr lang="fa-IR" dirty="0"/>
              <a:t> و </a:t>
            </a:r>
            <a:r>
              <a:rPr lang="en-US" dirty="0"/>
              <a:t>II</a:t>
            </a:r>
            <a:r>
              <a:rPr lang="fa-IR" dirty="0"/>
              <a:t> قبلا تحت عنوان ساب کلاس 1-3 تقسیم بندی می شدند.</a:t>
            </a:r>
          </a:p>
          <a:p>
            <a:r>
              <a:rPr lang="fa-IR" dirty="0"/>
              <a:t>طبقه 3- </a:t>
            </a:r>
            <a:r>
              <a:rPr lang="en-US" dirty="0"/>
              <a:t>PGIII</a:t>
            </a:r>
            <a:r>
              <a:rPr lang="fa-IR" dirty="0"/>
              <a:t> مایعات قابل اشتعال با نقطه فلاش 23 تا 61 درجه سانتی </a:t>
            </a:r>
            <a:r>
              <a:rPr lang="fa-IR" dirty="0" err="1"/>
              <a:t>گراد</a:t>
            </a:r>
            <a:r>
              <a:rPr lang="fa-IR" dirty="0"/>
              <a:t> </a:t>
            </a:r>
          </a:p>
          <a:p>
            <a:r>
              <a:rPr lang="fa-IR" dirty="0"/>
              <a:t>مثال: </a:t>
            </a:r>
            <a:r>
              <a:rPr lang="fa-IR" dirty="0" err="1"/>
              <a:t>کروسن</a:t>
            </a:r>
            <a:r>
              <a:rPr lang="fa-IR" dirty="0"/>
              <a:t>، </a:t>
            </a:r>
            <a:r>
              <a:rPr lang="fa-IR" dirty="0" err="1"/>
              <a:t>تورپنتن</a:t>
            </a:r>
            <a:r>
              <a:rPr lang="fa-IR" dirty="0"/>
              <a:t> معدنی</a:t>
            </a:r>
          </a:p>
          <a:p>
            <a:r>
              <a:rPr lang="fa-IR" dirty="0"/>
              <a:t>این گروه در تقسیم بندی قبلی تحت عنوان ساب کلاس 2-3 نامیده می شدند.</a:t>
            </a:r>
            <a:endParaRPr lang="en-US" dirty="0"/>
          </a:p>
        </p:txBody>
      </p:sp>
      <p:sp>
        <p:nvSpPr>
          <p:cNvPr id="4" name="Slide Number Placeholder 3">
            <a:extLst>
              <a:ext uri="{FF2B5EF4-FFF2-40B4-BE49-F238E27FC236}">
                <a16:creationId xmlns:a16="http://schemas.microsoft.com/office/drawing/2014/main" xmlns="" id="{F0D7EDC3-3290-43F3-A0F5-5D3E14E4AF74}"/>
              </a:ext>
            </a:extLst>
          </p:cNvPr>
          <p:cNvSpPr>
            <a:spLocks noGrp="1"/>
          </p:cNvSpPr>
          <p:nvPr>
            <p:ph type="sldNum" sz="quarter" idx="12"/>
          </p:nvPr>
        </p:nvSpPr>
        <p:spPr/>
        <p:txBody>
          <a:bodyPr/>
          <a:lstStyle/>
          <a:p>
            <a:fld id="{48F63A3B-78C7-47BE-AE5E-E10140E04643}" type="slidenum">
              <a:rPr lang="en-US" smtClean="0"/>
              <a:t>9</a:t>
            </a:fld>
            <a:endParaRPr lang="en-US" dirty="0"/>
          </a:p>
        </p:txBody>
      </p:sp>
      <p:sp>
        <p:nvSpPr>
          <p:cNvPr id="5" name="Title 1">
            <a:extLst>
              <a:ext uri="{FF2B5EF4-FFF2-40B4-BE49-F238E27FC236}">
                <a16:creationId xmlns:a16="http://schemas.microsoft.com/office/drawing/2014/main" xmlns="" id="{69C91752-02C7-4CCF-A6E2-F541D3AF5063}"/>
              </a:ext>
            </a:extLst>
          </p:cNvPr>
          <p:cNvSpPr txBox="1">
            <a:spLocks/>
          </p:cNvSpPr>
          <p:nvPr/>
        </p:nvSpPr>
        <p:spPr>
          <a:xfrm rot="20780047">
            <a:off x="-267561" y="878366"/>
            <a:ext cx="7505766" cy="585614"/>
          </a:xfrm>
          <a:prstGeom prst="rect">
            <a:avLst/>
          </a:prstGeom>
          <a:solidFill>
            <a:srgbClr val="FFC000"/>
          </a:solidFill>
        </p:spPr>
        <p:txBody>
          <a:bodyPr vert="horz" lIns="91440" tIns="45720" rIns="91440" bIns="45720" rtlCol="0" anchor="t">
            <a:noAutofit/>
          </a:bodyPr>
          <a:lstStyle>
            <a:lvl1pPr algn="r" defTabSz="914400" rtl="1"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fa-IR" sz="1100"/>
              <a:t>علاوه بر این، در برخی از کلاس ها تقسیم بندی های بعدی شامل گروه های بسته بندی (</a:t>
            </a:r>
            <a:r>
              <a:rPr lang="en-US" sz="1100"/>
              <a:t>Packaging Groups) </a:t>
            </a:r>
            <a:r>
              <a:rPr lang="fa-IR" sz="1100"/>
              <a:t>نیز وجود دارد که نشان دهنده خطر نسبی ماده در داخل یک کلاس می باشد (</a:t>
            </a:r>
            <a:r>
              <a:rPr lang="en-US" sz="1100"/>
              <a:t>PGIII </a:t>
            </a:r>
            <a:r>
              <a:rPr lang="fa-IR" sz="1100"/>
              <a:t>خطر کم، </a:t>
            </a:r>
            <a:r>
              <a:rPr lang="en-US" sz="1100"/>
              <a:t>PGII </a:t>
            </a:r>
            <a:r>
              <a:rPr lang="fa-IR" sz="1100"/>
              <a:t>خطر متوسط، </a:t>
            </a:r>
            <a:r>
              <a:rPr lang="en-US" sz="1100"/>
              <a:t>PGI </a:t>
            </a:r>
            <a:r>
              <a:rPr lang="fa-IR" sz="1100"/>
              <a:t>خطر زیاد)</a:t>
            </a:r>
            <a:endParaRPr lang="en-US" sz="2800" dirty="0"/>
          </a:p>
        </p:txBody>
      </p:sp>
    </p:spTree>
    <p:extLst>
      <p:ext uri="{BB962C8B-B14F-4D97-AF65-F5344CB8AC3E}">
        <p14:creationId xmlns:p14="http://schemas.microsoft.com/office/powerpoint/2010/main" val="209007600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E9D433-0458-4F79-968C-B818C8195358}"/>
              </a:ext>
            </a:extLst>
          </p:cNvPr>
          <p:cNvSpPr>
            <a:spLocks noGrp="1"/>
          </p:cNvSpPr>
          <p:nvPr>
            <p:ph type="title"/>
          </p:nvPr>
        </p:nvSpPr>
        <p:spPr>
          <a:solidFill>
            <a:schemeClr val="accent2">
              <a:lumMod val="20000"/>
              <a:lumOff val="80000"/>
            </a:schemeClr>
          </a:solidFill>
        </p:spPr>
        <p:txBody>
          <a:bodyPr/>
          <a:lstStyle/>
          <a:p>
            <a:r>
              <a:rPr lang="fa-IR" dirty="0"/>
              <a:t>۷</a:t>
            </a:r>
            <a:endParaRPr lang="en-US" dirty="0"/>
          </a:p>
        </p:txBody>
      </p:sp>
      <p:sp>
        <p:nvSpPr>
          <p:cNvPr id="3" name="Content Placeholder 2">
            <a:extLst>
              <a:ext uri="{FF2B5EF4-FFF2-40B4-BE49-F238E27FC236}">
                <a16:creationId xmlns:a16="http://schemas.microsoft.com/office/drawing/2014/main" xmlns="" id="{6EA6EC69-0157-4933-B42F-C86A4B7001E6}"/>
              </a:ext>
            </a:extLst>
          </p:cNvPr>
          <p:cNvSpPr>
            <a:spLocks noGrp="1"/>
          </p:cNvSpPr>
          <p:nvPr>
            <p:ph idx="1"/>
          </p:nvPr>
        </p:nvSpPr>
        <p:spPr>
          <a:xfrm>
            <a:off x="3458817" y="3222752"/>
            <a:ext cx="7532271" cy="2700528"/>
          </a:xfrm>
        </p:spPr>
        <p:txBody>
          <a:bodyPr/>
          <a:lstStyle/>
          <a:p>
            <a:pPr algn="just"/>
            <a:r>
              <a:rPr lang="fa-IR" sz="3200" b="1" dirty="0"/>
              <a:t>شماره شناسایی </a:t>
            </a:r>
            <a:r>
              <a:rPr lang="fa-IR" sz="3200" b="1" dirty="0" err="1"/>
              <a:t>بین‌المللی</a:t>
            </a:r>
            <a:r>
              <a:rPr lang="fa-IR" sz="3200" b="1" dirty="0"/>
              <a:t> ماده (عدد</a:t>
            </a:r>
            <a:r>
              <a:rPr lang="en-US" sz="3200" b="1" dirty="0"/>
              <a:t>UN</a:t>
            </a:r>
            <a:r>
              <a:rPr lang="fa-IR" sz="3200" b="1" dirty="0"/>
              <a:t>):</a:t>
            </a:r>
            <a:r>
              <a:rPr lang="en-US" dirty="0"/>
              <a:t> </a:t>
            </a:r>
            <a:r>
              <a:rPr lang="fa-IR" dirty="0" err="1"/>
              <a:t>شماره‌ای</a:t>
            </a:r>
            <a:r>
              <a:rPr lang="fa-IR" dirty="0"/>
              <a:t> که بر اساس </a:t>
            </a:r>
            <a:r>
              <a:rPr lang="fa-IR" dirty="0" err="1"/>
              <a:t>تفاهم­نامه</a:t>
            </a:r>
            <a:r>
              <a:rPr lang="fa-IR" dirty="0"/>
              <a:t>­ (پروتکل­)‌های </a:t>
            </a:r>
            <a:r>
              <a:rPr lang="fa-IR" dirty="0" err="1"/>
              <a:t>شماره­گذاری</a:t>
            </a:r>
            <a:r>
              <a:rPr lang="fa-IR" dirty="0"/>
              <a:t> </a:t>
            </a:r>
            <a:r>
              <a:rPr lang="fa-IR" dirty="0" err="1"/>
              <a:t>کارگروه</a:t>
            </a:r>
            <a:r>
              <a:rPr lang="fa-IR" dirty="0"/>
              <a:t> تخصصی حمل ­و ­نقل کالاهای خطرناک ملل متحد به ‌صورت عدد چهار رقمی برای شناسایی مواد خطرناک تعیین شده است.</a:t>
            </a:r>
            <a:endParaRPr lang="en-US" dirty="0"/>
          </a:p>
        </p:txBody>
      </p:sp>
      <p:sp>
        <p:nvSpPr>
          <p:cNvPr id="4" name="Footer Placeholder 3">
            <a:extLst>
              <a:ext uri="{FF2B5EF4-FFF2-40B4-BE49-F238E27FC236}">
                <a16:creationId xmlns:a16="http://schemas.microsoft.com/office/drawing/2014/main" xmlns="" id="{ABB1CAC6-60DC-4C86-83DF-031FB4E8C609}"/>
              </a:ext>
            </a:extLst>
          </p:cNvPr>
          <p:cNvSpPr>
            <a:spLocks noGrp="1"/>
          </p:cNvSpPr>
          <p:nvPr>
            <p:ph type="ftr" sz="quarter" idx="4294967295"/>
          </p:nvPr>
        </p:nvSpPr>
        <p:spPr>
          <a:xfrm>
            <a:off x="4224528" y="457200"/>
            <a:ext cx="3200400" cy="274320"/>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310EAB60-11BA-4148-9410-E8B8D32B104D}"/>
              </a:ext>
            </a:extLst>
          </p:cNvPr>
          <p:cNvSpPr>
            <a:spLocks noGrp="1"/>
          </p:cNvSpPr>
          <p:nvPr>
            <p:ph type="sldNum" sz="quarter" idx="12"/>
          </p:nvPr>
        </p:nvSpPr>
        <p:spPr/>
        <p:txBody>
          <a:bodyPr/>
          <a:lstStyle/>
          <a:p>
            <a:fld id="{48F63A3B-78C7-47BE-AE5E-E10140E04643}" type="slidenum">
              <a:rPr lang="en-US" smtClean="0"/>
              <a:t>90</a:t>
            </a:fld>
            <a:endParaRPr lang="en-US" dirty="0"/>
          </a:p>
        </p:txBody>
      </p:sp>
      <p:sp>
        <p:nvSpPr>
          <p:cNvPr id="6" name="Footer Placeholder 3">
            <a:extLst>
              <a:ext uri="{FF2B5EF4-FFF2-40B4-BE49-F238E27FC236}">
                <a16:creationId xmlns:a16="http://schemas.microsoft.com/office/drawing/2014/main" xmlns="" id="{C3783DFA-F43F-4C17-BD43-9BAE13B2EDF0}"/>
              </a:ext>
            </a:extLst>
          </p:cNvPr>
          <p:cNvSpPr txBox="1">
            <a:spLocks/>
          </p:cNvSpPr>
          <p:nvPr/>
        </p:nvSpPr>
        <p:spPr>
          <a:xfrm>
            <a:off x="259080" y="443948"/>
            <a:ext cx="10885071" cy="727766"/>
          </a:xfrm>
          <a:prstGeom prst="rect">
            <a:avLst/>
          </a:prstGeom>
          <a:solidFill>
            <a:srgbClr val="FFC000"/>
          </a:solidFill>
        </p:spPr>
        <p:txBody>
          <a:bodyPr vert="horz" lIns="91440" tIns="45720" rIns="91440" bIns="45720" rtlCol="0" anchor="ctr">
            <a:noAutofit/>
          </a:bodyPr>
          <a:lstStyle>
            <a:defPPr>
              <a:defRPr lang="en-US"/>
            </a:defPPr>
            <a:lvl1pPr marL="0" algn="l" defTabSz="4572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rtl="1"/>
            <a:r>
              <a:rPr lang="fa-IR" sz="2800" b="1">
                <a:cs typeface="B Titr" panose="00000700000000000000" pitchFamily="2" charset="-78"/>
              </a:rPr>
              <a:t>ماده ۱- </a:t>
            </a:r>
            <a:r>
              <a:rPr lang="fa-IR" sz="2800">
                <a:cs typeface="B Titr" panose="00000700000000000000" pitchFamily="2" charset="-78"/>
              </a:rPr>
              <a:t>در این آیین‌نامه اصطلاحات زیر در معانی مشروح مربوط به کار می‌روند:</a:t>
            </a:r>
            <a:endParaRPr lang="en-US" sz="2800" dirty="0">
              <a:cs typeface="B Titr" panose="00000700000000000000" pitchFamily="2" charset="-78"/>
            </a:endParaRPr>
          </a:p>
        </p:txBody>
      </p:sp>
    </p:spTree>
    <p:extLst>
      <p:ext uri="{BB962C8B-B14F-4D97-AF65-F5344CB8AC3E}">
        <p14:creationId xmlns:p14="http://schemas.microsoft.com/office/powerpoint/2010/main" val="175721649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D1AD5E-971F-4452-BA67-9EB861EC8363}"/>
              </a:ext>
            </a:extLst>
          </p:cNvPr>
          <p:cNvSpPr>
            <a:spLocks noGrp="1"/>
          </p:cNvSpPr>
          <p:nvPr>
            <p:ph type="title"/>
          </p:nvPr>
        </p:nvSpPr>
        <p:spPr>
          <a:solidFill>
            <a:schemeClr val="accent2">
              <a:lumMod val="20000"/>
              <a:lumOff val="80000"/>
            </a:schemeClr>
          </a:solidFill>
        </p:spPr>
        <p:txBody>
          <a:bodyPr/>
          <a:lstStyle/>
          <a:p>
            <a:r>
              <a:rPr lang="fa-IR" dirty="0"/>
              <a:t>۸</a:t>
            </a:r>
            <a:endParaRPr lang="en-US" dirty="0"/>
          </a:p>
        </p:txBody>
      </p:sp>
      <p:sp>
        <p:nvSpPr>
          <p:cNvPr id="3" name="Content Placeholder 2">
            <a:extLst>
              <a:ext uri="{FF2B5EF4-FFF2-40B4-BE49-F238E27FC236}">
                <a16:creationId xmlns:a16="http://schemas.microsoft.com/office/drawing/2014/main" xmlns="" id="{065A68CA-E491-47BA-B68A-35B80FB608C7}"/>
              </a:ext>
            </a:extLst>
          </p:cNvPr>
          <p:cNvSpPr>
            <a:spLocks noGrp="1"/>
          </p:cNvSpPr>
          <p:nvPr>
            <p:ph idx="1"/>
          </p:nvPr>
        </p:nvSpPr>
        <p:spPr>
          <a:xfrm>
            <a:off x="3432313" y="3222752"/>
            <a:ext cx="7558775" cy="2700528"/>
          </a:xfrm>
        </p:spPr>
        <p:txBody>
          <a:bodyPr/>
          <a:lstStyle/>
          <a:p>
            <a:pPr algn="just"/>
            <a:r>
              <a:rPr lang="fa-IR" sz="3200" b="1" dirty="0"/>
              <a:t>شماره </a:t>
            </a:r>
            <a:r>
              <a:rPr lang="fa-IR" sz="3200" b="1" dirty="0" err="1"/>
              <a:t>کملر</a:t>
            </a:r>
            <a:r>
              <a:rPr lang="fa-IR" sz="3200" b="1" dirty="0"/>
              <a:t>:</a:t>
            </a:r>
            <a:r>
              <a:rPr lang="fa-IR" sz="3200" dirty="0"/>
              <a:t> </a:t>
            </a:r>
            <a:r>
              <a:rPr lang="fa-IR" dirty="0" err="1"/>
              <a:t>شماره‌ای</a:t>
            </a:r>
            <a:r>
              <a:rPr lang="fa-IR" dirty="0"/>
              <a:t> که به ‌صورت دو یا سه رقم و یک حرف، بیانگر میزان </a:t>
            </a:r>
            <a:r>
              <a:rPr lang="fa-IR" dirty="0" err="1"/>
              <a:t>آسیب­رسانی</a:t>
            </a:r>
            <a:r>
              <a:rPr lang="fa-IR" dirty="0"/>
              <a:t> ماده خطرناک است و در ردیف شماره­های مربوط به اقدامات اضطراری </a:t>
            </a:r>
            <a:r>
              <a:rPr lang="fa-IR" dirty="0" err="1"/>
              <a:t>می‌باشد</a:t>
            </a:r>
            <a:r>
              <a:rPr lang="fa-IR" dirty="0"/>
              <a:t> و بر روی </a:t>
            </a:r>
            <a:r>
              <a:rPr lang="fa-IR" dirty="0" err="1"/>
              <a:t>حامل­های</a:t>
            </a:r>
            <a:r>
              <a:rPr lang="fa-IR" dirty="0"/>
              <a:t> استاندارد مواد خطرناک درج می­گردد.</a:t>
            </a:r>
            <a:endParaRPr lang="en-US" dirty="0"/>
          </a:p>
        </p:txBody>
      </p:sp>
      <p:sp>
        <p:nvSpPr>
          <p:cNvPr id="4" name="Footer Placeholder 3">
            <a:extLst>
              <a:ext uri="{FF2B5EF4-FFF2-40B4-BE49-F238E27FC236}">
                <a16:creationId xmlns:a16="http://schemas.microsoft.com/office/drawing/2014/main" xmlns="" id="{D77D92B5-73FD-4392-AD10-DE816AAB953B}"/>
              </a:ext>
            </a:extLst>
          </p:cNvPr>
          <p:cNvSpPr>
            <a:spLocks noGrp="1"/>
          </p:cNvSpPr>
          <p:nvPr>
            <p:ph type="ftr" sz="quarter" idx="4294967295"/>
          </p:nvPr>
        </p:nvSpPr>
        <p:spPr>
          <a:xfrm>
            <a:off x="4224528" y="457200"/>
            <a:ext cx="3200400" cy="274320"/>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7D6E8BEA-5F19-4496-B7DB-9E9C686A5FA0}"/>
              </a:ext>
            </a:extLst>
          </p:cNvPr>
          <p:cNvSpPr>
            <a:spLocks noGrp="1"/>
          </p:cNvSpPr>
          <p:nvPr>
            <p:ph type="sldNum" sz="quarter" idx="12"/>
          </p:nvPr>
        </p:nvSpPr>
        <p:spPr/>
        <p:txBody>
          <a:bodyPr/>
          <a:lstStyle/>
          <a:p>
            <a:fld id="{48F63A3B-78C7-47BE-AE5E-E10140E04643}" type="slidenum">
              <a:rPr lang="en-US" smtClean="0"/>
              <a:t>91</a:t>
            </a:fld>
            <a:endParaRPr lang="en-US" dirty="0"/>
          </a:p>
        </p:txBody>
      </p:sp>
      <p:sp>
        <p:nvSpPr>
          <p:cNvPr id="6" name="Footer Placeholder 3">
            <a:extLst>
              <a:ext uri="{FF2B5EF4-FFF2-40B4-BE49-F238E27FC236}">
                <a16:creationId xmlns:a16="http://schemas.microsoft.com/office/drawing/2014/main" xmlns="" id="{1156E3D3-71E9-4936-9DFA-35AB5E726A1D}"/>
              </a:ext>
            </a:extLst>
          </p:cNvPr>
          <p:cNvSpPr txBox="1">
            <a:spLocks/>
          </p:cNvSpPr>
          <p:nvPr/>
        </p:nvSpPr>
        <p:spPr>
          <a:xfrm>
            <a:off x="259080" y="443948"/>
            <a:ext cx="10885071" cy="727766"/>
          </a:xfrm>
          <a:prstGeom prst="rect">
            <a:avLst/>
          </a:prstGeom>
          <a:solidFill>
            <a:srgbClr val="FFC000"/>
          </a:solidFill>
        </p:spPr>
        <p:txBody>
          <a:bodyPr vert="horz" lIns="91440" tIns="45720" rIns="91440" bIns="45720" rtlCol="0" anchor="ctr">
            <a:noAutofit/>
          </a:bodyPr>
          <a:lstStyle>
            <a:defPPr>
              <a:defRPr lang="en-US"/>
            </a:defPPr>
            <a:lvl1pPr marL="0" algn="l" defTabSz="4572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rtl="1"/>
            <a:r>
              <a:rPr lang="fa-IR" sz="2800" b="1">
                <a:cs typeface="B Titr" panose="00000700000000000000" pitchFamily="2" charset="-78"/>
              </a:rPr>
              <a:t>ماده ۱- </a:t>
            </a:r>
            <a:r>
              <a:rPr lang="fa-IR" sz="2800">
                <a:cs typeface="B Titr" panose="00000700000000000000" pitchFamily="2" charset="-78"/>
              </a:rPr>
              <a:t>در این آیین‌نامه اصطلاحات زیر در معانی مشروح مربوط به کار می‌روند:</a:t>
            </a:r>
            <a:endParaRPr lang="en-US" sz="2800" dirty="0">
              <a:cs typeface="B Titr" panose="00000700000000000000" pitchFamily="2" charset="-78"/>
            </a:endParaRPr>
          </a:p>
        </p:txBody>
      </p:sp>
    </p:spTree>
    <p:extLst>
      <p:ext uri="{BB962C8B-B14F-4D97-AF65-F5344CB8AC3E}">
        <p14:creationId xmlns:p14="http://schemas.microsoft.com/office/powerpoint/2010/main" val="324905588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C0444C-AD55-467D-9657-2674E392B4F0}"/>
              </a:ext>
            </a:extLst>
          </p:cNvPr>
          <p:cNvSpPr>
            <a:spLocks noGrp="1"/>
          </p:cNvSpPr>
          <p:nvPr>
            <p:ph type="title"/>
          </p:nvPr>
        </p:nvSpPr>
        <p:spPr>
          <a:solidFill>
            <a:schemeClr val="accent2">
              <a:lumMod val="20000"/>
              <a:lumOff val="80000"/>
            </a:schemeClr>
          </a:solidFill>
        </p:spPr>
        <p:txBody>
          <a:bodyPr/>
          <a:lstStyle/>
          <a:p>
            <a:r>
              <a:rPr lang="fa-IR" dirty="0"/>
              <a:t>۹</a:t>
            </a:r>
            <a:endParaRPr lang="en-US" dirty="0"/>
          </a:p>
        </p:txBody>
      </p:sp>
      <p:sp>
        <p:nvSpPr>
          <p:cNvPr id="3" name="Content Placeholder 2">
            <a:extLst>
              <a:ext uri="{FF2B5EF4-FFF2-40B4-BE49-F238E27FC236}">
                <a16:creationId xmlns:a16="http://schemas.microsoft.com/office/drawing/2014/main" xmlns="" id="{EE4EA065-8D97-40F0-B46D-6C396E12FB3D}"/>
              </a:ext>
            </a:extLst>
          </p:cNvPr>
          <p:cNvSpPr>
            <a:spLocks noGrp="1"/>
          </p:cNvSpPr>
          <p:nvPr>
            <p:ph idx="1"/>
          </p:nvPr>
        </p:nvSpPr>
        <p:spPr>
          <a:xfrm>
            <a:off x="3419061" y="3222752"/>
            <a:ext cx="7572027" cy="2700528"/>
          </a:xfrm>
        </p:spPr>
        <p:txBody>
          <a:bodyPr/>
          <a:lstStyle/>
          <a:p>
            <a:pPr algn="just"/>
            <a:r>
              <a:rPr lang="fa-IR" sz="3200" b="1" dirty="0"/>
              <a:t>لوزی خطر: </a:t>
            </a:r>
            <a:r>
              <a:rPr lang="fa-IR" dirty="0"/>
              <a:t>نمادی بین­المللی مشتمل بر چهار رنگ قراردادی و در ردیف شماره­های مربوط به اقدامات اضطراری که شدت احتمالی مخاطرات بهداشتی (آبی)، قابلیت اشتعال (قرمز)، </a:t>
            </a:r>
            <a:r>
              <a:rPr lang="fa-IR" dirty="0" err="1"/>
              <a:t>واکنش‌پذیری</a:t>
            </a:r>
            <a:r>
              <a:rPr lang="fa-IR" dirty="0"/>
              <a:t> (زرد) و خطرات خاص (سفید) ناشی از مواد خطرناک را بر حسب درجه </a:t>
            </a:r>
            <a:r>
              <a:rPr lang="fa-IR" dirty="0" err="1"/>
              <a:t>خطرزایی</a:t>
            </a:r>
            <a:r>
              <a:rPr lang="fa-IR" dirty="0"/>
              <a:t> (از درجه صفر تا درجه چهار در هر بخش) نشان ­می­دهد. از این لوزی برای شناسایی خطرات مربوط به یک ماده خطرناک استفاده می­شود تا عوامل دست­اندرکار استفاده از این مواد با آگاهی از نوع مخاطره مربوط، دچار صدمه و آسیب نشوند.</a:t>
            </a:r>
            <a:endParaRPr lang="en-US" dirty="0"/>
          </a:p>
        </p:txBody>
      </p:sp>
      <p:sp>
        <p:nvSpPr>
          <p:cNvPr id="4" name="Footer Placeholder 3">
            <a:extLst>
              <a:ext uri="{FF2B5EF4-FFF2-40B4-BE49-F238E27FC236}">
                <a16:creationId xmlns:a16="http://schemas.microsoft.com/office/drawing/2014/main" xmlns="" id="{75A2B098-B794-4418-BAF1-0A0604EB8D99}"/>
              </a:ext>
            </a:extLst>
          </p:cNvPr>
          <p:cNvSpPr>
            <a:spLocks noGrp="1"/>
          </p:cNvSpPr>
          <p:nvPr>
            <p:ph type="ftr" sz="quarter" idx="4294967295"/>
          </p:nvPr>
        </p:nvSpPr>
        <p:spPr>
          <a:xfrm>
            <a:off x="4224528" y="457200"/>
            <a:ext cx="3200400" cy="274320"/>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F4DF56EF-902D-4162-A0B1-93DD513356CA}"/>
              </a:ext>
            </a:extLst>
          </p:cNvPr>
          <p:cNvSpPr>
            <a:spLocks noGrp="1"/>
          </p:cNvSpPr>
          <p:nvPr>
            <p:ph type="sldNum" sz="quarter" idx="12"/>
          </p:nvPr>
        </p:nvSpPr>
        <p:spPr/>
        <p:txBody>
          <a:bodyPr/>
          <a:lstStyle/>
          <a:p>
            <a:fld id="{48F63A3B-78C7-47BE-AE5E-E10140E04643}" type="slidenum">
              <a:rPr lang="en-US" smtClean="0"/>
              <a:t>92</a:t>
            </a:fld>
            <a:endParaRPr lang="en-US" dirty="0"/>
          </a:p>
        </p:txBody>
      </p:sp>
      <p:sp>
        <p:nvSpPr>
          <p:cNvPr id="6" name="Footer Placeholder 3">
            <a:extLst>
              <a:ext uri="{FF2B5EF4-FFF2-40B4-BE49-F238E27FC236}">
                <a16:creationId xmlns:a16="http://schemas.microsoft.com/office/drawing/2014/main" xmlns="" id="{AF4DF0DA-AB5F-4248-AC9E-AC14D031A862}"/>
              </a:ext>
            </a:extLst>
          </p:cNvPr>
          <p:cNvSpPr txBox="1">
            <a:spLocks/>
          </p:cNvSpPr>
          <p:nvPr/>
        </p:nvSpPr>
        <p:spPr>
          <a:xfrm>
            <a:off x="259080" y="443948"/>
            <a:ext cx="10885071" cy="727766"/>
          </a:xfrm>
          <a:prstGeom prst="rect">
            <a:avLst/>
          </a:prstGeom>
          <a:solidFill>
            <a:srgbClr val="FFC000"/>
          </a:solidFill>
        </p:spPr>
        <p:txBody>
          <a:bodyPr vert="horz" lIns="91440" tIns="45720" rIns="91440" bIns="45720" rtlCol="0" anchor="ctr">
            <a:noAutofit/>
          </a:bodyPr>
          <a:lstStyle>
            <a:defPPr>
              <a:defRPr lang="en-US"/>
            </a:defPPr>
            <a:lvl1pPr marL="0" algn="l" defTabSz="4572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rtl="1"/>
            <a:r>
              <a:rPr lang="fa-IR" sz="2800" b="1">
                <a:cs typeface="B Titr" panose="00000700000000000000" pitchFamily="2" charset="-78"/>
              </a:rPr>
              <a:t>ماده ۱- </a:t>
            </a:r>
            <a:r>
              <a:rPr lang="fa-IR" sz="2800">
                <a:cs typeface="B Titr" panose="00000700000000000000" pitchFamily="2" charset="-78"/>
              </a:rPr>
              <a:t>در این آیین‌نامه اصطلاحات زیر در معانی مشروح مربوط به کار می‌روند:</a:t>
            </a:r>
            <a:endParaRPr lang="en-US" sz="2800" dirty="0">
              <a:cs typeface="B Titr" panose="00000700000000000000" pitchFamily="2" charset="-78"/>
            </a:endParaRPr>
          </a:p>
        </p:txBody>
      </p:sp>
    </p:spTree>
    <p:extLst>
      <p:ext uri="{BB962C8B-B14F-4D97-AF65-F5344CB8AC3E}">
        <p14:creationId xmlns:p14="http://schemas.microsoft.com/office/powerpoint/2010/main" val="7762119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0FC16E-C544-4F11-B30A-9F0C55A51664}"/>
              </a:ext>
            </a:extLst>
          </p:cNvPr>
          <p:cNvSpPr>
            <a:spLocks noGrp="1"/>
          </p:cNvSpPr>
          <p:nvPr>
            <p:ph type="title"/>
          </p:nvPr>
        </p:nvSpPr>
        <p:spPr>
          <a:xfrm>
            <a:off x="4178808" y="319793"/>
            <a:ext cx="6766560" cy="549133"/>
          </a:xfrm>
        </p:spPr>
        <p:txBody>
          <a:bodyPr/>
          <a:lstStyle/>
          <a:p>
            <a:r>
              <a:rPr lang="fa-IR" sz="3200" dirty="0"/>
              <a:t>لوزی خطر</a:t>
            </a:r>
            <a:endParaRPr lang="en-US" sz="3200" dirty="0"/>
          </a:p>
        </p:txBody>
      </p:sp>
      <p:sp>
        <p:nvSpPr>
          <p:cNvPr id="4" name="Slide Number Placeholder 3">
            <a:extLst>
              <a:ext uri="{FF2B5EF4-FFF2-40B4-BE49-F238E27FC236}">
                <a16:creationId xmlns:a16="http://schemas.microsoft.com/office/drawing/2014/main" xmlns="" id="{DB8BE504-D82E-4EE1-98D2-96D0C9FE632B}"/>
              </a:ext>
            </a:extLst>
          </p:cNvPr>
          <p:cNvSpPr>
            <a:spLocks noGrp="1"/>
          </p:cNvSpPr>
          <p:nvPr>
            <p:ph type="sldNum" sz="quarter" idx="12"/>
          </p:nvPr>
        </p:nvSpPr>
        <p:spPr/>
        <p:txBody>
          <a:bodyPr/>
          <a:lstStyle/>
          <a:p>
            <a:fld id="{48F63A3B-78C7-47BE-AE5E-E10140E04643}" type="slidenum">
              <a:rPr lang="en-US" smtClean="0"/>
              <a:t>93</a:t>
            </a:fld>
            <a:endParaRPr lang="en-US" dirty="0"/>
          </a:p>
        </p:txBody>
      </p:sp>
      <p:pic>
        <p:nvPicPr>
          <p:cNvPr id="8" name="Picture 7">
            <a:extLst>
              <a:ext uri="{FF2B5EF4-FFF2-40B4-BE49-F238E27FC236}">
                <a16:creationId xmlns:a16="http://schemas.microsoft.com/office/drawing/2014/main" xmlns="" id="{8F331B71-A254-4B01-9D86-8DC6AAB5BE0C}"/>
              </a:ext>
            </a:extLst>
          </p:cNvPr>
          <p:cNvPicPr>
            <a:picLocks noChangeAspect="1"/>
          </p:cNvPicPr>
          <p:nvPr/>
        </p:nvPicPr>
        <p:blipFill>
          <a:blip r:embed="rId2"/>
          <a:stretch>
            <a:fillRect/>
          </a:stretch>
        </p:blipFill>
        <p:spPr>
          <a:xfrm>
            <a:off x="1833562" y="1045886"/>
            <a:ext cx="8524875" cy="5667375"/>
          </a:xfrm>
          <a:prstGeom prst="rect">
            <a:avLst/>
          </a:prstGeom>
        </p:spPr>
      </p:pic>
      <p:sp>
        <p:nvSpPr>
          <p:cNvPr id="9" name="Title 1">
            <a:extLst>
              <a:ext uri="{FF2B5EF4-FFF2-40B4-BE49-F238E27FC236}">
                <a16:creationId xmlns:a16="http://schemas.microsoft.com/office/drawing/2014/main" xmlns="" id="{35B17E30-28A1-4569-8052-565EFB45D5C6}"/>
              </a:ext>
            </a:extLst>
          </p:cNvPr>
          <p:cNvSpPr txBox="1">
            <a:spLocks/>
          </p:cNvSpPr>
          <p:nvPr/>
        </p:nvSpPr>
        <p:spPr>
          <a:xfrm>
            <a:off x="259080" y="313520"/>
            <a:ext cx="2691649" cy="549133"/>
          </a:xfrm>
          <a:prstGeom prst="rect">
            <a:avLst/>
          </a:prstGeom>
          <a:solidFill>
            <a:srgbClr val="FFC000"/>
          </a:solidFill>
        </p:spPr>
        <p:txBody>
          <a:bodyPr vert="horz" lIns="91440" tIns="45720" rIns="91440" bIns="45720" rtlCol="0" anchor="t">
            <a:noAutofit/>
          </a:bodyPr>
          <a:lstStyle>
            <a:lvl1pPr algn="r" defTabSz="914400" rtl="1"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en-US" sz="3200" dirty="0"/>
              <a:t>NFPA 704</a:t>
            </a:r>
          </a:p>
        </p:txBody>
      </p:sp>
    </p:spTree>
    <p:extLst>
      <p:ext uri="{BB962C8B-B14F-4D97-AF65-F5344CB8AC3E}">
        <p14:creationId xmlns:p14="http://schemas.microsoft.com/office/powerpoint/2010/main" val="289038655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417A50-B1A8-4823-8366-FCE0153CC3CE}"/>
              </a:ext>
            </a:extLst>
          </p:cNvPr>
          <p:cNvSpPr>
            <a:spLocks noGrp="1"/>
          </p:cNvSpPr>
          <p:nvPr>
            <p:ph type="title"/>
          </p:nvPr>
        </p:nvSpPr>
        <p:spPr>
          <a:solidFill>
            <a:schemeClr val="accent2">
              <a:lumMod val="20000"/>
              <a:lumOff val="80000"/>
            </a:schemeClr>
          </a:solidFill>
        </p:spPr>
        <p:txBody>
          <a:bodyPr/>
          <a:lstStyle/>
          <a:p>
            <a:r>
              <a:rPr lang="fa-IR" dirty="0"/>
              <a:t>۱۰</a:t>
            </a:r>
            <a:endParaRPr lang="en-US" dirty="0"/>
          </a:p>
        </p:txBody>
      </p:sp>
      <p:sp>
        <p:nvSpPr>
          <p:cNvPr id="3" name="Content Placeholder 2">
            <a:extLst>
              <a:ext uri="{FF2B5EF4-FFF2-40B4-BE49-F238E27FC236}">
                <a16:creationId xmlns:a16="http://schemas.microsoft.com/office/drawing/2014/main" xmlns="" id="{004EED03-9CD6-4AF9-B38F-C1B6CCDB85B2}"/>
              </a:ext>
            </a:extLst>
          </p:cNvPr>
          <p:cNvSpPr>
            <a:spLocks noGrp="1"/>
          </p:cNvSpPr>
          <p:nvPr>
            <p:ph idx="1"/>
          </p:nvPr>
        </p:nvSpPr>
        <p:spPr>
          <a:xfrm>
            <a:off x="3392557" y="3222752"/>
            <a:ext cx="7598531" cy="2700528"/>
          </a:xfrm>
        </p:spPr>
        <p:txBody>
          <a:bodyPr/>
          <a:lstStyle/>
          <a:p>
            <a:pPr algn="just"/>
            <a:r>
              <a:rPr lang="fa-IR" sz="3200" b="1" dirty="0"/>
              <a:t>برگه اطلاعات ایمنی ماده خطرناک(</a:t>
            </a:r>
            <a:r>
              <a:rPr lang="en-US" sz="3200" b="1" dirty="0"/>
              <a:t>SDS</a:t>
            </a:r>
            <a:r>
              <a:rPr lang="fa-IR" sz="3200" b="1" dirty="0"/>
              <a:t>): </a:t>
            </a:r>
            <a:r>
              <a:rPr lang="fa-IR" dirty="0"/>
              <a:t>برگه­ای شامل (۱۶) مورد اطلاعات اساسی مواد شیمیایی که مشخصات کلی ماده و خلاصه­ای از </a:t>
            </a:r>
            <a:r>
              <a:rPr lang="fa-IR" dirty="0" err="1"/>
              <a:t>مهم‌ترین</a:t>
            </a:r>
            <a:r>
              <a:rPr lang="fa-IR" dirty="0"/>
              <a:t> خطرات بهداشتی، ایمنی، </a:t>
            </a:r>
            <a:r>
              <a:rPr lang="fa-IR" dirty="0" err="1"/>
              <a:t>محیط­زیستی</a:t>
            </a:r>
            <a:r>
              <a:rPr lang="fa-IR" dirty="0"/>
              <a:t> آن را به همراه اقدامات پیشگیرانه و حفاظتی، واکنش در شرایط اضطراری، حوادث مواد خطرناک نظیر انفجار، آتش­سوزی، تماس پوستی، مواجهه تنفسی یا گوارشی، نشت، ریزش، </a:t>
            </a:r>
            <a:r>
              <a:rPr lang="fa-IR" dirty="0" err="1"/>
              <a:t>رهاشدن</a:t>
            </a:r>
            <a:r>
              <a:rPr lang="fa-IR" dirty="0"/>
              <a:t> در محیط، خطرات </a:t>
            </a:r>
            <a:r>
              <a:rPr lang="fa-IR" dirty="0" err="1"/>
              <a:t>پرتوگیری</a:t>
            </a:r>
            <a:r>
              <a:rPr lang="fa-IR" dirty="0"/>
              <a:t> و پخش مواد </a:t>
            </a:r>
            <a:r>
              <a:rPr lang="fa-IR" dirty="0" err="1"/>
              <a:t>پرتوزا</a:t>
            </a:r>
            <a:r>
              <a:rPr lang="fa-IR" dirty="0"/>
              <a:t> و مانند آن در مراحل مختلف نگهداری، حمل، </a:t>
            </a:r>
            <a:r>
              <a:rPr lang="fa-IR" dirty="0" err="1"/>
              <a:t>انبارداری</a:t>
            </a:r>
            <a:r>
              <a:rPr lang="fa-IR" dirty="0"/>
              <a:t>، </a:t>
            </a:r>
            <a:r>
              <a:rPr lang="fa-IR" dirty="0" err="1"/>
              <a:t>جابه‌جایی</a:t>
            </a:r>
            <a:r>
              <a:rPr lang="fa-IR" dirty="0"/>
              <a:t> و مصرف مواد خطرناک مشخص می­کند و باید توسط تولیدکننده یا متصدی کالا تهیه و ارایه شود.</a:t>
            </a:r>
            <a:endParaRPr lang="en-US" dirty="0"/>
          </a:p>
        </p:txBody>
      </p:sp>
      <p:sp>
        <p:nvSpPr>
          <p:cNvPr id="4" name="Footer Placeholder 3">
            <a:extLst>
              <a:ext uri="{FF2B5EF4-FFF2-40B4-BE49-F238E27FC236}">
                <a16:creationId xmlns:a16="http://schemas.microsoft.com/office/drawing/2014/main" xmlns="" id="{30F8FF3E-9609-461A-87AC-3012960119AB}"/>
              </a:ext>
            </a:extLst>
          </p:cNvPr>
          <p:cNvSpPr>
            <a:spLocks noGrp="1"/>
          </p:cNvSpPr>
          <p:nvPr>
            <p:ph type="ftr" sz="quarter" idx="4294967295"/>
          </p:nvPr>
        </p:nvSpPr>
        <p:spPr>
          <a:xfrm>
            <a:off x="4224528" y="457200"/>
            <a:ext cx="3200400" cy="274320"/>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8599FF54-C99C-4188-9E92-1037CCBD6A80}"/>
              </a:ext>
            </a:extLst>
          </p:cNvPr>
          <p:cNvSpPr>
            <a:spLocks noGrp="1"/>
          </p:cNvSpPr>
          <p:nvPr>
            <p:ph type="sldNum" sz="quarter" idx="12"/>
          </p:nvPr>
        </p:nvSpPr>
        <p:spPr/>
        <p:txBody>
          <a:bodyPr/>
          <a:lstStyle/>
          <a:p>
            <a:fld id="{48F63A3B-78C7-47BE-AE5E-E10140E04643}" type="slidenum">
              <a:rPr lang="en-US" smtClean="0"/>
              <a:t>94</a:t>
            </a:fld>
            <a:endParaRPr lang="en-US" dirty="0"/>
          </a:p>
        </p:txBody>
      </p:sp>
      <p:sp>
        <p:nvSpPr>
          <p:cNvPr id="6" name="Footer Placeholder 3">
            <a:extLst>
              <a:ext uri="{FF2B5EF4-FFF2-40B4-BE49-F238E27FC236}">
                <a16:creationId xmlns:a16="http://schemas.microsoft.com/office/drawing/2014/main" xmlns="" id="{C75DC251-0B23-45EC-BF05-13FF358F0EAC}"/>
              </a:ext>
            </a:extLst>
          </p:cNvPr>
          <p:cNvSpPr txBox="1">
            <a:spLocks/>
          </p:cNvSpPr>
          <p:nvPr/>
        </p:nvSpPr>
        <p:spPr>
          <a:xfrm>
            <a:off x="259080" y="443948"/>
            <a:ext cx="10885071" cy="727766"/>
          </a:xfrm>
          <a:prstGeom prst="rect">
            <a:avLst/>
          </a:prstGeom>
          <a:solidFill>
            <a:srgbClr val="FFC000"/>
          </a:solidFill>
        </p:spPr>
        <p:txBody>
          <a:bodyPr vert="horz" lIns="91440" tIns="45720" rIns="91440" bIns="45720" rtlCol="0" anchor="ctr">
            <a:noAutofit/>
          </a:bodyPr>
          <a:lstStyle>
            <a:defPPr>
              <a:defRPr lang="en-US"/>
            </a:defPPr>
            <a:lvl1pPr marL="0" algn="l" defTabSz="4572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rtl="1"/>
            <a:r>
              <a:rPr lang="fa-IR" sz="2800" b="1">
                <a:cs typeface="B Titr" panose="00000700000000000000" pitchFamily="2" charset="-78"/>
              </a:rPr>
              <a:t>ماده ۱- </a:t>
            </a:r>
            <a:r>
              <a:rPr lang="fa-IR" sz="2800">
                <a:cs typeface="B Titr" panose="00000700000000000000" pitchFamily="2" charset="-78"/>
              </a:rPr>
              <a:t>در این آیین‌نامه اصطلاحات زیر در معانی مشروح مربوط به کار می‌روند:</a:t>
            </a:r>
            <a:endParaRPr lang="en-US" sz="2800" dirty="0">
              <a:cs typeface="B Titr" panose="00000700000000000000" pitchFamily="2" charset="-78"/>
            </a:endParaRPr>
          </a:p>
        </p:txBody>
      </p:sp>
    </p:spTree>
    <p:extLst>
      <p:ext uri="{BB962C8B-B14F-4D97-AF65-F5344CB8AC3E}">
        <p14:creationId xmlns:p14="http://schemas.microsoft.com/office/powerpoint/2010/main" val="355408594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4C1633-C64B-454F-8203-F58CBCD27A2A}"/>
              </a:ext>
            </a:extLst>
          </p:cNvPr>
          <p:cNvSpPr>
            <a:spLocks noGrp="1"/>
          </p:cNvSpPr>
          <p:nvPr>
            <p:ph type="title"/>
          </p:nvPr>
        </p:nvSpPr>
        <p:spPr>
          <a:xfrm>
            <a:off x="4672584" y="1751186"/>
            <a:ext cx="6766560" cy="768096"/>
          </a:xfrm>
          <a:solidFill>
            <a:schemeClr val="accent2">
              <a:lumMod val="20000"/>
              <a:lumOff val="80000"/>
            </a:schemeClr>
          </a:solidFill>
        </p:spPr>
        <p:txBody>
          <a:bodyPr/>
          <a:lstStyle/>
          <a:p>
            <a:r>
              <a:rPr lang="fa-IR" dirty="0"/>
              <a:t>۱۱</a:t>
            </a:r>
            <a:endParaRPr lang="en-US" dirty="0"/>
          </a:p>
        </p:txBody>
      </p:sp>
      <p:sp>
        <p:nvSpPr>
          <p:cNvPr id="3" name="Content Placeholder 2">
            <a:extLst>
              <a:ext uri="{FF2B5EF4-FFF2-40B4-BE49-F238E27FC236}">
                <a16:creationId xmlns:a16="http://schemas.microsoft.com/office/drawing/2014/main" xmlns="" id="{F84188AB-ECFB-4A00-96DD-CAC580EAAFC2}"/>
              </a:ext>
            </a:extLst>
          </p:cNvPr>
          <p:cNvSpPr>
            <a:spLocks noGrp="1"/>
          </p:cNvSpPr>
          <p:nvPr>
            <p:ph idx="1"/>
          </p:nvPr>
        </p:nvSpPr>
        <p:spPr>
          <a:xfrm>
            <a:off x="3893621" y="2798683"/>
            <a:ext cx="7545523" cy="2700528"/>
          </a:xfrm>
        </p:spPr>
        <p:txBody>
          <a:bodyPr/>
          <a:lstStyle/>
          <a:p>
            <a:pPr algn="just"/>
            <a:r>
              <a:rPr lang="fa-IR" sz="3200" b="1" dirty="0"/>
              <a:t>حد مجاز مواجهه شغلی: </a:t>
            </a:r>
            <a:r>
              <a:rPr lang="fa-IR" dirty="0"/>
              <a:t>حدود تماس شغلی کارکنان با </a:t>
            </a:r>
            <a:r>
              <a:rPr lang="fa-IR" dirty="0" err="1"/>
              <a:t>آلاینده­های</a:t>
            </a:r>
            <a:r>
              <a:rPr lang="fa-IR" dirty="0"/>
              <a:t> محیط کار و عوامل  زیان­آور محیط کار می­باشد. مقادیر و </a:t>
            </a:r>
            <a:r>
              <a:rPr lang="fa-IR" dirty="0" err="1"/>
              <a:t>غلظت­های</a:t>
            </a:r>
            <a:r>
              <a:rPr lang="fa-IR" dirty="0"/>
              <a:t> مجاز مواجهه با عوامل شیمیایی در سه گروه متوسط وزنی زمانی (</a:t>
            </a:r>
            <a:r>
              <a:rPr lang="en-US" dirty="0"/>
              <a:t>OEL-TWA)، </a:t>
            </a:r>
            <a:r>
              <a:rPr lang="fa-IR" dirty="0"/>
              <a:t>حد مواجهه شغلی کوتاه­مدت (</a:t>
            </a:r>
            <a:r>
              <a:rPr lang="en-US" dirty="0"/>
              <a:t>OEL- STEL) </a:t>
            </a:r>
            <a:r>
              <a:rPr lang="fa-IR" dirty="0"/>
              <a:t>و </a:t>
            </a:r>
            <a:r>
              <a:rPr lang="fa-IR" dirty="0" err="1"/>
              <a:t>حدمجاز</a:t>
            </a:r>
            <a:r>
              <a:rPr lang="fa-IR" dirty="0"/>
              <a:t> مواجهه سقفی(</a:t>
            </a:r>
            <a:r>
              <a:rPr lang="en-US" dirty="0"/>
              <a:t>OEL-C) </a:t>
            </a:r>
            <a:r>
              <a:rPr lang="fa-IR" dirty="0"/>
              <a:t>توسط مرکز سلامت محیط و کار وزارت بهداشت، درمان و آموزش پزشکی تعیین و ابلاغ می­گردد.</a:t>
            </a:r>
            <a:endParaRPr lang="en-US" dirty="0"/>
          </a:p>
        </p:txBody>
      </p:sp>
      <p:sp>
        <p:nvSpPr>
          <p:cNvPr id="4" name="Footer Placeholder 3">
            <a:extLst>
              <a:ext uri="{FF2B5EF4-FFF2-40B4-BE49-F238E27FC236}">
                <a16:creationId xmlns:a16="http://schemas.microsoft.com/office/drawing/2014/main" xmlns="" id="{88042FC3-B2E8-418C-871D-05FA011D2678}"/>
              </a:ext>
            </a:extLst>
          </p:cNvPr>
          <p:cNvSpPr>
            <a:spLocks noGrp="1"/>
          </p:cNvSpPr>
          <p:nvPr>
            <p:ph type="ftr" sz="quarter" idx="4294967295"/>
          </p:nvPr>
        </p:nvSpPr>
        <p:spPr>
          <a:xfrm>
            <a:off x="4224528" y="457200"/>
            <a:ext cx="3200400" cy="274320"/>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469DC08C-7BF7-4281-B732-43AAE7B2B153}"/>
              </a:ext>
            </a:extLst>
          </p:cNvPr>
          <p:cNvSpPr>
            <a:spLocks noGrp="1"/>
          </p:cNvSpPr>
          <p:nvPr>
            <p:ph type="sldNum" sz="quarter" idx="12"/>
          </p:nvPr>
        </p:nvSpPr>
        <p:spPr/>
        <p:txBody>
          <a:bodyPr/>
          <a:lstStyle/>
          <a:p>
            <a:fld id="{48F63A3B-78C7-47BE-AE5E-E10140E04643}" type="slidenum">
              <a:rPr lang="en-US" smtClean="0"/>
              <a:t>95</a:t>
            </a:fld>
            <a:endParaRPr lang="en-US" dirty="0"/>
          </a:p>
        </p:txBody>
      </p:sp>
      <p:sp>
        <p:nvSpPr>
          <p:cNvPr id="6" name="Footer Placeholder 3">
            <a:extLst>
              <a:ext uri="{FF2B5EF4-FFF2-40B4-BE49-F238E27FC236}">
                <a16:creationId xmlns:a16="http://schemas.microsoft.com/office/drawing/2014/main" xmlns="" id="{72953A8A-5B89-435B-8A6F-F88833563643}"/>
              </a:ext>
            </a:extLst>
          </p:cNvPr>
          <p:cNvSpPr txBox="1">
            <a:spLocks/>
          </p:cNvSpPr>
          <p:nvPr/>
        </p:nvSpPr>
        <p:spPr>
          <a:xfrm>
            <a:off x="259080" y="443948"/>
            <a:ext cx="10885071" cy="727766"/>
          </a:xfrm>
          <a:prstGeom prst="rect">
            <a:avLst/>
          </a:prstGeom>
          <a:solidFill>
            <a:srgbClr val="FFC000"/>
          </a:solidFill>
        </p:spPr>
        <p:txBody>
          <a:bodyPr vert="horz" lIns="91440" tIns="45720" rIns="91440" bIns="45720" rtlCol="0" anchor="ctr">
            <a:noAutofit/>
          </a:bodyPr>
          <a:lstStyle>
            <a:defPPr>
              <a:defRPr lang="en-US"/>
            </a:defPPr>
            <a:lvl1pPr marL="0" algn="l" defTabSz="4572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rtl="1"/>
            <a:r>
              <a:rPr lang="fa-IR" sz="2800" b="1">
                <a:cs typeface="B Titr" panose="00000700000000000000" pitchFamily="2" charset="-78"/>
              </a:rPr>
              <a:t>ماده ۱- </a:t>
            </a:r>
            <a:r>
              <a:rPr lang="fa-IR" sz="2800">
                <a:cs typeface="B Titr" panose="00000700000000000000" pitchFamily="2" charset="-78"/>
              </a:rPr>
              <a:t>در این آیین‌نامه اصطلاحات زیر در معانی مشروح مربوط به کار می‌روند:</a:t>
            </a:r>
            <a:endParaRPr lang="en-US" sz="2800" dirty="0">
              <a:cs typeface="B Titr" panose="00000700000000000000" pitchFamily="2" charset="-78"/>
            </a:endParaRPr>
          </a:p>
        </p:txBody>
      </p:sp>
      <p:pic>
        <p:nvPicPr>
          <p:cNvPr id="8" name="Picture 7">
            <a:extLst>
              <a:ext uri="{FF2B5EF4-FFF2-40B4-BE49-F238E27FC236}">
                <a16:creationId xmlns:a16="http://schemas.microsoft.com/office/drawing/2014/main" xmlns="" id="{51F0390E-0C2A-4D6A-A630-9E1CD85F94D0}"/>
              </a:ext>
            </a:extLst>
          </p:cNvPr>
          <p:cNvPicPr>
            <a:picLocks noChangeAspect="1"/>
          </p:cNvPicPr>
          <p:nvPr/>
        </p:nvPicPr>
        <p:blipFill>
          <a:blip r:embed="rId2"/>
          <a:stretch>
            <a:fillRect/>
          </a:stretch>
        </p:blipFill>
        <p:spPr>
          <a:xfrm>
            <a:off x="418106" y="4304072"/>
            <a:ext cx="3965448" cy="2390278"/>
          </a:xfrm>
          <a:prstGeom prst="rect">
            <a:avLst/>
          </a:prstGeom>
        </p:spPr>
      </p:pic>
    </p:spTree>
    <p:extLst>
      <p:ext uri="{BB962C8B-B14F-4D97-AF65-F5344CB8AC3E}">
        <p14:creationId xmlns:p14="http://schemas.microsoft.com/office/powerpoint/2010/main" val="14681933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82C073-BEE7-4E67-BA84-654CE8DA69EF}"/>
              </a:ext>
            </a:extLst>
          </p:cNvPr>
          <p:cNvSpPr>
            <a:spLocks noGrp="1"/>
          </p:cNvSpPr>
          <p:nvPr>
            <p:ph type="title"/>
          </p:nvPr>
        </p:nvSpPr>
        <p:spPr>
          <a:solidFill>
            <a:schemeClr val="accent2">
              <a:lumMod val="20000"/>
              <a:lumOff val="80000"/>
            </a:schemeClr>
          </a:solidFill>
        </p:spPr>
        <p:txBody>
          <a:bodyPr/>
          <a:lstStyle/>
          <a:p>
            <a:r>
              <a:rPr lang="fa-IR" dirty="0"/>
              <a:t>۱۲</a:t>
            </a:r>
            <a:endParaRPr lang="en-US" dirty="0"/>
          </a:p>
        </p:txBody>
      </p:sp>
      <p:sp>
        <p:nvSpPr>
          <p:cNvPr id="3" name="Content Placeholder 2">
            <a:extLst>
              <a:ext uri="{FF2B5EF4-FFF2-40B4-BE49-F238E27FC236}">
                <a16:creationId xmlns:a16="http://schemas.microsoft.com/office/drawing/2014/main" xmlns="" id="{7D486E89-E289-4D11-8894-5F6003AE8848}"/>
              </a:ext>
            </a:extLst>
          </p:cNvPr>
          <p:cNvSpPr>
            <a:spLocks noGrp="1"/>
          </p:cNvSpPr>
          <p:nvPr>
            <p:ph idx="1"/>
          </p:nvPr>
        </p:nvSpPr>
        <p:spPr>
          <a:xfrm>
            <a:off x="3392557" y="3222752"/>
            <a:ext cx="7598531" cy="2700528"/>
          </a:xfrm>
        </p:spPr>
        <p:txBody>
          <a:bodyPr/>
          <a:lstStyle/>
          <a:p>
            <a:pPr rtl="1"/>
            <a:endParaRPr lang="fa-IR" dirty="0"/>
          </a:p>
          <a:p>
            <a:pPr algn="just" rtl="1"/>
            <a:r>
              <a:rPr lang="fa-IR" sz="3200" b="1" dirty="0"/>
              <a:t>آرایه (</a:t>
            </a:r>
            <a:r>
              <a:rPr lang="fa-IR" sz="3200" b="1" dirty="0" err="1"/>
              <a:t>ماتریس</a:t>
            </a:r>
            <a:r>
              <a:rPr lang="fa-IR" sz="3200" b="1" dirty="0"/>
              <a:t>) سازگاری یا تجانس شیمیایی: </a:t>
            </a:r>
            <a:r>
              <a:rPr lang="fa-IR" dirty="0"/>
              <a:t>به </a:t>
            </a:r>
            <a:r>
              <a:rPr lang="fa-IR" dirty="0" err="1"/>
              <a:t>ميزان</a:t>
            </a:r>
            <a:r>
              <a:rPr lang="fa-IR" dirty="0"/>
              <a:t> ثبات و پایداری یک ماده خطرناک در هنگام ترکیب یا </a:t>
            </a:r>
            <a:r>
              <a:rPr lang="fa-IR" dirty="0" err="1"/>
              <a:t>هم‌جواری</a:t>
            </a:r>
            <a:r>
              <a:rPr lang="fa-IR" dirty="0"/>
              <a:t> با ماده دیگر اطلاق </a:t>
            </a:r>
            <a:r>
              <a:rPr lang="fa-IR" dirty="0" err="1"/>
              <a:t>مي‌گردد</a:t>
            </a:r>
            <a:r>
              <a:rPr lang="fa-IR" dirty="0"/>
              <a:t>. بر این اساس، نحوه قرارگیری و چینش مواد شیمیایی در کنار هم که در زمان بارگیری، تخلیه و قرارگیری در انبار، اهمیت </a:t>
            </a:r>
            <a:r>
              <a:rPr lang="fa-IR" dirty="0" err="1"/>
              <a:t>ویژه‌ای</a:t>
            </a:r>
            <a:r>
              <a:rPr lang="fa-IR" dirty="0"/>
              <a:t> </a:t>
            </a:r>
            <a:r>
              <a:rPr lang="fa-IR" dirty="0" err="1"/>
              <a:t>می‌یابند</a:t>
            </a:r>
            <a:r>
              <a:rPr lang="fa-IR" dirty="0"/>
              <a:t>، در آرایه (</a:t>
            </a:r>
            <a:r>
              <a:rPr lang="fa-IR" dirty="0" err="1"/>
              <a:t>ماتریس</a:t>
            </a:r>
            <a:r>
              <a:rPr lang="fa-IR" dirty="0"/>
              <a:t>) سازگاری یا تجانس شیمیایی بیان می­گردد.</a:t>
            </a:r>
          </a:p>
          <a:p>
            <a:endParaRPr lang="en-US" dirty="0"/>
          </a:p>
        </p:txBody>
      </p:sp>
      <p:sp>
        <p:nvSpPr>
          <p:cNvPr id="4" name="Footer Placeholder 3">
            <a:extLst>
              <a:ext uri="{FF2B5EF4-FFF2-40B4-BE49-F238E27FC236}">
                <a16:creationId xmlns:a16="http://schemas.microsoft.com/office/drawing/2014/main" xmlns="" id="{FEF36432-796A-440C-B792-EF4861469F2E}"/>
              </a:ext>
            </a:extLst>
          </p:cNvPr>
          <p:cNvSpPr>
            <a:spLocks noGrp="1"/>
          </p:cNvSpPr>
          <p:nvPr>
            <p:ph type="ftr" sz="quarter" idx="4294967295"/>
          </p:nvPr>
        </p:nvSpPr>
        <p:spPr>
          <a:xfrm>
            <a:off x="4224528" y="457200"/>
            <a:ext cx="3200400" cy="274320"/>
          </a:xfrm>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xmlns="" id="{25C7858D-5805-43C8-9C50-31CB676285C5}"/>
              </a:ext>
            </a:extLst>
          </p:cNvPr>
          <p:cNvSpPr>
            <a:spLocks noGrp="1"/>
          </p:cNvSpPr>
          <p:nvPr>
            <p:ph type="sldNum" sz="quarter" idx="12"/>
          </p:nvPr>
        </p:nvSpPr>
        <p:spPr/>
        <p:txBody>
          <a:bodyPr/>
          <a:lstStyle/>
          <a:p>
            <a:fld id="{48F63A3B-78C7-47BE-AE5E-E10140E04643}" type="slidenum">
              <a:rPr lang="en-US" smtClean="0"/>
              <a:t>96</a:t>
            </a:fld>
            <a:endParaRPr lang="en-US" dirty="0"/>
          </a:p>
        </p:txBody>
      </p:sp>
      <p:sp>
        <p:nvSpPr>
          <p:cNvPr id="6" name="Footer Placeholder 3">
            <a:extLst>
              <a:ext uri="{FF2B5EF4-FFF2-40B4-BE49-F238E27FC236}">
                <a16:creationId xmlns:a16="http://schemas.microsoft.com/office/drawing/2014/main" xmlns="" id="{5C01743E-C48D-4000-8A3D-7EA9F652651E}"/>
              </a:ext>
            </a:extLst>
          </p:cNvPr>
          <p:cNvSpPr txBox="1">
            <a:spLocks/>
          </p:cNvSpPr>
          <p:nvPr/>
        </p:nvSpPr>
        <p:spPr>
          <a:xfrm>
            <a:off x="259080" y="443948"/>
            <a:ext cx="10885071" cy="727766"/>
          </a:xfrm>
          <a:prstGeom prst="rect">
            <a:avLst/>
          </a:prstGeom>
          <a:solidFill>
            <a:srgbClr val="FFC000"/>
          </a:solidFill>
        </p:spPr>
        <p:txBody>
          <a:bodyPr vert="horz" lIns="91440" tIns="45720" rIns="91440" bIns="45720" rtlCol="0" anchor="ctr">
            <a:noAutofit/>
          </a:bodyPr>
          <a:lstStyle>
            <a:defPPr>
              <a:defRPr lang="en-US"/>
            </a:defPPr>
            <a:lvl1pPr marL="0" algn="l" defTabSz="457200" rtl="0" eaLnBrk="1" latinLnBrk="0" hangingPunct="1">
              <a:defRPr sz="12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rtl="1"/>
            <a:r>
              <a:rPr lang="fa-IR" sz="2800" b="1">
                <a:cs typeface="B Titr" panose="00000700000000000000" pitchFamily="2" charset="-78"/>
              </a:rPr>
              <a:t>ماده ۱- </a:t>
            </a:r>
            <a:r>
              <a:rPr lang="fa-IR" sz="2800">
                <a:cs typeface="B Titr" panose="00000700000000000000" pitchFamily="2" charset="-78"/>
              </a:rPr>
              <a:t>در این آیین‌نامه اصطلاحات زیر در معانی مشروح مربوط به کار می‌روند:</a:t>
            </a:r>
            <a:endParaRPr lang="en-US" sz="2800" dirty="0">
              <a:cs typeface="B Titr" panose="00000700000000000000" pitchFamily="2" charset="-78"/>
            </a:endParaRPr>
          </a:p>
        </p:txBody>
      </p:sp>
    </p:spTree>
    <p:extLst>
      <p:ext uri="{BB962C8B-B14F-4D97-AF65-F5344CB8AC3E}">
        <p14:creationId xmlns:p14="http://schemas.microsoft.com/office/powerpoint/2010/main" val="220532105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E4C6E3-FF0F-4277-80E6-4ACED8497F1D}"/>
              </a:ext>
            </a:extLst>
          </p:cNvPr>
          <p:cNvSpPr>
            <a:spLocks noGrp="1"/>
          </p:cNvSpPr>
          <p:nvPr>
            <p:ph type="title"/>
          </p:nvPr>
        </p:nvSpPr>
        <p:spPr>
          <a:xfrm>
            <a:off x="3999241" y="454152"/>
            <a:ext cx="6766560" cy="592770"/>
          </a:xfrm>
        </p:spPr>
        <p:txBody>
          <a:bodyPr/>
          <a:lstStyle/>
          <a:p>
            <a:r>
              <a:rPr lang="ar-SA" sz="2400" dirty="0">
                <a:effectLst/>
                <a:cs typeface="2  Titr" panose="00000700000000000000" pitchFamily="2" charset="-78"/>
              </a:rPr>
              <a:t>نمونه ای از جدول</a:t>
            </a:r>
            <a:r>
              <a:rPr lang="fa-IR" sz="2400" dirty="0">
                <a:effectLst/>
                <a:cs typeface="2  Titr" panose="00000700000000000000" pitchFamily="2" charset="-78"/>
              </a:rPr>
              <a:t> مواد ناسازگار</a:t>
            </a:r>
            <a:endParaRPr lang="en-US" sz="13800" dirty="0">
              <a:cs typeface="2  Titr" panose="00000700000000000000" pitchFamily="2" charset="-78"/>
            </a:endParaRPr>
          </a:p>
        </p:txBody>
      </p:sp>
      <p:graphicFrame>
        <p:nvGraphicFramePr>
          <p:cNvPr id="5" name="Content Placeholder 4">
            <a:extLst>
              <a:ext uri="{FF2B5EF4-FFF2-40B4-BE49-F238E27FC236}">
                <a16:creationId xmlns:a16="http://schemas.microsoft.com/office/drawing/2014/main" xmlns="" id="{19CBB48C-EF91-4FB5-91DE-AFAAEEFC52B5}"/>
              </a:ext>
            </a:extLst>
          </p:cNvPr>
          <p:cNvGraphicFramePr>
            <a:graphicFrameLocks noGrp="1"/>
          </p:cNvGraphicFramePr>
          <p:nvPr>
            <p:ph idx="1"/>
            <p:extLst>
              <p:ext uri="{D42A27DB-BD31-4B8C-83A1-F6EECF244321}">
                <p14:modId xmlns:p14="http://schemas.microsoft.com/office/powerpoint/2010/main" val="2187140300"/>
              </p:ext>
            </p:extLst>
          </p:nvPr>
        </p:nvGraphicFramePr>
        <p:xfrm>
          <a:off x="3087756" y="2001079"/>
          <a:ext cx="8845163" cy="5392083"/>
        </p:xfrm>
        <a:graphic>
          <a:graphicData uri="http://schemas.openxmlformats.org/drawingml/2006/table">
            <a:tbl>
              <a:tblPr rtl="1" firstRow="1" firstCol="1" bandRow="1">
                <a:tableStyleId>{9DCAF9ED-07DC-4A11-8D7F-57B35C25682E}</a:tableStyleId>
              </a:tblPr>
              <a:tblGrid>
                <a:gridCol w="3925483">
                  <a:extLst>
                    <a:ext uri="{9D8B030D-6E8A-4147-A177-3AD203B41FA5}">
                      <a16:colId xmlns:a16="http://schemas.microsoft.com/office/drawing/2014/main" xmlns="" val="1389397747"/>
                    </a:ext>
                  </a:extLst>
                </a:gridCol>
                <a:gridCol w="4919680">
                  <a:extLst>
                    <a:ext uri="{9D8B030D-6E8A-4147-A177-3AD203B41FA5}">
                      <a16:colId xmlns:a16="http://schemas.microsoft.com/office/drawing/2014/main" xmlns="" val="110210716"/>
                    </a:ext>
                  </a:extLst>
                </a:gridCol>
              </a:tblGrid>
              <a:tr h="384105">
                <a:tc>
                  <a:txBody>
                    <a:bodyPr/>
                    <a:lstStyle/>
                    <a:p>
                      <a:pPr algn="ctr" rtl="1">
                        <a:lnSpc>
                          <a:spcPct val="107000"/>
                        </a:lnSpc>
                        <a:spcAft>
                          <a:spcPts val="800"/>
                        </a:spcAft>
                      </a:pPr>
                      <a:r>
                        <a:rPr lang="ar-SA" sz="1400">
                          <a:solidFill>
                            <a:schemeClr val="tx1"/>
                          </a:solidFill>
                          <a:effectLst/>
                        </a:rPr>
                        <a:t>ماده شيميايي</a:t>
                      </a:r>
                      <a:endParaRPr lang="en-US" sz="18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ctr" rtl="1">
                        <a:lnSpc>
                          <a:spcPct val="107000"/>
                        </a:lnSpc>
                        <a:spcAft>
                          <a:spcPts val="800"/>
                        </a:spcAft>
                      </a:pPr>
                      <a:r>
                        <a:rPr lang="ar-SA" sz="1400" dirty="0">
                          <a:solidFill>
                            <a:schemeClr val="tx1"/>
                          </a:solidFill>
                          <a:effectLst/>
                        </a:rPr>
                        <a:t>ناسازگار با …</a:t>
                      </a:r>
                      <a:endParaRPr lang="en-US" sz="1800" dirty="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3979793418"/>
                  </a:ext>
                </a:extLst>
              </a:tr>
              <a:tr h="786470">
                <a:tc>
                  <a:txBody>
                    <a:bodyPr/>
                    <a:lstStyle/>
                    <a:p>
                      <a:pPr algn="ctr" rtl="1">
                        <a:lnSpc>
                          <a:spcPct val="107000"/>
                        </a:lnSpc>
                        <a:spcAft>
                          <a:spcPts val="800"/>
                        </a:spcAft>
                      </a:pPr>
                      <a:r>
                        <a:rPr lang="ar-SA" sz="2000" dirty="0">
                          <a:solidFill>
                            <a:schemeClr val="tx1"/>
                          </a:solidFill>
                          <a:effectLst/>
                        </a:rPr>
                        <a:t>اسيد استيک</a:t>
                      </a:r>
                      <a:endParaRPr lang="en-US" sz="2800" dirty="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2000">
                          <a:solidFill>
                            <a:schemeClr val="tx1"/>
                          </a:solidFill>
                          <a:effectLst/>
                        </a:rPr>
                        <a:t>عوامل اكسيدكننده : مانند اسيد كرميك- اسيد نيتريك- تركيبات هيدروكسيل دار – اتيلن گليكول – پركلريك اسيد- پراكسيدها- پرمنگناتها</a:t>
                      </a:r>
                      <a:endParaRPr lang="en-US" sz="28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2538317531"/>
                  </a:ext>
                </a:extLst>
              </a:tr>
              <a:tr h="384105">
                <a:tc>
                  <a:txBody>
                    <a:bodyPr/>
                    <a:lstStyle/>
                    <a:p>
                      <a:pPr algn="ctr" rtl="1">
                        <a:lnSpc>
                          <a:spcPct val="107000"/>
                        </a:lnSpc>
                        <a:spcAft>
                          <a:spcPts val="800"/>
                        </a:spcAft>
                      </a:pPr>
                      <a:r>
                        <a:rPr lang="ar-SA" sz="2000">
                          <a:solidFill>
                            <a:schemeClr val="tx1"/>
                          </a:solidFill>
                          <a:effectLst/>
                        </a:rPr>
                        <a:t>استون</a:t>
                      </a:r>
                      <a:endParaRPr lang="en-US" sz="28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2000">
                          <a:solidFill>
                            <a:schemeClr val="tx1"/>
                          </a:solidFill>
                          <a:effectLst/>
                        </a:rPr>
                        <a:t>اسيد نيتريك- اسيد سولفوريك- ساير عوامل اكسيدكننده</a:t>
                      </a:r>
                      <a:endParaRPr lang="en-US" sz="28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2758587039"/>
                  </a:ext>
                </a:extLst>
              </a:tr>
              <a:tr h="384105">
                <a:tc>
                  <a:txBody>
                    <a:bodyPr/>
                    <a:lstStyle/>
                    <a:p>
                      <a:pPr algn="ctr" rtl="1">
                        <a:lnSpc>
                          <a:spcPct val="107000"/>
                        </a:lnSpc>
                        <a:spcAft>
                          <a:spcPts val="800"/>
                        </a:spcAft>
                      </a:pPr>
                      <a:r>
                        <a:rPr lang="ar-SA" sz="2000">
                          <a:solidFill>
                            <a:schemeClr val="tx1"/>
                          </a:solidFill>
                          <a:effectLst/>
                        </a:rPr>
                        <a:t>استيلن</a:t>
                      </a:r>
                      <a:endParaRPr lang="en-US" sz="28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2000">
                          <a:solidFill>
                            <a:schemeClr val="tx1"/>
                          </a:solidFill>
                          <a:effectLst/>
                        </a:rPr>
                        <a:t>كلر- برم- مس- فلئور- نقره- جيوه</a:t>
                      </a:r>
                      <a:endParaRPr lang="en-US" sz="28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2121142700"/>
                  </a:ext>
                </a:extLst>
              </a:tr>
              <a:tr h="608346">
                <a:tc>
                  <a:txBody>
                    <a:bodyPr/>
                    <a:lstStyle/>
                    <a:p>
                      <a:pPr algn="r" rtl="1">
                        <a:lnSpc>
                          <a:spcPct val="107000"/>
                        </a:lnSpc>
                        <a:spcAft>
                          <a:spcPts val="800"/>
                        </a:spcAft>
                      </a:pPr>
                      <a:r>
                        <a:rPr lang="ar-SA" sz="2000">
                          <a:solidFill>
                            <a:schemeClr val="tx1"/>
                          </a:solidFill>
                          <a:effectLst/>
                        </a:rPr>
                        <a:t>فلزات قليايي و قليايي خاكي مانند: پودر آلومينيوم- منيزيم-كلسيم- ليتيم- سديم- پتاسيم</a:t>
                      </a:r>
                      <a:endParaRPr lang="en-US" sz="28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2000">
                          <a:solidFill>
                            <a:schemeClr val="tx1"/>
                          </a:solidFill>
                          <a:effectLst/>
                        </a:rPr>
                        <a:t>آب- تتراكلريد كرين- ساير تركيبات هيدروكربني كلردار- دي اكسيد كربن- هالوژنها</a:t>
                      </a:r>
                      <a:endParaRPr lang="en-US" sz="28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1629521370"/>
                  </a:ext>
                </a:extLst>
              </a:tr>
              <a:tr h="608346">
                <a:tc>
                  <a:txBody>
                    <a:bodyPr/>
                    <a:lstStyle/>
                    <a:p>
                      <a:pPr algn="ctr" rtl="1">
                        <a:lnSpc>
                          <a:spcPct val="107000"/>
                        </a:lnSpc>
                        <a:spcAft>
                          <a:spcPts val="800"/>
                        </a:spcAft>
                      </a:pPr>
                      <a:r>
                        <a:rPr lang="ar-SA" sz="2000">
                          <a:solidFill>
                            <a:schemeClr val="tx1"/>
                          </a:solidFill>
                          <a:effectLst/>
                        </a:rPr>
                        <a:t>آمونياك(بي آب)</a:t>
                      </a:r>
                      <a:endParaRPr lang="en-US" sz="28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2000">
                          <a:solidFill>
                            <a:schemeClr val="tx1"/>
                          </a:solidFill>
                          <a:effectLst/>
                        </a:rPr>
                        <a:t>جيوه (مثلاً در فشارسنج جيوه اي)- كلر- هيپوكلريت كلسيم-يد- برم- هيدروفلوريك اسيد</a:t>
                      </a:r>
                      <a:endParaRPr lang="en-US" sz="28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399664914"/>
                  </a:ext>
                </a:extLst>
              </a:tr>
              <a:tr h="608346">
                <a:tc>
                  <a:txBody>
                    <a:bodyPr/>
                    <a:lstStyle/>
                    <a:p>
                      <a:pPr algn="ctr" rtl="1">
                        <a:lnSpc>
                          <a:spcPct val="107000"/>
                        </a:lnSpc>
                        <a:spcAft>
                          <a:spcPts val="800"/>
                        </a:spcAft>
                      </a:pPr>
                      <a:r>
                        <a:rPr lang="ar-SA" sz="2000" dirty="0">
                          <a:solidFill>
                            <a:schemeClr val="tx1"/>
                          </a:solidFill>
                          <a:effectLst/>
                        </a:rPr>
                        <a:t>نيترات آمونيوم</a:t>
                      </a:r>
                      <a:endParaRPr lang="en-US" sz="2800" dirty="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2000">
                          <a:solidFill>
                            <a:schemeClr val="tx1"/>
                          </a:solidFill>
                          <a:effectLst/>
                        </a:rPr>
                        <a:t>اسيدها- پودر فلزات- محلولهاي قابل اشتعال- كلراتها- نيتريت ها- گوگرد- تركيبات آلي ريز يا مواد قابل احتراق</a:t>
                      </a:r>
                      <a:endParaRPr lang="en-US" sz="28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3506619187"/>
                  </a:ext>
                </a:extLst>
              </a:tr>
              <a:tr h="384105">
                <a:tc>
                  <a:txBody>
                    <a:bodyPr/>
                    <a:lstStyle/>
                    <a:p>
                      <a:pPr algn="ctr" rtl="1">
                        <a:lnSpc>
                          <a:spcPct val="107000"/>
                        </a:lnSpc>
                        <a:spcAft>
                          <a:spcPts val="800"/>
                        </a:spcAft>
                      </a:pPr>
                      <a:r>
                        <a:rPr lang="ar-SA" sz="2000">
                          <a:solidFill>
                            <a:schemeClr val="tx1"/>
                          </a:solidFill>
                          <a:effectLst/>
                        </a:rPr>
                        <a:t>آنيلين</a:t>
                      </a:r>
                      <a:endParaRPr lang="en-US" sz="28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2000" dirty="0">
                          <a:solidFill>
                            <a:schemeClr val="tx1"/>
                          </a:solidFill>
                          <a:effectLst/>
                        </a:rPr>
                        <a:t>اسيد نيتريك- پراكسيد هيدروژن</a:t>
                      </a:r>
                      <a:endParaRPr lang="en-US" sz="2800" dirty="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904096233"/>
                  </a:ext>
                </a:extLst>
              </a:tr>
            </a:tbl>
          </a:graphicData>
        </a:graphic>
      </p:graphicFrame>
      <p:sp>
        <p:nvSpPr>
          <p:cNvPr id="4" name="Slide Number Placeholder 3">
            <a:extLst>
              <a:ext uri="{FF2B5EF4-FFF2-40B4-BE49-F238E27FC236}">
                <a16:creationId xmlns:a16="http://schemas.microsoft.com/office/drawing/2014/main" xmlns="" id="{E35310AF-683C-4C5E-AAC3-2B6311862BC8}"/>
              </a:ext>
            </a:extLst>
          </p:cNvPr>
          <p:cNvSpPr>
            <a:spLocks noGrp="1"/>
          </p:cNvSpPr>
          <p:nvPr>
            <p:ph type="sldNum" sz="quarter" idx="12"/>
          </p:nvPr>
        </p:nvSpPr>
        <p:spPr/>
        <p:txBody>
          <a:bodyPr/>
          <a:lstStyle/>
          <a:p>
            <a:fld id="{48F63A3B-78C7-47BE-AE5E-E10140E04643}" type="slidenum">
              <a:rPr lang="en-US" smtClean="0"/>
              <a:t>97</a:t>
            </a:fld>
            <a:endParaRPr lang="en-US" dirty="0"/>
          </a:p>
        </p:txBody>
      </p:sp>
    </p:spTree>
    <p:extLst>
      <p:ext uri="{BB962C8B-B14F-4D97-AF65-F5344CB8AC3E}">
        <p14:creationId xmlns:p14="http://schemas.microsoft.com/office/powerpoint/2010/main" val="363526272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0F2A5D-E53B-4F9E-A4BC-50D247BCE7B5}"/>
              </a:ext>
            </a:extLst>
          </p:cNvPr>
          <p:cNvSpPr>
            <a:spLocks noGrp="1"/>
          </p:cNvSpPr>
          <p:nvPr>
            <p:ph type="title"/>
          </p:nvPr>
        </p:nvSpPr>
        <p:spPr>
          <a:xfrm>
            <a:off x="4225290" y="457200"/>
            <a:ext cx="6766560" cy="768096"/>
          </a:xfrm>
        </p:spPr>
        <p:txBody>
          <a:bodyPr/>
          <a:lstStyle/>
          <a:p>
            <a:r>
              <a:rPr lang="ar-SA" sz="4400" dirty="0">
                <a:effectLst/>
                <a:cs typeface="2  Titr" panose="00000700000000000000" pitchFamily="2" charset="-78"/>
              </a:rPr>
              <a:t>نمونه ای از جدول</a:t>
            </a:r>
            <a:r>
              <a:rPr lang="fa-IR" sz="4400" dirty="0">
                <a:effectLst/>
                <a:cs typeface="2  Titr" panose="00000700000000000000" pitchFamily="2" charset="-78"/>
              </a:rPr>
              <a:t> مواد ناسازگار</a:t>
            </a:r>
            <a:endParaRPr lang="en-US" dirty="0"/>
          </a:p>
        </p:txBody>
      </p:sp>
      <p:graphicFrame>
        <p:nvGraphicFramePr>
          <p:cNvPr id="5" name="Content Placeholder 4">
            <a:extLst>
              <a:ext uri="{FF2B5EF4-FFF2-40B4-BE49-F238E27FC236}">
                <a16:creationId xmlns:a16="http://schemas.microsoft.com/office/drawing/2014/main" xmlns="" id="{76CA1138-3343-4A00-A708-2C0F7793EEF0}"/>
              </a:ext>
            </a:extLst>
          </p:cNvPr>
          <p:cNvGraphicFramePr>
            <a:graphicFrameLocks noGrp="1"/>
          </p:cNvGraphicFramePr>
          <p:nvPr>
            <p:ph idx="1"/>
            <p:extLst>
              <p:ext uri="{D42A27DB-BD31-4B8C-83A1-F6EECF244321}">
                <p14:modId xmlns:p14="http://schemas.microsoft.com/office/powerpoint/2010/main" val="3346495044"/>
              </p:ext>
            </p:extLst>
          </p:nvPr>
        </p:nvGraphicFramePr>
        <p:xfrm>
          <a:off x="3352800" y="1789043"/>
          <a:ext cx="8295861" cy="5165778"/>
        </p:xfrm>
        <a:graphic>
          <a:graphicData uri="http://schemas.openxmlformats.org/drawingml/2006/table">
            <a:tbl>
              <a:tblPr rtl="1" firstRow="1" firstCol="1" bandRow="1">
                <a:tableStyleId>{5C22544A-7EE6-4342-B048-85BDC9FD1C3A}</a:tableStyleId>
              </a:tblPr>
              <a:tblGrid>
                <a:gridCol w="3681703">
                  <a:extLst>
                    <a:ext uri="{9D8B030D-6E8A-4147-A177-3AD203B41FA5}">
                      <a16:colId xmlns:a16="http://schemas.microsoft.com/office/drawing/2014/main" xmlns="" val="2209887226"/>
                    </a:ext>
                  </a:extLst>
                </a:gridCol>
                <a:gridCol w="4614158">
                  <a:extLst>
                    <a:ext uri="{9D8B030D-6E8A-4147-A177-3AD203B41FA5}">
                      <a16:colId xmlns:a16="http://schemas.microsoft.com/office/drawing/2014/main" xmlns="" val="3999066615"/>
                    </a:ext>
                  </a:extLst>
                </a:gridCol>
              </a:tblGrid>
              <a:tr h="368497">
                <a:tc>
                  <a:txBody>
                    <a:bodyPr/>
                    <a:lstStyle/>
                    <a:p>
                      <a:pPr algn="ctr" rtl="1">
                        <a:lnSpc>
                          <a:spcPct val="107000"/>
                        </a:lnSpc>
                        <a:spcAft>
                          <a:spcPts val="800"/>
                        </a:spcAft>
                      </a:pPr>
                      <a:r>
                        <a:rPr lang="ar-SA" sz="2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ماده شيميايي</a:t>
                      </a:r>
                      <a:endParaRPr lang="en-US" sz="320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nchor="ctr"/>
                </a:tc>
                <a:tc>
                  <a:txBody>
                    <a:bodyPr/>
                    <a:lstStyle/>
                    <a:p>
                      <a:pPr algn="ctr" rtl="1">
                        <a:lnSpc>
                          <a:spcPct val="107000"/>
                        </a:lnSpc>
                        <a:spcAft>
                          <a:spcPts val="800"/>
                        </a:spcAft>
                      </a:pPr>
                      <a:r>
                        <a:rPr lang="ar-SA"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ناسازگار با …</a:t>
                      </a:r>
                      <a:endParaRPr lang="en-US" sz="3200" dirty="0">
                        <a:effectLst/>
                        <a:latin typeface="Calibri" panose="020F0502020204030204" pitchFamily="34" charset="0"/>
                        <a:ea typeface="Calibri" panose="020F0502020204030204" pitchFamily="34" charset="0"/>
                        <a:cs typeface="2  Nazanin" panose="00000400000000000000" pitchFamily="2" charset="-78"/>
                      </a:endParaRPr>
                    </a:p>
                  </a:txBody>
                  <a:tcPr marL="68580" marR="68580" marT="0" marB="0" anchor="ctr"/>
                </a:tc>
                <a:extLst>
                  <a:ext uri="{0D108BD9-81ED-4DB2-BD59-A6C34878D82A}">
                    <a16:rowId xmlns:a16="http://schemas.microsoft.com/office/drawing/2014/main" xmlns="" val="2353931739"/>
                  </a:ext>
                </a:extLst>
              </a:tr>
              <a:tr h="368497">
                <a:tc>
                  <a:txBody>
                    <a:bodyPr/>
                    <a:lstStyle/>
                    <a:p>
                      <a:pPr algn="ctr" rtl="1">
                        <a:lnSpc>
                          <a:spcPct val="107000"/>
                        </a:lnSpc>
                        <a:spcAft>
                          <a:spcPts val="800"/>
                        </a:spcAft>
                      </a:pPr>
                      <a:r>
                        <a:rPr lang="ar-SA" sz="1600">
                          <a:solidFill>
                            <a:schemeClr val="tx1"/>
                          </a:solidFill>
                          <a:effectLst/>
                          <a:cs typeface="2  Titr" panose="00000700000000000000" pitchFamily="2" charset="-78"/>
                        </a:rPr>
                        <a:t>مواد حاوي آرسنيك</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600" dirty="0">
                          <a:solidFill>
                            <a:schemeClr val="tx1"/>
                          </a:solidFill>
                          <a:effectLst/>
                          <a:cs typeface="2  Titr" panose="00000700000000000000" pitchFamily="2" charset="-78"/>
                        </a:rPr>
                        <a:t>عوامل كاهنده</a:t>
                      </a:r>
                      <a:endParaRPr lang="en-US" sz="2000" dirty="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2381632604"/>
                  </a:ext>
                </a:extLst>
              </a:tr>
              <a:tr h="368497">
                <a:tc>
                  <a:txBody>
                    <a:bodyPr/>
                    <a:lstStyle/>
                    <a:p>
                      <a:pPr algn="ctr" rtl="1">
                        <a:lnSpc>
                          <a:spcPct val="107000"/>
                        </a:lnSpc>
                        <a:spcAft>
                          <a:spcPts val="800"/>
                        </a:spcAft>
                      </a:pPr>
                      <a:r>
                        <a:rPr lang="ar-SA" sz="1600">
                          <a:solidFill>
                            <a:schemeClr val="tx1"/>
                          </a:solidFill>
                          <a:effectLst/>
                          <a:cs typeface="2  Titr" panose="00000700000000000000" pitchFamily="2" charset="-78"/>
                        </a:rPr>
                        <a:t>آزيدها</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600">
                          <a:solidFill>
                            <a:schemeClr val="tx1"/>
                          </a:solidFill>
                          <a:effectLst/>
                          <a:cs typeface="2  Titr" panose="00000700000000000000" pitchFamily="2" charset="-78"/>
                        </a:rPr>
                        <a:t>اسيدها</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3676076645"/>
                  </a:ext>
                </a:extLst>
              </a:tr>
              <a:tr h="368497">
                <a:tc>
                  <a:txBody>
                    <a:bodyPr/>
                    <a:lstStyle/>
                    <a:p>
                      <a:pPr algn="ctr" rtl="1">
                        <a:lnSpc>
                          <a:spcPct val="107000"/>
                        </a:lnSpc>
                        <a:spcAft>
                          <a:spcPts val="800"/>
                        </a:spcAft>
                      </a:pPr>
                      <a:r>
                        <a:rPr lang="ar-SA" sz="1600">
                          <a:solidFill>
                            <a:schemeClr val="tx1"/>
                          </a:solidFill>
                          <a:effectLst/>
                          <a:cs typeface="2  Titr" panose="00000700000000000000" pitchFamily="2" charset="-78"/>
                        </a:rPr>
                        <a:t>برم</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600">
                          <a:solidFill>
                            <a:schemeClr val="tx1"/>
                          </a:solidFill>
                          <a:effectLst/>
                          <a:cs typeface="2  Titr" panose="00000700000000000000" pitchFamily="2" charset="-78"/>
                        </a:rPr>
                        <a:t>عوامل مربوز به كلر را مشاهده كنيد</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70201270"/>
                  </a:ext>
                </a:extLst>
              </a:tr>
              <a:tr h="368497">
                <a:tc>
                  <a:txBody>
                    <a:bodyPr/>
                    <a:lstStyle/>
                    <a:p>
                      <a:pPr algn="ctr" rtl="1">
                        <a:lnSpc>
                          <a:spcPct val="107000"/>
                        </a:lnSpc>
                        <a:spcAft>
                          <a:spcPts val="800"/>
                        </a:spcAft>
                      </a:pPr>
                      <a:r>
                        <a:rPr lang="ar-SA" sz="1600">
                          <a:solidFill>
                            <a:schemeClr val="tx1"/>
                          </a:solidFill>
                          <a:effectLst/>
                          <a:cs typeface="2  Titr" panose="00000700000000000000" pitchFamily="2" charset="-78"/>
                        </a:rPr>
                        <a:t>اكسيد كلسيم</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600">
                          <a:solidFill>
                            <a:schemeClr val="tx1"/>
                          </a:solidFill>
                          <a:effectLst/>
                          <a:cs typeface="2  Titr" panose="00000700000000000000" pitchFamily="2" charset="-78"/>
                        </a:rPr>
                        <a:t>آب</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2440389013"/>
                  </a:ext>
                </a:extLst>
              </a:tr>
              <a:tr h="368497">
                <a:tc>
                  <a:txBody>
                    <a:bodyPr/>
                    <a:lstStyle/>
                    <a:p>
                      <a:pPr algn="ctr" rtl="1">
                        <a:lnSpc>
                          <a:spcPct val="107000"/>
                        </a:lnSpc>
                        <a:spcAft>
                          <a:spcPts val="800"/>
                        </a:spcAft>
                      </a:pPr>
                      <a:r>
                        <a:rPr lang="ar-SA" sz="1600">
                          <a:solidFill>
                            <a:schemeClr val="tx1"/>
                          </a:solidFill>
                          <a:effectLst/>
                          <a:cs typeface="2  Titr" panose="00000700000000000000" pitchFamily="2" charset="-78"/>
                        </a:rPr>
                        <a:t>كربن فعال</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600">
                          <a:solidFill>
                            <a:schemeClr val="tx1"/>
                          </a:solidFill>
                          <a:effectLst/>
                          <a:cs typeface="2  Titr" panose="00000700000000000000" pitchFamily="2" charset="-78"/>
                        </a:rPr>
                        <a:t>هيپوكلريت كلسيم- ساير عوامل اكسيدكننده</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2114709692"/>
                  </a:ext>
                </a:extLst>
              </a:tr>
              <a:tr h="368497">
                <a:tc>
                  <a:txBody>
                    <a:bodyPr/>
                    <a:lstStyle/>
                    <a:p>
                      <a:pPr algn="ctr" rtl="1">
                        <a:lnSpc>
                          <a:spcPct val="107000"/>
                        </a:lnSpc>
                        <a:spcAft>
                          <a:spcPts val="800"/>
                        </a:spcAft>
                      </a:pPr>
                      <a:r>
                        <a:rPr lang="ar-SA" sz="1600">
                          <a:solidFill>
                            <a:schemeClr val="tx1"/>
                          </a:solidFill>
                          <a:effectLst/>
                          <a:cs typeface="2  Titr" panose="00000700000000000000" pitchFamily="2" charset="-78"/>
                        </a:rPr>
                        <a:t>كلراتها</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600" dirty="0">
                          <a:solidFill>
                            <a:schemeClr val="tx1"/>
                          </a:solidFill>
                          <a:effectLst/>
                          <a:cs typeface="2  Titr" panose="00000700000000000000" pitchFamily="2" charset="-78"/>
                        </a:rPr>
                        <a:t>نمكهاي آمونيوم- اسيدها- پودر فلزات – گوگرد- تركيبات آلي ريز يا مواد قابل احتراق</a:t>
                      </a:r>
                      <a:endParaRPr lang="en-US" sz="2000" dirty="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2740825017"/>
                  </a:ext>
                </a:extLst>
              </a:tr>
              <a:tr h="754511">
                <a:tc>
                  <a:txBody>
                    <a:bodyPr/>
                    <a:lstStyle/>
                    <a:p>
                      <a:pPr algn="ctr" rtl="1">
                        <a:lnSpc>
                          <a:spcPct val="107000"/>
                        </a:lnSpc>
                        <a:spcAft>
                          <a:spcPts val="800"/>
                        </a:spcAft>
                      </a:pPr>
                      <a:r>
                        <a:rPr lang="ar-SA" sz="1600">
                          <a:solidFill>
                            <a:schemeClr val="tx1"/>
                          </a:solidFill>
                          <a:effectLst/>
                          <a:cs typeface="2  Titr" panose="00000700000000000000" pitchFamily="2" charset="-78"/>
                        </a:rPr>
                        <a:t>كلر</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600">
                          <a:solidFill>
                            <a:schemeClr val="tx1"/>
                          </a:solidFill>
                          <a:effectLst/>
                          <a:cs typeface="2  Titr" panose="00000700000000000000" pitchFamily="2" charset="-78"/>
                        </a:rPr>
                        <a:t>آمونياك- استيلن- بوتا دي ان – بوتان- متان- پروپان (يا ساير گازهاي بدست آمده از نفت) – هيدروژن – سديم كاربيد-بنزن – پودر فلزات- تربانتين</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1238995731"/>
                  </a:ext>
                </a:extLst>
              </a:tr>
              <a:tr h="368497">
                <a:tc>
                  <a:txBody>
                    <a:bodyPr/>
                    <a:lstStyle/>
                    <a:p>
                      <a:pPr algn="ctr" rtl="1">
                        <a:lnSpc>
                          <a:spcPct val="107000"/>
                        </a:lnSpc>
                        <a:spcAft>
                          <a:spcPts val="800"/>
                        </a:spcAft>
                      </a:pPr>
                      <a:r>
                        <a:rPr lang="ar-SA" sz="1600">
                          <a:solidFill>
                            <a:schemeClr val="tx1"/>
                          </a:solidFill>
                          <a:effectLst/>
                          <a:cs typeface="2  Titr" panose="00000700000000000000" pitchFamily="2" charset="-78"/>
                        </a:rPr>
                        <a:t>دي اكسيد كلر (</a:t>
                      </a:r>
                      <a:r>
                        <a:rPr lang="en-US" sz="1600">
                          <a:solidFill>
                            <a:schemeClr val="tx1"/>
                          </a:solidFill>
                          <a:effectLst/>
                          <a:cs typeface="2  Titr" panose="00000700000000000000" pitchFamily="2" charset="-78"/>
                        </a:rPr>
                        <a:t>clo2</a:t>
                      </a:r>
                      <a:r>
                        <a:rPr lang="ar-SA" sz="1600">
                          <a:solidFill>
                            <a:schemeClr val="tx1"/>
                          </a:solidFill>
                          <a:effectLst/>
                          <a:cs typeface="2  Titr" panose="00000700000000000000" pitchFamily="2" charset="-78"/>
                        </a:rPr>
                        <a:t>)</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600">
                          <a:solidFill>
                            <a:schemeClr val="tx1"/>
                          </a:solidFill>
                          <a:effectLst/>
                          <a:cs typeface="2  Titr" panose="00000700000000000000" pitchFamily="2" charset="-78"/>
                        </a:rPr>
                        <a:t>آمونياك- متان- فسفين (</a:t>
                      </a:r>
                      <a:r>
                        <a:rPr lang="en-US" sz="1600">
                          <a:solidFill>
                            <a:schemeClr val="tx1"/>
                          </a:solidFill>
                          <a:effectLst/>
                          <a:cs typeface="2  Titr" panose="00000700000000000000" pitchFamily="2" charset="-78"/>
                        </a:rPr>
                        <a:t>PH3</a:t>
                      </a:r>
                      <a:r>
                        <a:rPr lang="ar-SA" sz="1600">
                          <a:solidFill>
                            <a:schemeClr val="tx1"/>
                          </a:solidFill>
                          <a:effectLst/>
                          <a:cs typeface="2  Titr" panose="00000700000000000000" pitchFamily="2" charset="-78"/>
                        </a:rPr>
                        <a:t>)- سولفيد هيدروژن</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2209312678"/>
                  </a:ext>
                </a:extLst>
              </a:tr>
              <a:tr h="368497">
                <a:tc>
                  <a:txBody>
                    <a:bodyPr/>
                    <a:lstStyle/>
                    <a:p>
                      <a:pPr algn="ctr" rtl="1">
                        <a:lnSpc>
                          <a:spcPct val="107000"/>
                        </a:lnSpc>
                        <a:spcAft>
                          <a:spcPts val="800"/>
                        </a:spcAft>
                      </a:pPr>
                      <a:r>
                        <a:rPr lang="ar-SA" sz="1600">
                          <a:solidFill>
                            <a:schemeClr val="tx1"/>
                          </a:solidFill>
                          <a:effectLst/>
                          <a:cs typeface="2  Titr" panose="00000700000000000000" pitchFamily="2" charset="-78"/>
                        </a:rPr>
                        <a:t>اسيد كرميك (كروميوم تري اكسيد)</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600">
                          <a:solidFill>
                            <a:schemeClr val="tx1"/>
                          </a:solidFill>
                          <a:effectLst/>
                          <a:cs typeface="2  Titr" panose="00000700000000000000" pitchFamily="2" charset="-78"/>
                        </a:rPr>
                        <a:t>اسيد استيك- نفتالين- كامفور- گليسرول- الكل- محلولهاي قابل اشتعال</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591641833"/>
                  </a:ext>
                </a:extLst>
              </a:tr>
              <a:tr h="368497">
                <a:tc>
                  <a:txBody>
                    <a:bodyPr/>
                    <a:lstStyle/>
                    <a:p>
                      <a:pPr algn="ctr" rtl="1">
                        <a:lnSpc>
                          <a:spcPct val="107000"/>
                        </a:lnSpc>
                        <a:spcAft>
                          <a:spcPts val="800"/>
                        </a:spcAft>
                      </a:pPr>
                      <a:r>
                        <a:rPr lang="ar-SA" sz="1600">
                          <a:solidFill>
                            <a:schemeClr val="tx1"/>
                          </a:solidFill>
                          <a:effectLst/>
                          <a:cs typeface="2  Titr" panose="00000700000000000000" pitchFamily="2" charset="-78"/>
                        </a:rPr>
                        <a:t>مس</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600" dirty="0">
                          <a:solidFill>
                            <a:schemeClr val="tx1"/>
                          </a:solidFill>
                          <a:effectLst/>
                          <a:cs typeface="2  Titr" panose="00000700000000000000" pitchFamily="2" charset="-78"/>
                        </a:rPr>
                        <a:t>استيلن- پراكسيد هيدروژن</a:t>
                      </a:r>
                      <a:endParaRPr lang="en-US" sz="2000" dirty="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3926735753"/>
                  </a:ext>
                </a:extLst>
              </a:tr>
              <a:tr h="368497">
                <a:tc>
                  <a:txBody>
                    <a:bodyPr/>
                    <a:lstStyle/>
                    <a:p>
                      <a:pPr algn="ctr" rtl="1">
                        <a:lnSpc>
                          <a:spcPct val="107000"/>
                        </a:lnSpc>
                        <a:spcAft>
                          <a:spcPts val="800"/>
                        </a:spcAft>
                      </a:pPr>
                      <a:r>
                        <a:rPr lang="ar-SA" sz="1600">
                          <a:solidFill>
                            <a:schemeClr val="tx1"/>
                          </a:solidFill>
                          <a:effectLst/>
                          <a:cs typeface="2  Titr" panose="00000700000000000000" pitchFamily="2" charset="-78"/>
                        </a:rPr>
                        <a:t>سيانيدها</a:t>
                      </a:r>
                      <a:endParaRPr lang="en-US" sz="20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600" dirty="0">
                          <a:solidFill>
                            <a:schemeClr val="tx1"/>
                          </a:solidFill>
                          <a:effectLst/>
                          <a:cs typeface="2  Titr" panose="00000700000000000000" pitchFamily="2" charset="-78"/>
                        </a:rPr>
                        <a:t>اسيدها</a:t>
                      </a:r>
                      <a:endParaRPr lang="en-US" sz="2000" dirty="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305145884"/>
                  </a:ext>
                </a:extLst>
              </a:tr>
            </a:tbl>
          </a:graphicData>
        </a:graphic>
      </p:graphicFrame>
      <p:sp>
        <p:nvSpPr>
          <p:cNvPr id="4" name="Slide Number Placeholder 3">
            <a:extLst>
              <a:ext uri="{FF2B5EF4-FFF2-40B4-BE49-F238E27FC236}">
                <a16:creationId xmlns:a16="http://schemas.microsoft.com/office/drawing/2014/main" xmlns="" id="{B1A249BB-9C96-46AA-A847-54074C972A0D}"/>
              </a:ext>
            </a:extLst>
          </p:cNvPr>
          <p:cNvSpPr>
            <a:spLocks noGrp="1"/>
          </p:cNvSpPr>
          <p:nvPr>
            <p:ph type="sldNum" sz="quarter" idx="12"/>
          </p:nvPr>
        </p:nvSpPr>
        <p:spPr/>
        <p:txBody>
          <a:bodyPr/>
          <a:lstStyle/>
          <a:p>
            <a:fld id="{48F63A3B-78C7-47BE-AE5E-E10140E04643}" type="slidenum">
              <a:rPr lang="en-US" smtClean="0"/>
              <a:t>98</a:t>
            </a:fld>
            <a:endParaRPr lang="en-US" dirty="0"/>
          </a:p>
        </p:txBody>
      </p:sp>
    </p:spTree>
    <p:extLst>
      <p:ext uri="{BB962C8B-B14F-4D97-AF65-F5344CB8AC3E}">
        <p14:creationId xmlns:p14="http://schemas.microsoft.com/office/powerpoint/2010/main" val="179028365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2F4140-D6CE-4B3A-BA60-3F12DE68B281}"/>
              </a:ext>
            </a:extLst>
          </p:cNvPr>
          <p:cNvSpPr>
            <a:spLocks noGrp="1"/>
          </p:cNvSpPr>
          <p:nvPr>
            <p:ph type="title"/>
          </p:nvPr>
        </p:nvSpPr>
        <p:spPr>
          <a:xfrm>
            <a:off x="4225290" y="467934"/>
            <a:ext cx="6766560" cy="768096"/>
          </a:xfrm>
        </p:spPr>
        <p:txBody>
          <a:bodyPr/>
          <a:lstStyle/>
          <a:p>
            <a:r>
              <a:rPr lang="ar-SA" sz="4400" dirty="0">
                <a:effectLst/>
                <a:cs typeface="2  Titr" panose="00000700000000000000" pitchFamily="2" charset="-78"/>
              </a:rPr>
              <a:t>نمونه ای از جدول</a:t>
            </a:r>
            <a:r>
              <a:rPr lang="fa-IR" sz="4400" dirty="0">
                <a:effectLst/>
                <a:cs typeface="2  Titr" panose="00000700000000000000" pitchFamily="2" charset="-78"/>
              </a:rPr>
              <a:t> مواد ناسازگار</a:t>
            </a:r>
            <a:endParaRPr lang="en-US" dirty="0"/>
          </a:p>
        </p:txBody>
      </p:sp>
      <p:graphicFrame>
        <p:nvGraphicFramePr>
          <p:cNvPr id="5" name="Content Placeholder 4">
            <a:extLst>
              <a:ext uri="{FF2B5EF4-FFF2-40B4-BE49-F238E27FC236}">
                <a16:creationId xmlns:a16="http://schemas.microsoft.com/office/drawing/2014/main" xmlns="" id="{61BF7103-ADC8-4404-8D25-81EB2153B598}"/>
              </a:ext>
            </a:extLst>
          </p:cNvPr>
          <p:cNvGraphicFramePr>
            <a:graphicFrameLocks noGrp="1"/>
          </p:cNvGraphicFramePr>
          <p:nvPr>
            <p:ph idx="1"/>
            <p:extLst>
              <p:ext uri="{D42A27DB-BD31-4B8C-83A1-F6EECF244321}">
                <p14:modId xmlns:p14="http://schemas.microsoft.com/office/powerpoint/2010/main" val="82184881"/>
              </p:ext>
            </p:extLst>
          </p:nvPr>
        </p:nvGraphicFramePr>
        <p:xfrm>
          <a:off x="2822714" y="1842052"/>
          <a:ext cx="8269356" cy="4778279"/>
        </p:xfrm>
        <a:graphic>
          <a:graphicData uri="http://schemas.openxmlformats.org/drawingml/2006/table">
            <a:tbl>
              <a:tblPr rtl="1" firstRow="1" firstCol="1" bandRow="1">
                <a:tableStyleId>{5C22544A-7EE6-4342-B048-85BDC9FD1C3A}</a:tableStyleId>
              </a:tblPr>
              <a:tblGrid>
                <a:gridCol w="3669941">
                  <a:extLst>
                    <a:ext uri="{9D8B030D-6E8A-4147-A177-3AD203B41FA5}">
                      <a16:colId xmlns:a16="http://schemas.microsoft.com/office/drawing/2014/main" xmlns="" val="413305103"/>
                    </a:ext>
                  </a:extLst>
                </a:gridCol>
                <a:gridCol w="4599415">
                  <a:extLst>
                    <a:ext uri="{9D8B030D-6E8A-4147-A177-3AD203B41FA5}">
                      <a16:colId xmlns:a16="http://schemas.microsoft.com/office/drawing/2014/main" xmlns="" val="2070899303"/>
                    </a:ext>
                  </a:extLst>
                </a:gridCol>
              </a:tblGrid>
              <a:tr h="465485">
                <a:tc>
                  <a:txBody>
                    <a:bodyPr/>
                    <a:lstStyle/>
                    <a:p>
                      <a:pPr algn="ctr" rtl="1">
                        <a:lnSpc>
                          <a:spcPct val="107000"/>
                        </a:lnSpc>
                        <a:spcAft>
                          <a:spcPts val="800"/>
                        </a:spcAft>
                      </a:pPr>
                      <a:r>
                        <a:rPr lang="ar-SA" sz="2800" b="1">
                          <a:solidFill>
                            <a:schemeClr val="tx1"/>
                          </a:solidFill>
                          <a:effectLst/>
                          <a:latin typeface="Calibri" panose="020F0502020204030204" pitchFamily="34" charset="0"/>
                          <a:ea typeface="Times New Roman" panose="02020603050405020304" pitchFamily="18" charset="0"/>
                          <a:cs typeface="2  Titr" panose="00000700000000000000" pitchFamily="2" charset="-78"/>
                        </a:rPr>
                        <a:t>ماده شيميايي</a:t>
                      </a:r>
                      <a:endParaRPr lang="en-US" sz="36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tc>
                  <a:txBody>
                    <a:bodyPr/>
                    <a:lstStyle/>
                    <a:p>
                      <a:pPr algn="ctr" rtl="1">
                        <a:lnSpc>
                          <a:spcPct val="107000"/>
                        </a:lnSpc>
                        <a:spcAft>
                          <a:spcPts val="800"/>
                        </a:spcAft>
                      </a:pPr>
                      <a:r>
                        <a:rPr lang="ar-SA" sz="2800" b="1" dirty="0">
                          <a:solidFill>
                            <a:schemeClr val="tx1"/>
                          </a:solidFill>
                          <a:effectLst/>
                          <a:latin typeface="Calibri" panose="020F0502020204030204" pitchFamily="34" charset="0"/>
                          <a:ea typeface="Times New Roman" panose="02020603050405020304" pitchFamily="18" charset="0"/>
                          <a:cs typeface="2  Titr" panose="00000700000000000000" pitchFamily="2" charset="-78"/>
                        </a:rPr>
                        <a:t>ناسازگار با …</a:t>
                      </a:r>
                      <a:endParaRPr lang="en-US" sz="3600" dirty="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68580" marR="68580" marT="0" marB="0" anchor="ctr"/>
                </a:tc>
                <a:extLst>
                  <a:ext uri="{0D108BD9-81ED-4DB2-BD59-A6C34878D82A}">
                    <a16:rowId xmlns:a16="http://schemas.microsoft.com/office/drawing/2014/main" xmlns="" val="3466992140"/>
                  </a:ext>
                </a:extLst>
              </a:tr>
              <a:tr h="465560">
                <a:tc>
                  <a:txBody>
                    <a:bodyPr/>
                    <a:lstStyle/>
                    <a:p>
                      <a:pPr algn="ctr" rtl="1">
                        <a:lnSpc>
                          <a:spcPct val="107000"/>
                        </a:lnSpc>
                        <a:spcAft>
                          <a:spcPts val="800"/>
                        </a:spcAft>
                      </a:pPr>
                      <a:r>
                        <a:rPr lang="ar-SA" sz="1800">
                          <a:solidFill>
                            <a:schemeClr val="tx1"/>
                          </a:solidFill>
                          <a:effectLst/>
                          <a:cs typeface="2  Titr" panose="00000700000000000000" pitchFamily="2" charset="-78"/>
                        </a:rPr>
                        <a:t>محلوهاي قابل اشتعال</a:t>
                      </a:r>
                      <a:endParaRPr lang="en-US" sz="24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800" dirty="0">
                          <a:solidFill>
                            <a:schemeClr val="tx1"/>
                          </a:solidFill>
                          <a:effectLst/>
                          <a:cs typeface="2  Titr" panose="00000700000000000000" pitchFamily="2" charset="-78"/>
                        </a:rPr>
                        <a:t>نيترات آمونيوم- اسيد كرميك(</a:t>
                      </a:r>
                      <a:r>
                        <a:rPr lang="en-US" sz="1800" dirty="0">
                          <a:solidFill>
                            <a:schemeClr val="tx1"/>
                          </a:solidFill>
                          <a:effectLst/>
                          <a:cs typeface="2  Titr" panose="00000700000000000000" pitchFamily="2" charset="-78"/>
                        </a:rPr>
                        <a:t>H2cro4</a:t>
                      </a:r>
                      <a:r>
                        <a:rPr lang="ar-SA" sz="1800" dirty="0">
                          <a:solidFill>
                            <a:schemeClr val="tx1"/>
                          </a:solidFill>
                          <a:effectLst/>
                          <a:cs typeface="2  Titr" panose="00000700000000000000" pitchFamily="2" charset="-78"/>
                        </a:rPr>
                        <a:t>)- پر اكسيد هيدروژن- اسيد نيتريك- سديم پراكسيد- هالوژنها</a:t>
                      </a:r>
                      <a:endParaRPr lang="en-US" sz="2400" dirty="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3156156069"/>
                  </a:ext>
                </a:extLst>
              </a:tr>
              <a:tr h="425302">
                <a:tc>
                  <a:txBody>
                    <a:bodyPr/>
                    <a:lstStyle/>
                    <a:p>
                      <a:pPr algn="ctr" rtl="1">
                        <a:lnSpc>
                          <a:spcPct val="107000"/>
                        </a:lnSpc>
                        <a:spcAft>
                          <a:spcPts val="800"/>
                        </a:spcAft>
                      </a:pPr>
                      <a:r>
                        <a:rPr lang="ar-SA" sz="1800">
                          <a:solidFill>
                            <a:schemeClr val="tx1"/>
                          </a:solidFill>
                          <a:effectLst/>
                          <a:cs typeface="2  Titr" panose="00000700000000000000" pitchFamily="2" charset="-78"/>
                        </a:rPr>
                        <a:t>هيدروكربن ها (مانند: بوتان- پروپان- بنزين)</a:t>
                      </a:r>
                      <a:endParaRPr lang="en-US" sz="24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800">
                          <a:solidFill>
                            <a:schemeClr val="tx1"/>
                          </a:solidFill>
                          <a:effectLst/>
                          <a:cs typeface="2  Titr" panose="00000700000000000000" pitchFamily="2" charset="-78"/>
                        </a:rPr>
                        <a:t>فلئور- كلر- برم- اسيدركرميك- پراكسيد سديم- ساير عوامل اكسيد كننده</a:t>
                      </a:r>
                      <a:endParaRPr lang="en-US" sz="24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2249156985"/>
                  </a:ext>
                </a:extLst>
              </a:tr>
              <a:tr h="425302">
                <a:tc>
                  <a:txBody>
                    <a:bodyPr/>
                    <a:lstStyle/>
                    <a:p>
                      <a:pPr algn="ctr" rtl="1">
                        <a:lnSpc>
                          <a:spcPct val="107000"/>
                        </a:lnSpc>
                        <a:spcAft>
                          <a:spcPts val="800"/>
                        </a:spcAft>
                      </a:pPr>
                      <a:r>
                        <a:rPr lang="ar-SA" sz="1800">
                          <a:solidFill>
                            <a:schemeClr val="tx1"/>
                          </a:solidFill>
                          <a:effectLst/>
                          <a:cs typeface="2  Titr" panose="00000700000000000000" pitchFamily="2" charset="-78"/>
                        </a:rPr>
                        <a:t>اسيد هيدروسيانيك</a:t>
                      </a:r>
                      <a:endParaRPr lang="en-US" sz="24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800">
                          <a:solidFill>
                            <a:schemeClr val="tx1"/>
                          </a:solidFill>
                          <a:effectLst/>
                          <a:cs typeface="2  Titr" panose="00000700000000000000" pitchFamily="2" charset="-78"/>
                        </a:rPr>
                        <a:t>قليا</a:t>
                      </a:r>
                      <a:endParaRPr lang="en-US" sz="24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2144546255"/>
                  </a:ext>
                </a:extLst>
              </a:tr>
              <a:tr h="425302">
                <a:tc>
                  <a:txBody>
                    <a:bodyPr/>
                    <a:lstStyle/>
                    <a:p>
                      <a:pPr algn="ctr" rtl="1">
                        <a:lnSpc>
                          <a:spcPct val="107000"/>
                        </a:lnSpc>
                        <a:spcAft>
                          <a:spcPts val="800"/>
                        </a:spcAft>
                      </a:pPr>
                      <a:r>
                        <a:rPr lang="ar-SA" sz="1800">
                          <a:solidFill>
                            <a:schemeClr val="tx1"/>
                          </a:solidFill>
                          <a:effectLst/>
                          <a:cs typeface="2  Titr" panose="00000700000000000000" pitchFamily="2" charset="-78"/>
                        </a:rPr>
                        <a:t>اسيد هيدروفلئوريك</a:t>
                      </a:r>
                      <a:endParaRPr lang="en-US" sz="24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800">
                          <a:solidFill>
                            <a:schemeClr val="tx1"/>
                          </a:solidFill>
                          <a:effectLst/>
                          <a:cs typeface="2  Titr" panose="00000700000000000000" pitchFamily="2" charset="-78"/>
                        </a:rPr>
                        <a:t>پرمنگنات پتاسيم- اسيد سولفوريك</a:t>
                      </a:r>
                      <a:endParaRPr lang="en-US" sz="24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4114998176"/>
                  </a:ext>
                </a:extLst>
              </a:tr>
              <a:tr h="425302">
                <a:tc>
                  <a:txBody>
                    <a:bodyPr/>
                    <a:lstStyle/>
                    <a:p>
                      <a:pPr algn="ctr" rtl="1">
                        <a:lnSpc>
                          <a:spcPct val="107000"/>
                        </a:lnSpc>
                        <a:spcAft>
                          <a:spcPts val="800"/>
                        </a:spcAft>
                      </a:pPr>
                      <a:r>
                        <a:rPr lang="ar-SA" sz="1800" dirty="0">
                          <a:solidFill>
                            <a:schemeClr val="tx1"/>
                          </a:solidFill>
                          <a:effectLst/>
                          <a:cs typeface="2  Titr" panose="00000700000000000000" pitchFamily="2" charset="-78"/>
                        </a:rPr>
                        <a:t>سولفيد هيدروژن</a:t>
                      </a:r>
                      <a:endParaRPr lang="en-US" sz="2400" dirty="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800" dirty="0">
                          <a:solidFill>
                            <a:schemeClr val="tx1"/>
                          </a:solidFill>
                          <a:effectLst/>
                          <a:cs typeface="2  Titr" panose="00000700000000000000" pitchFamily="2" charset="-78"/>
                        </a:rPr>
                        <a:t>اكسيدهاي فلزي – پودر مس- عوامل اكسيدكننده</a:t>
                      </a:r>
                      <a:endParaRPr lang="en-US" sz="2400" dirty="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1958672491"/>
                  </a:ext>
                </a:extLst>
              </a:tr>
              <a:tr h="425302">
                <a:tc>
                  <a:txBody>
                    <a:bodyPr/>
                    <a:lstStyle/>
                    <a:p>
                      <a:pPr algn="ctr" rtl="1">
                        <a:lnSpc>
                          <a:spcPct val="107000"/>
                        </a:lnSpc>
                        <a:spcAft>
                          <a:spcPts val="800"/>
                        </a:spcAft>
                      </a:pPr>
                      <a:r>
                        <a:rPr lang="ar-SA" sz="1800">
                          <a:solidFill>
                            <a:schemeClr val="tx1"/>
                          </a:solidFill>
                          <a:effectLst/>
                          <a:cs typeface="2  Titr" panose="00000700000000000000" pitchFamily="2" charset="-78"/>
                        </a:rPr>
                        <a:t>هيپوكلريت ها</a:t>
                      </a:r>
                      <a:endParaRPr lang="en-US" sz="24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800">
                          <a:solidFill>
                            <a:schemeClr val="tx1"/>
                          </a:solidFill>
                          <a:effectLst/>
                          <a:cs typeface="2  Titr" panose="00000700000000000000" pitchFamily="2" charset="-78"/>
                        </a:rPr>
                        <a:t>اسيدها- زغال فعال- آمونياك</a:t>
                      </a:r>
                      <a:endParaRPr lang="en-US" sz="24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4167084781"/>
                  </a:ext>
                </a:extLst>
              </a:tr>
              <a:tr h="425302">
                <a:tc>
                  <a:txBody>
                    <a:bodyPr/>
                    <a:lstStyle/>
                    <a:p>
                      <a:pPr algn="ctr" rtl="1">
                        <a:lnSpc>
                          <a:spcPct val="107000"/>
                        </a:lnSpc>
                        <a:spcAft>
                          <a:spcPts val="800"/>
                        </a:spcAft>
                      </a:pPr>
                      <a:r>
                        <a:rPr lang="ar-SA" sz="1800">
                          <a:solidFill>
                            <a:schemeClr val="tx1"/>
                          </a:solidFill>
                          <a:effectLst/>
                          <a:cs typeface="2  Titr" panose="00000700000000000000" pitchFamily="2" charset="-78"/>
                        </a:rPr>
                        <a:t>يد</a:t>
                      </a:r>
                      <a:endParaRPr lang="en-US" sz="24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800">
                          <a:solidFill>
                            <a:schemeClr val="tx1"/>
                          </a:solidFill>
                          <a:effectLst/>
                          <a:cs typeface="2  Titr" panose="00000700000000000000" pitchFamily="2" charset="-78"/>
                        </a:rPr>
                        <a:t>استيلن- آمونياك (گاز يا محلول آبي)- هيدروژن</a:t>
                      </a:r>
                      <a:endParaRPr lang="en-US" sz="24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1336859418"/>
                  </a:ext>
                </a:extLst>
              </a:tr>
              <a:tr h="425302">
                <a:tc>
                  <a:txBody>
                    <a:bodyPr/>
                    <a:lstStyle/>
                    <a:p>
                      <a:pPr algn="ctr" rtl="1">
                        <a:lnSpc>
                          <a:spcPct val="107000"/>
                        </a:lnSpc>
                        <a:spcAft>
                          <a:spcPts val="800"/>
                        </a:spcAft>
                      </a:pPr>
                      <a:r>
                        <a:rPr lang="ar-SA" sz="1800">
                          <a:solidFill>
                            <a:schemeClr val="tx1"/>
                          </a:solidFill>
                          <a:effectLst/>
                          <a:cs typeface="2  Titr" panose="00000700000000000000" pitchFamily="2" charset="-78"/>
                        </a:rPr>
                        <a:t>جيوه</a:t>
                      </a:r>
                      <a:endParaRPr lang="en-US" sz="24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800" dirty="0">
                          <a:solidFill>
                            <a:schemeClr val="tx1"/>
                          </a:solidFill>
                          <a:effectLst/>
                          <a:cs typeface="2  Titr" panose="00000700000000000000" pitchFamily="2" charset="-78"/>
                        </a:rPr>
                        <a:t>استيلن- فولمينيك اسيد- آمونياك</a:t>
                      </a:r>
                      <a:endParaRPr lang="en-US" sz="2400" dirty="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2837258992"/>
                  </a:ext>
                </a:extLst>
              </a:tr>
              <a:tr h="425302">
                <a:tc>
                  <a:txBody>
                    <a:bodyPr/>
                    <a:lstStyle/>
                    <a:p>
                      <a:pPr algn="ctr" rtl="1">
                        <a:lnSpc>
                          <a:spcPct val="107000"/>
                        </a:lnSpc>
                        <a:spcAft>
                          <a:spcPts val="800"/>
                        </a:spcAft>
                      </a:pPr>
                      <a:r>
                        <a:rPr lang="ar-SA" sz="1800">
                          <a:solidFill>
                            <a:schemeClr val="tx1"/>
                          </a:solidFill>
                          <a:effectLst/>
                          <a:cs typeface="2  Titr" panose="00000700000000000000" pitchFamily="2" charset="-78"/>
                        </a:rPr>
                        <a:t>نيترات ها</a:t>
                      </a:r>
                      <a:endParaRPr lang="en-US" sz="240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tc>
                  <a:txBody>
                    <a:bodyPr/>
                    <a:lstStyle/>
                    <a:p>
                      <a:pPr algn="r" rtl="1">
                        <a:lnSpc>
                          <a:spcPct val="107000"/>
                        </a:lnSpc>
                        <a:spcAft>
                          <a:spcPts val="800"/>
                        </a:spcAft>
                      </a:pPr>
                      <a:r>
                        <a:rPr lang="ar-SA" sz="1800" dirty="0">
                          <a:solidFill>
                            <a:schemeClr val="tx1"/>
                          </a:solidFill>
                          <a:effectLst/>
                          <a:cs typeface="2  Titr" panose="00000700000000000000" pitchFamily="2" charset="-78"/>
                        </a:rPr>
                        <a:t>پودرهاي فلزي و غيرفلزي- سولفيد هاي فلزي- محلولهاي قابل احتراق</a:t>
                      </a:r>
                      <a:endParaRPr lang="en-US" sz="2400" dirty="0">
                        <a:solidFill>
                          <a:schemeClr val="tx1"/>
                        </a:solidFill>
                        <a:effectLst/>
                        <a:latin typeface="Calibri" panose="020F0502020204030204" pitchFamily="34" charset="0"/>
                        <a:ea typeface="Calibri" panose="020F0502020204030204" pitchFamily="34" charset="0"/>
                        <a:cs typeface="2  Titr" panose="00000700000000000000" pitchFamily="2" charset="-78"/>
                      </a:endParaRPr>
                    </a:p>
                  </a:txBody>
                  <a:tcPr marL="43492" marR="43492" marT="0" marB="0" anchor="ctr"/>
                </a:tc>
                <a:extLst>
                  <a:ext uri="{0D108BD9-81ED-4DB2-BD59-A6C34878D82A}">
                    <a16:rowId xmlns:a16="http://schemas.microsoft.com/office/drawing/2014/main" xmlns="" val="563921579"/>
                  </a:ext>
                </a:extLst>
              </a:tr>
            </a:tbl>
          </a:graphicData>
        </a:graphic>
      </p:graphicFrame>
      <p:sp>
        <p:nvSpPr>
          <p:cNvPr id="4" name="Slide Number Placeholder 3">
            <a:extLst>
              <a:ext uri="{FF2B5EF4-FFF2-40B4-BE49-F238E27FC236}">
                <a16:creationId xmlns:a16="http://schemas.microsoft.com/office/drawing/2014/main" xmlns="" id="{01FA2033-8E83-4D88-9599-BBEA2DA18FC8}"/>
              </a:ext>
            </a:extLst>
          </p:cNvPr>
          <p:cNvSpPr>
            <a:spLocks noGrp="1"/>
          </p:cNvSpPr>
          <p:nvPr>
            <p:ph type="sldNum" sz="quarter" idx="12"/>
          </p:nvPr>
        </p:nvSpPr>
        <p:spPr/>
        <p:txBody>
          <a:bodyPr/>
          <a:lstStyle/>
          <a:p>
            <a:fld id="{48F63A3B-78C7-47BE-AE5E-E10140E04643}" type="slidenum">
              <a:rPr lang="en-US" smtClean="0"/>
              <a:t>99</a:t>
            </a:fld>
            <a:endParaRPr lang="en-US" dirty="0"/>
          </a:p>
        </p:txBody>
      </p:sp>
    </p:spTree>
    <p:extLst>
      <p:ext uri="{BB962C8B-B14F-4D97-AF65-F5344CB8AC3E}">
        <p14:creationId xmlns:p14="http://schemas.microsoft.com/office/powerpoint/2010/main" val="2339128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{6388BC25-3768-4F70-8116-5232594137A5}tf78438558_win32</Template>
  <TotalTime>1792</TotalTime>
  <Words>10700</Words>
  <Application>Microsoft Office PowerPoint</Application>
  <PresentationFormat>Widescreen</PresentationFormat>
  <Paragraphs>861</Paragraphs>
  <Slides>182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182</vt:i4>
      </vt:variant>
    </vt:vector>
  </HeadingPairs>
  <TitlesOfParts>
    <vt:vector size="192" baseType="lpstr">
      <vt:lpstr>2  Nazanin</vt:lpstr>
      <vt:lpstr>2  Titr</vt:lpstr>
      <vt:lpstr>Arial</vt:lpstr>
      <vt:lpstr>Arial Black</vt:lpstr>
      <vt:lpstr>B Titr</vt:lpstr>
      <vt:lpstr>Calibri</vt:lpstr>
      <vt:lpstr>Sabon Next LT</vt:lpstr>
      <vt:lpstr>tahoma</vt:lpstr>
      <vt:lpstr>Times New Roman</vt:lpstr>
      <vt:lpstr>Office Theme</vt:lpstr>
      <vt:lpstr>PowerPoint Presentation</vt:lpstr>
      <vt:lpstr>آیین‌نامه اجرایی بند (س) ماده (۱۴) قانون مدیریت بحران کشور آیین‌نامه اجرایی حمل ونقل جاده‌ای مواد خطرناک </vt:lpstr>
      <vt:lpstr>آیین‌نامه اجرایی حمل ونقل جاده‌ای مواد خطرناک</vt:lpstr>
      <vt:lpstr>‌ماده 1- اصطلاحات به کار رفته در این آیین‌نامه به شرح زیر تعریف می‌شوند:</vt:lpstr>
      <vt:lpstr>‌ماده 1- اصطلاحات به کار رفته در این آیین‌نامه به شرح زیر تعریف می‌شوند:</vt:lpstr>
      <vt:lpstr>طبقه بندی‌نه گانه مواد خطرناک </vt:lpstr>
      <vt:lpstr>طبقه بندی‌نه گانه مواد خطرناک </vt:lpstr>
      <vt:lpstr>طبقه بندی‌نه گانه مواد خطرناک </vt:lpstr>
      <vt:lpstr>3- طبقه سه: این طبقه مشتمل است بر مایعات قابل اشتغال.</vt:lpstr>
      <vt:lpstr>طبقه بندی‌نه گانه مواد خطرناک </vt:lpstr>
      <vt:lpstr>طبقه بندی‌نه گانه مواد خطرناک </vt:lpstr>
      <vt:lpstr>سدیم پراکسید</vt:lpstr>
      <vt:lpstr>طبقه بندی‌نه گانه مواد خطرناک </vt:lpstr>
      <vt:lpstr>طبقه بندی‌نه گانه مواد خطرناک </vt:lpstr>
      <vt:lpstr>طبقه بندی‌نه گانه مواد خطرناک </vt:lpstr>
      <vt:lpstr>طبقه بندی‌نه گانه مواد خطرناک </vt:lpstr>
      <vt:lpstr>برچسب کلی کالاهای خطرناک</vt:lpstr>
      <vt:lpstr>فهرست و اقسام مواد خطرناک که تحت هر یک از طبقات نه گانه فوق قرار می‌گیرند در ضمیمه «‌ز» این آیین‌نامه آمده است. همچنین در میان مواد خطرناک‌موضوع طبقات 2 و 4، موادی وجود دارند که از حیث اهمیت خطر و نحوه حمل، علاوه بر مقررات کلی دارای شرایط خاصی هستند که شرح هر یک از‌طبقات مذکور به ترتیب در ضمیمه «ح» و «ط» این آیین‌نامه آمده است.</vt:lpstr>
      <vt:lpstr>ماده 2</vt:lpstr>
      <vt:lpstr>مراحل اجرای مفاد آیین‌نامه</vt:lpstr>
      <vt:lpstr>مراحل اجرای مفاد آیین‌نامه</vt:lpstr>
      <vt:lpstr>مراحل اجرای مفاد آیین‌نامه</vt:lpstr>
      <vt:lpstr>‌ماده 3</vt:lpstr>
      <vt:lpstr>‌ماده 4</vt:lpstr>
      <vt:lpstr>ماده 5</vt:lpstr>
      <vt:lpstr>‌ماده 6</vt:lpstr>
      <vt:lpstr>ماده 7</vt:lpstr>
      <vt:lpstr>‌ماده 8</vt:lpstr>
      <vt:lpstr>‌ماده 9</vt:lpstr>
      <vt:lpstr>‌ماده 10</vt:lpstr>
      <vt:lpstr>‌ماده 11</vt:lpstr>
      <vt:lpstr>‌ماده 12</vt:lpstr>
      <vt:lpstr>‌ماده 13</vt:lpstr>
      <vt:lpstr>‌ماده 14</vt:lpstr>
      <vt:lpstr>ماده 15</vt:lpstr>
      <vt:lpstr>‌ماده 16</vt:lpstr>
      <vt:lpstr>ماده 17</vt:lpstr>
      <vt:lpstr>‌ماده 18</vt:lpstr>
      <vt:lpstr>ماده 19</vt:lpstr>
      <vt:lpstr>‌ماده 20</vt:lpstr>
      <vt:lpstr>ماده 21</vt:lpstr>
      <vt:lpstr>ماده 22</vt:lpstr>
      <vt:lpstr>ماده 23</vt:lpstr>
      <vt:lpstr>ماده 24</vt:lpstr>
      <vt:lpstr>‌ماده 25</vt:lpstr>
      <vt:lpstr>‌ماده 26</vt:lpstr>
      <vt:lpstr>‌ماده 27</vt:lpstr>
      <vt:lpstr>‌ماده 28</vt:lpstr>
      <vt:lpstr>‌ماده 29</vt:lpstr>
      <vt:lpstr>‌ماده 30</vt:lpstr>
      <vt:lpstr>‌ماده 31</vt:lpstr>
      <vt:lpstr>‌ماده 32</vt:lpstr>
      <vt:lpstr>اطلاعات زیر باید به صورت خوانا روی بدنه بارگیر وسایل نقلیه تانکردار که محمولات خطرناک را حمل نمایند درج گردد.   1- نام شرکت یا مؤسسه حمل و نقل 2- ظرفیت تانکر 3- وزن خالی تانکر 4- حداکثر وزن تانکر به همراه محموله 5- تاریخ و مدت اعتبار بازرسی</vt:lpstr>
      <vt:lpstr>ماده 34</vt:lpstr>
      <vt:lpstr>‌ماده 35</vt:lpstr>
      <vt:lpstr>‌ماده 36</vt:lpstr>
      <vt:lpstr>ماده 37</vt:lpstr>
      <vt:lpstr>‌ماده 38</vt:lpstr>
      <vt:lpstr>‌ماده 39</vt:lpstr>
      <vt:lpstr>‌ماده 40</vt:lpstr>
      <vt:lpstr>‌ماده 41</vt:lpstr>
      <vt:lpstr>‌ماده 42</vt:lpstr>
      <vt:lpstr>‌ماده 43</vt:lpstr>
      <vt:lpstr>‌ماده 44</vt:lpstr>
      <vt:lpstr>‌ماده 45</vt:lpstr>
      <vt:lpstr>‌ماده 46</vt:lpstr>
      <vt:lpstr>عدد ثبت CAS  </vt:lpstr>
      <vt:lpstr>عدد ثبت CAS  </vt:lpstr>
      <vt:lpstr>عدد UN </vt:lpstr>
      <vt:lpstr>PowerPoint Presentation</vt:lpstr>
      <vt:lpstr>شماره شناسایی خطر (کد کملر) </vt:lpstr>
      <vt:lpstr>PowerPoint Presentation</vt:lpstr>
      <vt:lpstr>PowerPoint Presentation</vt:lpstr>
      <vt:lpstr>PowerPoint Presentation</vt:lpstr>
      <vt:lpstr>PowerPoint Presentation</vt:lpstr>
      <vt:lpstr>چند مثال از کد kemler</vt:lpstr>
      <vt:lpstr>PowerPoint Presentation</vt:lpstr>
      <vt:lpstr>بند س </vt:lpstr>
      <vt:lpstr>تصویبنامه مصوب جلسه مورخ ۱۴۰۰/۰۹/۲۴ هیات وزیران درخصوص "آیین نامه اجرایی بند س ماده ۱۴ قانون مدیریت بحران کشور" طی نامه شماره ۱۱۶۳۲۷ مورخ ۱۴۰۰/۰۹/۲۹ توسط معاون اول رییس جمهور ابلاغ شد.</vt:lpstr>
      <vt:lpstr>آیین‌نامه اجرایی بند (س) ماده (۱۴) قانون مدیریت بحران کشور</vt:lpstr>
      <vt:lpstr>۱</vt:lpstr>
      <vt:lpstr>۲</vt:lpstr>
      <vt:lpstr>۳</vt:lpstr>
      <vt:lpstr>ماده ۲ قانون مدیریت بحران کشور  </vt:lpstr>
      <vt:lpstr>۴</vt:lpstr>
      <vt:lpstr>۵</vt:lpstr>
      <vt:lpstr>۶</vt:lpstr>
      <vt:lpstr>مواد خطرناک بر اساس خصوصيات خود در نه گروه به شرح زیر طبقه‌بندی می‌شوند: </vt:lpstr>
      <vt:lpstr>PowerPoint Presentation</vt:lpstr>
      <vt:lpstr>۷</vt:lpstr>
      <vt:lpstr>۸</vt:lpstr>
      <vt:lpstr>۹</vt:lpstr>
      <vt:lpstr>لوزی خطر</vt:lpstr>
      <vt:lpstr>۱۰</vt:lpstr>
      <vt:lpstr>۱۱</vt:lpstr>
      <vt:lpstr>۱۲</vt:lpstr>
      <vt:lpstr>نمونه ای از جدول مواد ناسازگار</vt:lpstr>
      <vt:lpstr>نمونه ای از جدول مواد ناسازگار</vt:lpstr>
      <vt:lpstr>نمونه ای از جدول مواد ناسازگار</vt:lpstr>
      <vt:lpstr>نمونه ای از جدول مواد ناسازگار</vt:lpstr>
      <vt:lpstr>۱۳</vt:lpstr>
      <vt:lpstr>۱۴</vt:lpstr>
      <vt:lpstr>۱۵</vt:lpstr>
      <vt:lpstr>۱۶</vt:lpstr>
      <vt:lpstr>۱۷</vt:lpstr>
      <vt:lpstr>۱۸</vt:lpstr>
      <vt:lpstr>۱۹</vt:lpstr>
      <vt:lpstr>۲۰</vt:lpstr>
      <vt:lpstr>۲۱</vt:lpstr>
      <vt:lpstr>۲۲</vt:lpstr>
      <vt:lpstr>۲۳</vt:lpstr>
      <vt:lpstr>۲۴</vt:lpstr>
      <vt:lpstr>۲۵</vt:lpstr>
      <vt:lpstr>۲۶</vt:lpstr>
      <vt:lpstr>ماده ۲</vt:lpstr>
      <vt:lpstr>ماده ۳</vt:lpstr>
      <vt:lpstr>ماده ۴</vt:lpstr>
      <vt:lpstr>ماده ۵</vt:lpstr>
      <vt:lpstr>ماده ۶</vt:lpstr>
      <vt:lpstr>ماده ۷</vt:lpstr>
      <vt:lpstr>ماده ۸</vt:lpstr>
      <vt:lpstr>ماده ۸</vt:lpstr>
      <vt:lpstr>ماده ۹</vt:lpstr>
      <vt:lpstr>ماده ۱۰</vt:lpstr>
      <vt:lpstr>ماده 10</vt:lpstr>
      <vt:lpstr>ماده ۱۱</vt:lpstr>
      <vt:lpstr>ماده ۱۲</vt:lpstr>
      <vt:lpstr>ماده ۱۳</vt:lpstr>
      <vt:lpstr>ماده ۱۴</vt:lpstr>
      <vt:lpstr>ماده ۱۵</vt:lpstr>
      <vt:lpstr>ماده ۱۵(ادامه)</vt:lpstr>
      <vt:lpstr>ماده ۱۵ (ادامه)</vt:lpstr>
      <vt:lpstr>ماده ۱۶</vt:lpstr>
      <vt:lpstr>ماده ۱۷</vt:lpstr>
      <vt:lpstr>ماده 17</vt:lpstr>
      <vt:lpstr>ماده ۱۸</vt:lpstr>
      <vt:lpstr>ماده ۱۸</vt:lpstr>
      <vt:lpstr>ماده ۱۹</vt:lpstr>
      <vt:lpstr>ماده ۱۹</vt:lpstr>
      <vt:lpstr>ماده ۱۹</vt:lpstr>
      <vt:lpstr>ماده ۲۰</vt:lpstr>
      <vt:lpstr>ماده ۲۱</vt:lpstr>
      <vt:lpstr>ماده ۲۲</vt:lpstr>
      <vt:lpstr>ماده ۲۳</vt:lpstr>
      <vt:lpstr>ماده ۲۴</vt:lpstr>
      <vt:lpstr>ماده 24</vt:lpstr>
      <vt:lpstr>ماده ۲۵</vt:lpstr>
      <vt:lpstr>ماده ۲۶</vt:lpstr>
      <vt:lpstr>ماده ۲۷</vt:lpstr>
      <vt:lpstr>ماده ۲۸</vt:lpstr>
      <vt:lpstr>ماده ۲۹</vt:lpstr>
      <vt:lpstr>ماده ۳۰</vt:lpstr>
      <vt:lpstr>ماده ۳۱</vt:lpstr>
      <vt:lpstr>ماده ۳۲</vt:lpstr>
      <vt:lpstr>ماده ۳۳</vt:lpstr>
      <vt:lpstr>ماده ۳۴ </vt:lpstr>
      <vt:lpstr>ماده ۳۵</vt:lpstr>
      <vt:lpstr>ماده ۳۵(ادامه)</vt:lpstr>
      <vt:lpstr>ماده ۳۵(ادامه)</vt:lpstr>
      <vt:lpstr>ماده ۳۶</vt:lpstr>
      <vt:lpstr>ماده ۳۷</vt:lpstr>
      <vt:lpstr>ماده ۳۸</vt:lpstr>
      <vt:lpstr>ماده ۳۹</vt:lpstr>
      <vt:lpstr>ماده ۴۰</vt:lpstr>
      <vt:lpstr>ماده ۴۱</vt:lpstr>
      <vt:lpstr>ماده ۴۲</vt:lpstr>
      <vt:lpstr>ماده ۴۲( ادامه)</vt:lpstr>
      <vt:lpstr>ماده ۴۳  </vt:lpstr>
      <vt:lpstr>ماده ۴۴</vt:lpstr>
      <vt:lpstr>ماده ۶ - حريم اماكن و تأسيسات طبقه بندي شده به شرح زيراست:  </vt:lpstr>
      <vt:lpstr>ماده ۴۵</vt:lpstr>
      <vt:lpstr>ماده ۴۶</vt:lpstr>
      <vt:lpstr>ماده ۴۷</vt:lpstr>
      <vt:lpstr>ماده ۴۸</vt:lpstr>
      <vt:lpstr>ماده ۴۹</vt:lpstr>
      <vt:lpstr>ماده ۵۰</vt:lpstr>
      <vt:lpstr>ماده ۵۱</vt:lpstr>
      <vt:lpstr>ماده ۵۲</vt:lpstr>
      <vt:lpstr>ماده ۵۳</vt:lpstr>
      <vt:lpstr>ماده۵۴</vt:lpstr>
      <vt:lpstr>ماده ۵۵</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آیین نامه اجرایی حمل و نقل جاده ای مواد خطرناک</dc:title>
  <dc:subject/>
  <dc:creator>جناب آقای جواد برازنده</dc:creator>
  <cp:lastModifiedBy>ghadir</cp:lastModifiedBy>
  <cp:revision>107</cp:revision>
  <dcterms:created xsi:type="dcterms:W3CDTF">2023-03-17T03:07:09Z</dcterms:created>
  <dcterms:modified xsi:type="dcterms:W3CDTF">2023-08-20T05:22:08Z</dcterms:modified>
</cp:coreProperties>
</file>